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525" r:id="rId2"/>
    <p:sldId id="560" r:id="rId3"/>
    <p:sldId id="561" r:id="rId4"/>
    <p:sldId id="563" r:id="rId5"/>
    <p:sldId id="562" r:id="rId6"/>
    <p:sldId id="617" r:id="rId7"/>
    <p:sldId id="641" r:id="rId8"/>
    <p:sldId id="644" r:id="rId9"/>
    <p:sldId id="618" r:id="rId10"/>
    <p:sldId id="627" r:id="rId11"/>
    <p:sldId id="625" r:id="rId12"/>
    <p:sldId id="628" r:id="rId13"/>
    <p:sldId id="667" r:id="rId14"/>
    <p:sldId id="620" r:id="rId15"/>
    <p:sldId id="660" r:id="rId16"/>
    <p:sldId id="662" r:id="rId17"/>
    <p:sldId id="663" r:id="rId18"/>
    <p:sldId id="629" r:id="rId19"/>
    <p:sldId id="630" r:id="rId20"/>
    <p:sldId id="645" r:id="rId21"/>
    <p:sldId id="624" r:id="rId22"/>
    <p:sldId id="665" r:id="rId23"/>
    <p:sldId id="666" r:id="rId24"/>
    <p:sldId id="631" r:id="rId25"/>
    <p:sldId id="635" r:id="rId26"/>
    <p:sldId id="659" r:id="rId27"/>
    <p:sldId id="619" r:id="rId28"/>
    <p:sldId id="632" r:id="rId29"/>
    <p:sldId id="636" r:id="rId30"/>
    <p:sldId id="633" r:id="rId31"/>
    <p:sldId id="637" r:id="rId32"/>
    <p:sldId id="626" r:id="rId33"/>
    <p:sldId id="634" r:id="rId34"/>
    <p:sldId id="655" r:id="rId35"/>
    <p:sldId id="656" r:id="rId36"/>
    <p:sldId id="392" r:id="rId3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2122" autoAdjust="0"/>
    <p:restoredTop sz="94660"/>
  </p:normalViewPr>
  <p:slideViewPr>
    <p:cSldViewPr>
      <p:cViewPr varScale="1">
        <p:scale>
          <a:sx n="46" d="100"/>
          <a:sy n="46" d="100"/>
        </p:scale>
        <p:origin x="32" y="28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1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3784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7171" name="Rectangle 3"/>
          <p:cNvSpPr>
            <a:spLocks noGrp="1" noChangeArrowheads="1"/>
          </p:cNvSpPr>
          <p:nvPr>
            <p:ph type="dt" sz="quarter" idx="1"/>
          </p:nvPr>
        </p:nvSpPr>
        <p:spPr bwMode="auto">
          <a:xfrm>
            <a:off x="3970938" y="0"/>
            <a:ext cx="303784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7172" name="Rectangle 4"/>
          <p:cNvSpPr>
            <a:spLocks noGrp="1" noChangeArrowheads="1"/>
          </p:cNvSpPr>
          <p:nvPr>
            <p:ph type="ftr" sz="quarter" idx="2"/>
          </p:nvPr>
        </p:nvSpPr>
        <p:spPr bwMode="auto">
          <a:xfrm>
            <a:off x="0" y="8829675"/>
            <a:ext cx="303784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7173" name="Rectangle 5"/>
          <p:cNvSpPr>
            <a:spLocks noGrp="1" noChangeArrowheads="1"/>
          </p:cNvSpPr>
          <p:nvPr>
            <p:ph type="sldNum" sz="quarter" idx="3"/>
          </p:nvPr>
        </p:nvSpPr>
        <p:spPr bwMode="auto">
          <a:xfrm>
            <a:off x="3970938" y="8829675"/>
            <a:ext cx="303784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BBE569D-994C-46AF-BD0C-8981E566B933}" type="slidenum">
              <a:rPr lang="en-US"/>
              <a:pPr>
                <a:defRPr/>
              </a:pPr>
              <a:t>‹#›</a:t>
            </a:fld>
            <a:endParaRPr lang="en-US" dirty="0"/>
          </a:p>
        </p:txBody>
      </p:sp>
    </p:spTree>
    <p:extLst>
      <p:ext uri="{BB962C8B-B14F-4D97-AF65-F5344CB8AC3E}">
        <p14:creationId xmlns:p14="http://schemas.microsoft.com/office/powerpoint/2010/main" val="19935261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bwMode="auto">
          <a:xfrm>
            <a:off x="0" y="0"/>
            <a:ext cx="303784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109571" name="Rectangle 3"/>
          <p:cNvSpPr>
            <a:spLocks noGrp="1" noChangeArrowheads="1"/>
          </p:cNvSpPr>
          <p:nvPr>
            <p:ph type="dt" idx="1"/>
          </p:nvPr>
        </p:nvSpPr>
        <p:spPr bwMode="auto">
          <a:xfrm>
            <a:off x="3970938" y="0"/>
            <a:ext cx="303784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80900"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3" name="Rectangle 5"/>
          <p:cNvSpPr>
            <a:spLocks noGrp="1" noChangeArrowheads="1"/>
          </p:cNvSpPr>
          <p:nvPr>
            <p:ph type="body" sz="quarter" idx="3"/>
          </p:nvPr>
        </p:nvSpPr>
        <p:spPr bwMode="auto">
          <a:xfrm>
            <a:off x="701040" y="4416427"/>
            <a:ext cx="560832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9574" name="Rectangle 6"/>
          <p:cNvSpPr>
            <a:spLocks noGrp="1" noChangeArrowheads="1"/>
          </p:cNvSpPr>
          <p:nvPr>
            <p:ph type="ftr" sz="quarter" idx="4"/>
          </p:nvPr>
        </p:nvSpPr>
        <p:spPr bwMode="auto">
          <a:xfrm>
            <a:off x="0" y="8829675"/>
            <a:ext cx="303784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109575" name="Rectangle 7"/>
          <p:cNvSpPr>
            <a:spLocks noGrp="1" noChangeArrowheads="1"/>
          </p:cNvSpPr>
          <p:nvPr>
            <p:ph type="sldNum" sz="quarter" idx="5"/>
          </p:nvPr>
        </p:nvSpPr>
        <p:spPr bwMode="auto">
          <a:xfrm>
            <a:off x="3970938" y="8829675"/>
            <a:ext cx="303784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1704CC2-887D-4F55-9402-AB45C64B63BA}" type="slidenum">
              <a:rPr lang="en-US"/>
              <a:pPr>
                <a:defRPr/>
              </a:pPr>
              <a:t>‹#›</a:t>
            </a:fld>
            <a:endParaRPr lang="en-US" dirty="0"/>
          </a:p>
        </p:txBody>
      </p:sp>
    </p:spTree>
    <p:extLst>
      <p:ext uri="{BB962C8B-B14F-4D97-AF65-F5344CB8AC3E}">
        <p14:creationId xmlns:p14="http://schemas.microsoft.com/office/powerpoint/2010/main" val="42156182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2AF9A8-7AA2-4F59-B60C-965C41E7294C}" type="slidenum">
              <a:rPr lang="en-US"/>
              <a:pPr/>
              <a:t>1</a:t>
            </a:fld>
            <a:endParaRPr lang="en-US" dirty="0"/>
          </a:p>
        </p:txBody>
      </p:sp>
      <p:sp>
        <p:nvSpPr>
          <p:cNvPr id="229378" name="Rectangle 2"/>
          <p:cNvSpPr>
            <a:spLocks noGrp="1" noRot="1" noChangeAspect="1" noChangeArrowheads="1" noTextEdit="1"/>
          </p:cNvSpPr>
          <p:nvPr>
            <p:ph type="sldImg"/>
          </p:nvPr>
        </p:nvSpPr>
        <p:spPr>
          <a:ln/>
        </p:spPr>
      </p:sp>
      <p:sp>
        <p:nvSpPr>
          <p:cNvPr id="22937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3E03FB4-4C01-4F12-A5BB-10ED4198B7C5}" type="slidenum">
              <a:rPr lang="en-US" smtClean="0"/>
              <a:pPr eaLnBrk="1" hangingPunct="1"/>
              <a:t>27</a:t>
            </a:fld>
            <a:endParaRPr lang="en-US" dirty="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FAEB09F-2472-4386-A66B-33556DBF3153}" type="slidenum">
              <a:rPr lang="en-US" smtClean="0"/>
              <a:pPr eaLnBrk="1" hangingPunct="1"/>
              <a:t>36</a:t>
            </a:fld>
            <a:endParaRPr lang="en-US" dirty="0"/>
          </a:p>
        </p:txBody>
      </p:sp>
      <p:sp>
        <p:nvSpPr>
          <p:cNvPr id="160771" name="Rectangle 2"/>
          <p:cNvSpPr>
            <a:spLocks noGrp="1" noRot="1" noChangeAspect="1" noChangeArrowheads="1" noTextEdit="1"/>
          </p:cNvSpPr>
          <p:nvPr>
            <p:ph type="sldImg"/>
          </p:nvPr>
        </p:nvSpPr>
        <p:spPr>
          <a:ln/>
        </p:spPr>
      </p:sp>
      <p:sp>
        <p:nvSpPr>
          <p:cNvPr id="160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40E311C-6E16-44DD-8B35-4B65434C5582}" type="slidenum">
              <a:rPr lang="en-US" smtClean="0"/>
              <a:pPr eaLnBrk="1" hangingPunct="1"/>
              <a:t>2</a:t>
            </a:fld>
            <a:endParaRPr lang="en-US" dirty="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F0F127D-3C39-4565-A18F-7A7EBFCFFCDC}" type="slidenum">
              <a:rPr lang="en-US" smtClean="0"/>
              <a:pPr eaLnBrk="1" hangingPunct="1"/>
              <a:t>3</a:t>
            </a:fld>
            <a:endParaRPr lang="en-US" dirty="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
        <p:nvSpPr>
          <p:cNvPr id="870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97F766D-3E88-4EA5-A2C5-9DB7D49C6ADD}" type="slidenum">
              <a:rPr lang="en-US" smtClean="0"/>
              <a:pPr eaLnBrk="1" hangingPunct="1"/>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3E03FB4-4C01-4F12-A5BB-10ED4198B7C5}" type="slidenum">
              <a:rPr lang="en-US" smtClean="0"/>
              <a:pPr eaLnBrk="1" hangingPunct="1"/>
              <a:t>5</a:t>
            </a:fld>
            <a:endParaRPr lang="en-US" dirty="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3E03FB4-4C01-4F12-A5BB-10ED4198B7C5}" type="slidenum">
              <a:rPr lang="en-US" smtClean="0"/>
              <a:pPr eaLnBrk="1" hangingPunct="1"/>
              <a:t>6</a:t>
            </a:fld>
            <a:endParaRPr lang="en-US" dirty="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3E03FB4-4C01-4F12-A5BB-10ED4198B7C5}" type="slidenum">
              <a:rPr lang="en-US" smtClean="0"/>
              <a:pPr eaLnBrk="1" hangingPunct="1"/>
              <a:t>7</a:t>
            </a:fld>
            <a:endParaRPr lang="en-US" dirty="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3E03FB4-4C01-4F12-A5BB-10ED4198B7C5}" type="slidenum">
              <a:rPr lang="en-US" smtClean="0"/>
              <a:pPr eaLnBrk="1" hangingPunct="1"/>
              <a:t>9</a:t>
            </a:fld>
            <a:endParaRPr lang="en-US" dirty="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1704CC2-887D-4F55-9402-AB45C64B63BA}" type="slidenum">
              <a:rPr lang="en-US" smtClean="0"/>
              <a:pPr>
                <a:defRPr/>
              </a:pPr>
              <a:t>23</a:t>
            </a:fld>
            <a:endParaRPr lang="en-US" dirty="0"/>
          </a:p>
        </p:txBody>
      </p:sp>
    </p:spTree>
    <p:extLst>
      <p:ext uri="{BB962C8B-B14F-4D97-AF65-F5344CB8AC3E}">
        <p14:creationId xmlns:p14="http://schemas.microsoft.com/office/powerpoint/2010/main" val="970991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966542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75020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956461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4525963"/>
          </a:xfrm>
        </p:spPr>
        <p:txBody>
          <a:bodyPr/>
          <a:lstStyle/>
          <a:p>
            <a:pPr lvl="0"/>
            <a:endParaRPr lang="en-US" noProof="0" dirty="0"/>
          </a:p>
        </p:txBody>
      </p:sp>
    </p:spTree>
    <p:extLst>
      <p:ext uri="{BB962C8B-B14F-4D97-AF65-F5344CB8AC3E}">
        <p14:creationId xmlns:p14="http://schemas.microsoft.com/office/powerpoint/2010/main" val="3139961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13435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6466697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83777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49024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34182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4964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37294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355948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028" name="Group 13"/>
          <p:cNvGrpSpPr>
            <a:grpSpLocks/>
          </p:cNvGrpSpPr>
          <p:nvPr userDrawn="1"/>
        </p:nvGrpSpPr>
        <p:grpSpPr bwMode="auto">
          <a:xfrm>
            <a:off x="304800" y="228600"/>
            <a:ext cx="8534400" cy="6477000"/>
            <a:chOff x="192" y="144"/>
            <a:chExt cx="5376" cy="4080"/>
          </a:xfrm>
        </p:grpSpPr>
        <p:sp>
          <p:nvSpPr>
            <p:cNvPr id="1031" name="Line 8"/>
            <p:cNvSpPr>
              <a:spLocks noChangeShapeType="1"/>
            </p:cNvSpPr>
            <p:nvPr userDrawn="1"/>
          </p:nvSpPr>
          <p:spPr bwMode="auto">
            <a:xfrm flipH="1" flipV="1">
              <a:off x="5568" y="144"/>
              <a:ext cx="0" cy="4080"/>
            </a:xfrm>
            <a:prstGeom prst="line">
              <a:avLst/>
            </a:prstGeom>
            <a:noFill/>
            <a:ln w="381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1032" name="Line 9"/>
            <p:cNvSpPr>
              <a:spLocks noChangeShapeType="1"/>
            </p:cNvSpPr>
            <p:nvPr userDrawn="1"/>
          </p:nvSpPr>
          <p:spPr bwMode="auto">
            <a:xfrm flipH="1" flipV="1">
              <a:off x="192" y="144"/>
              <a:ext cx="0" cy="4080"/>
            </a:xfrm>
            <a:prstGeom prst="line">
              <a:avLst/>
            </a:prstGeom>
            <a:noFill/>
            <a:ln w="381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1033" name="Line 10"/>
            <p:cNvSpPr>
              <a:spLocks noChangeShapeType="1"/>
            </p:cNvSpPr>
            <p:nvPr userDrawn="1"/>
          </p:nvSpPr>
          <p:spPr bwMode="auto">
            <a:xfrm flipV="1">
              <a:off x="192" y="144"/>
              <a:ext cx="5376" cy="0"/>
            </a:xfrm>
            <a:prstGeom prst="line">
              <a:avLst/>
            </a:prstGeom>
            <a:noFill/>
            <a:ln w="381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1034" name="Line 11"/>
            <p:cNvSpPr>
              <a:spLocks noChangeShapeType="1"/>
            </p:cNvSpPr>
            <p:nvPr userDrawn="1"/>
          </p:nvSpPr>
          <p:spPr bwMode="auto">
            <a:xfrm flipV="1">
              <a:off x="192" y="4224"/>
              <a:ext cx="4080" cy="0"/>
            </a:xfrm>
            <a:prstGeom prst="line">
              <a:avLst/>
            </a:prstGeom>
            <a:noFill/>
            <a:ln w="381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dirty="0"/>
            </a:p>
          </p:txBody>
        </p:sp>
      </p:grpSp>
      <p:sp>
        <p:nvSpPr>
          <p:cNvPr id="1029" name="Text Box 12"/>
          <p:cNvSpPr txBox="1">
            <a:spLocks noChangeArrowheads="1"/>
          </p:cNvSpPr>
          <p:nvPr userDrawn="1"/>
        </p:nvSpPr>
        <p:spPr bwMode="auto">
          <a:xfrm>
            <a:off x="273050" y="6513513"/>
            <a:ext cx="292735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800" b="1" dirty="0"/>
              <a:t>Copyright  Aquila Strategy and Operations Group 2012</a:t>
            </a:r>
          </a:p>
        </p:txBody>
      </p:sp>
      <p:pic>
        <p:nvPicPr>
          <p:cNvPr id="1030" name="Picture 14" descr="AquilaB2acutout"/>
          <p:cNvPicPr>
            <a:picLocks noChangeAspect="1" noChangeArrowheads="1"/>
          </p:cNvPicPr>
          <p:nvPr userDrawn="1"/>
        </p:nvPicPr>
        <p:blipFill>
          <a:blip r:embed="rId14">
            <a:extLst>
              <a:ext uri="{28A0092B-C50C-407E-A947-70E740481C1C}">
                <a14:useLocalDpi xmlns:a14="http://schemas.microsoft.com/office/drawing/2010/main" val="0"/>
              </a:ext>
            </a:extLst>
          </a:blip>
          <a:srcRect l="12770" t="7832" r="9578" b="13428"/>
          <a:stretch>
            <a:fillRect/>
          </a:stretch>
        </p:blipFill>
        <p:spPr bwMode="auto">
          <a:xfrm>
            <a:off x="7523163" y="5573713"/>
            <a:ext cx="1239837" cy="120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000">
          <a:solidFill>
            <a:schemeClr val="bg1"/>
          </a:solidFill>
          <a:latin typeface="+mj-lt"/>
          <a:ea typeface="+mj-ea"/>
          <a:cs typeface="+mj-cs"/>
        </a:defRPr>
      </a:lvl1pPr>
      <a:lvl2pPr algn="ctr" rtl="0" eaLnBrk="0" fontAlgn="base" hangingPunct="0">
        <a:spcBef>
          <a:spcPct val="0"/>
        </a:spcBef>
        <a:spcAft>
          <a:spcPct val="0"/>
        </a:spcAft>
        <a:defRPr sz="4000">
          <a:solidFill>
            <a:schemeClr val="bg1"/>
          </a:solidFill>
          <a:latin typeface="Arial" charset="0"/>
        </a:defRPr>
      </a:lvl2pPr>
      <a:lvl3pPr algn="ctr" rtl="0" eaLnBrk="0" fontAlgn="base" hangingPunct="0">
        <a:spcBef>
          <a:spcPct val="0"/>
        </a:spcBef>
        <a:spcAft>
          <a:spcPct val="0"/>
        </a:spcAft>
        <a:defRPr sz="4000">
          <a:solidFill>
            <a:schemeClr val="bg1"/>
          </a:solidFill>
          <a:latin typeface="Arial" charset="0"/>
        </a:defRPr>
      </a:lvl3pPr>
      <a:lvl4pPr algn="ctr" rtl="0" eaLnBrk="0" fontAlgn="base" hangingPunct="0">
        <a:spcBef>
          <a:spcPct val="0"/>
        </a:spcBef>
        <a:spcAft>
          <a:spcPct val="0"/>
        </a:spcAft>
        <a:defRPr sz="4000">
          <a:solidFill>
            <a:schemeClr val="bg1"/>
          </a:solidFill>
          <a:latin typeface="Arial" charset="0"/>
        </a:defRPr>
      </a:lvl4pPr>
      <a:lvl5pPr algn="ctr" rtl="0" eaLnBrk="0" fontAlgn="base" hangingPunct="0">
        <a:spcBef>
          <a:spcPct val="0"/>
        </a:spcBef>
        <a:spcAft>
          <a:spcPct val="0"/>
        </a:spcAft>
        <a:defRPr sz="4000">
          <a:solidFill>
            <a:schemeClr val="bg1"/>
          </a:solidFill>
          <a:latin typeface="Arial" charset="0"/>
        </a:defRPr>
      </a:lvl5pPr>
      <a:lvl6pPr marL="457200" algn="ctr" rtl="0" fontAlgn="base">
        <a:spcBef>
          <a:spcPct val="0"/>
        </a:spcBef>
        <a:spcAft>
          <a:spcPct val="0"/>
        </a:spcAft>
        <a:defRPr sz="4000">
          <a:solidFill>
            <a:schemeClr val="bg1"/>
          </a:solidFill>
          <a:latin typeface="Arial" charset="0"/>
        </a:defRPr>
      </a:lvl6pPr>
      <a:lvl7pPr marL="914400" algn="ctr" rtl="0" fontAlgn="base">
        <a:spcBef>
          <a:spcPct val="0"/>
        </a:spcBef>
        <a:spcAft>
          <a:spcPct val="0"/>
        </a:spcAft>
        <a:defRPr sz="4000">
          <a:solidFill>
            <a:schemeClr val="bg1"/>
          </a:solidFill>
          <a:latin typeface="Arial" charset="0"/>
        </a:defRPr>
      </a:lvl7pPr>
      <a:lvl8pPr marL="1371600" algn="ctr" rtl="0" fontAlgn="base">
        <a:spcBef>
          <a:spcPct val="0"/>
        </a:spcBef>
        <a:spcAft>
          <a:spcPct val="0"/>
        </a:spcAft>
        <a:defRPr sz="4000">
          <a:solidFill>
            <a:schemeClr val="bg1"/>
          </a:solidFill>
          <a:latin typeface="Arial" charset="0"/>
        </a:defRPr>
      </a:lvl8pPr>
      <a:lvl9pPr marL="1828800" algn="ctr" rtl="0" fontAlgn="base">
        <a:spcBef>
          <a:spcPct val="0"/>
        </a:spcBef>
        <a:spcAft>
          <a:spcPct val="0"/>
        </a:spcAft>
        <a:defRPr sz="4000">
          <a:solidFill>
            <a:schemeClr val="bg1"/>
          </a:solidFill>
          <a:latin typeface="Arial" charset="0"/>
        </a:defRPr>
      </a:lvl9pPr>
    </p:titleStyle>
    <p:bodyStyle>
      <a:lvl1pPr marL="342900" indent="-342900" algn="l" rtl="0" eaLnBrk="0" fontAlgn="base" hangingPunct="0">
        <a:spcBef>
          <a:spcPct val="20000"/>
        </a:spcBef>
        <a:spcAft>
          <a:spcPct val="0"/>
        </a:spcAft>
        <a:buFont typeface="Wingdings" pitchFamily="2" charset="2"/>
        <a:buChar char="q"/>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o"/>
        <a:defRPr sz="28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defRPr>
      </a:lvl5pPr>
      <a:lvl6pPr marL="2514600" indent="-228600" algn="l" rtl="0" fontAlgn="base">
        <a:spcBef>
          <a:spcPct val="20000"/>
        </a:spcBef>
        <a:spcAft>
          <a:spcPct val="0"/>
        </a:spcAft>
        <a:buFont typeface="Arial" charset="0"/>
        <a:buChar char="-"/>
        <a:defRPr sz="2000">
          <a:solidFill>
            <a:schemeClr val="tx1"/>
          </a:solidFill>
          <a:latin typeface="+mn-lt"/>
        </a:defRPr>
      </a:lvl6pPr>
      <a:lvl7pPr marL="2971800" indent="-228600" algn="l" rtl="0" fontAlgn="base">
        <a:spcBef>
          <a:spcPct val="20000"/>
        </a:spcBef>
        <a:spcAft>
          <a:spcPct val="0"/>
        </a:spcAft>
        <a:buFont typeface="Arial" charset="0"/>
        <a:buChar char="-"/>
        <a:defRPr sz="2000">
          <a:solidFill>
            <a:schemeClr val="tx1"/>
          </a:solidFill>
          <a:latin typeface="+mn-lt"/>
        </a:defRPr>
      </a:lvl7pPr>
      <a:lvl8pPr marL="3429000" indent="-228600" algn="l" rtl="0" fontAlgn="base">
        <a:spcBef>
          <a:spcPct val="20000"/>
        </a:spcBef>
        <a:spcAft>
          <a:spcPct val="0"/>
        </a:spcAft>
        <a:buFont typeface="Arial" charset="0"/>
        <a:buChar char="-"/>
        <a:defRPr sz="2000">
          <a:solidFill>
            <a:schemeClr val="tx1"/>
          </a:solidFill>
          <a:latin typeface="+mn-lt"/>
        </a:defRPr>
      </a:lvl8pPr>
      <a:lvl9pPr marL="3886200" indent="-228600" algn="l" rtl="0" fontAlgn="base">
        <a:spcBef>
          <a:spcPct val="20000"/>
        </a:spcBef>
        <a:spcAft>
          <a:spcPct val="0"/>
        </a:spcAft>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aquilasog.co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4" descr="AquilaB2acutout"/>
          <p:cNvPicPr>
            <a:picLocks noChangeAspect="1" noChangeArrowheads="1"/>
          </p:cNvPicPr>
          <p:nvPr/>
        </p:nvPicPr>
        <p:blipFill rotWithShape="1">
          <a:blip r:embed="rId3">
            <a:duotone>
              <a:schemeClr val="accent5">
                <a:shade val="45000"/>
                <a:satMod val="135000"/>
              </a:schemeClr>
              <a:prstClr val="white"/>
            </a:duotone>
            <a:extLst>
              <a:ext uri="{28A0092B-C50C-407E-A947-70E740481C1C}">
                <a14:useLocalDpi xmlns:a14="http://schemas.microsoft.com/office/drawing/2010/main" val="0"/>
              </a:ext>
            </a:extLst>
          </a:blip>
          <a:srcRect l="15666" t="9592" r="11848" b="15138"/>
          <a:stretch/>
        </p:blipFill>
        <p:spPr bwMode="auto">
          <a:xfrm>
            <a:off x="1828800" y="339436"/>
            <a:ext cx="5616295" cy="560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4" name="Rectangle 6"/>
          <p:cNvSpPr>
            <a:spLocks noGrp="1" noChangeArrowheads="1"/>
          </p:cNvSpPr>
          <p:nvPr>
            <p:ph type="ctrTitle"/>
          </p:nvPr>
        </p:nvSpPr>
        <p:spPr>
          <a:xfrm>
            <a:off x="1028700" y="1866900"/>
            <a:ext cx="7086600" cy="2362200"/>
          </a:xfrm>
          <a:noFill/>
          <a:extLst>
            <a:ext uri="{909E8E84-426E-40DD-AFC4-6F175D3DCCD1}">
              <a14:hiddenFill xmlns:a14="http://schemas.microsoft.com/office/drawing/2010/main">
                <a:solidFill>
                  <a:schemeClr val="accent2"/>
                </a:solidFill>
              </a14:hiddenFill>
            </a:ext>
          </a:extLst>
        </p:spPr>
        <p:txBody>
          <a:bodyPr/>
          <a:lstStyle/>
          <a:p>
            <a:r>
              <a:rPr lang="en-US" sz="5400" b="1" dirty="0">
                <a:solidFill>
                  <a:schemeClr val="tx1"/>
                </a:solidFill>
              </a:rPr>
              <a:t>Mission Planning and Course of Action (COA) Development for Crisis Scenarios</a:t>
            </a:r>
            <a:endParaRPr lang="en-US" sz="2400" b="1" dirty="0">
              <a:solidFill>
                <a:schemeClr val="tx1"/>
              </a:solidFill>
            </a:endParaRPr>
          </a:p>
        </p:txBody>
      </p:sp>
      <p:sp>
        <p:nvSpPr>
          <p:cNvPr id="2375" name="Rectangle 327"/>
          <p:cNvSpPr>
            <a:spLocks noChangeArrowheads="1"/>
          </p:cNvSpPr>
          <p:nvPr/>
        </p:nvSpPr>
        <p:spPr bwMode="auto">
          <a:xfrm>
            <a:off x="685800" y="3733800"/>
            <a:ext cx="7772400" cy="990600"/>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lang="en-US" sz="5400" dirty="0"/>
          </a:p>
        </p:txBody>
      </p:sp>
      <p:sp>
        <p:nvSpPr>
          <p:cNvPr id="14" name="Subtitle 4"/>
          <p:cNvSpPr>
            <a:spLocks noGrp="1"/>
          </p:cNvSpPr>
          <p:nvPr>
            <p:ph type="subTitle" idx="1"/>
          </p:nvPr>
        </p:nvSpPr>
        <p:spPr>
          <a:xfrm>
            <a:off x="457200" y="5486400"/>
            <a:ext cx="3505200" cy="1066800"/>
          </a:xfrm>
        </p:spPr>
        <p:txBody>
          <a:bodyPr/>
          <a:lstStyle/>
          <a:p>
            <a:pPr algn="l" eaLnBrk="1" hangingPunct="1"/>
            <a:r>
              <a:rPr lang="en-US" sz="1800" b="1" dirty="0"/>
              <a:t>Wilbur E. Wolf III</a:t>
            </a:r>
          </a:p>
          <a:p>
            <a:pPr algn="l" eaLnBrk="1" hangingPunct="1">
              <a:lnSpc>
                <a:spcPct val="80000"/>
              </a:lnSpc>
            </a:pPr>
            <a:r>
              <a:rPr lang="en-US" sz="1800" b="1" dirty="0"/>
              <a:t>(717) 903-0835 (cell)</a:t>
            </a:r>
          </a:p>
          <a:p>
            <a:pPr algn="l" eaLnBrk="1" hangingPunct="1"/>
            <a:r>
              <a:rPr lang="en-US" sz="1800" b="1" dirty="0"/>
              <a:t>Wilbur.Wolf@AquilaSOG.com</a:t>
            </a:r>
          </a:p>
        </p:txBody>
      </p:sp>
    </p:spTree>
    <p:extLst>
      <p:ext uri="{BB962C8B-B14F-4D97-AF65-F5344CB8AC3E}">
        <p14:creationId xmlns:p14="http://schemas.microsoft.com/office/powerpoint/2010/main" val="4226789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Characteristics of the “Typical” Crisis</a:t>
            </a:r>
          </a:p>
        </p:txBody>
      </p:sp>
      <p:sp>
        <p:nvSpPr>
          <p:cNvPr id="3" name="Content Placeholder 2"/>
          <p:cNvSpPr>
            <a:spLocks noGrp="1"/>
          </p:cNvSpPr>
          <p:nvPr>
            <p:ph idx="1"/>
          </p:nvPr>
        </p:nvSpPr>
        <p:spPr/>
        <p:txBody>
          <a:bodyPr/>
          <a:lstStyle/>
          <a:p>
            <a:r>
              <a:rPr lang="en-US" sz="2400" dirty="0"/>
              <a:t>Rapid deviation from “Normal”</a:t>
            </a:r>
          </a:p>
          <a:p>
            <a:r>
              <a:rPr lang="en-US" sz="2400" dirty="0"/>
              <a:t>Often requires a response that is somewhat or dramatically different from prior planning</a:t>
            </a:r>
          </a:p>
          <a:p>
            <a:r>
              <a:rPr lang="en-US" sz="2400" dirty="0"/>
              <a:t>Time is of the essence</a:t>
            </a:r>
          </a:p>
          <a:p>
            <a:r>
              <a:rPr lang="en-US" sz="2400" dirty="0"/>
              <a:t>Resources may be (at least initially) limited</a:t>
            </a:r>
          </a:p>
          <a:p>
            <a:r>
              <a:rPr lang="en-US" sz="2400" dirty="0"/>
              <a:t>Loss of ordinary tools like communications, transportation, logistics, security, etc.</a:t>
            </a:r>
          </a:p>
          <a:p>
            <a:r>
              <a:rPr lang="en-US" sz="2400" dirty="0"/>
              <a:t>Significant risk to loss of life</a:t>
            </a:r>
          </a:p>
          <a:p>
            <a:r>
              <a:rPr lang="en-US" sz="2400" dirty="0"/>
              <a:t>Public panic and general chaos</a:t>
            </a:r>
          </a:p>
          <a:p>
            <a:r>
              <a:rPr lang="en-US" sz="2400" dirty="0"/>
              <a:t>VUCA – see following slide</a:t>
            </a:r>
          </a:p>
          <a:p>
            <a:endParaRPr lang="en-US" sz="2400" dirty="0"/>
          </a:p>
        </p:txBody>
      </p:sp>
    </p:spTree>
    <p:extLst>
      <p:ext uri="{BB962C8B-B14F-4D97-AF65-F5344CB8AC3E}">
        <p14:creationId xmlns:p14="http://schemas.microsoft.com/office/powerpoint/2010/main" val="42364729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V.U.C.A.</a:t>
            </a:r>
          </a:p>
        </p:txBody>
      </p:sp>
      <p:sp>
        <p:nvSpPr>
          <p:cNvPr id="3" name="Content Placeholder 2"/>
          <p:cNvSpPr>
            <a:spLocks noGrp="1"/>
          </p:cNvSpPr>
          <p:nvPr>
            <p:ph idx="1"/>
          </p:nvPr>
        </p:nvSpPr>
        <p:spPr>
          <a:xfrm>
            <a:off x="457200" y="1524000"/>
            <a:ext cx="8229600" cy="4525963"/>
          </a:xfrm>
        </p:spPr>
        <p:txBody>
          <a:bodyPr/>
          <a:lstStyle/>
          <a:p>
            <a:r>
              <a:rPr lang="en-US" b="1" dirty="0"/>
              <a:t>Volatile</a:t>
            </a:r>
            <a:r>
              <a:rPr lang="en-US" dirty="0"/>
              <a:t> – rapidly changing and unstable</a:t>
            </a:r>
          </a:p>
          <a:p>
            <a:r>
              <a:rPr lang="en-US" b="1" dirty="0"/>
              <a:t>Uncertain</a:t>
            </a:r>
            <a:r>
              <a:rPr lang="en-US" dirty="0"/>
              <a:t> – more unknown than known</a:t>
            </a:r>
          </a:p>
          <a:p>
            <a:r>
              <a:rPr lang="en-US" b="1" dirty="0"/>
              <a:t>Complex</a:t>
            </a:r>
            <a:r>
              <a:rPr lang="en-US" dirty="0"/>
              <a:t> – anything but simple</a:t>
            </a:r>
          </a:p>
          <a:p>
            <a:r>
              <a:rPr lang="en-US" b="1" dirty="0"/>
              <a:t>Ambiguous</a:t>
            </a:r>
            <a:r>
              <a:rPr lang="en-US" dirty="0"/>
              <a:t> – lacking clarity and definition</a:t>
            </a:r>
          </a:p>
          <a:p>
            <a:pPr marL="0" indent="0">
              <a:buNone/>
            </a:pPr>
            <a:r>
              <a:rPr lang="en-US" b="1" u="sng" dirty="0"/>
              <a:t>The keys to overcoming VUCA</a:t>
            </a:r>
          </a:p>
          <a:p>
            <a:pPr lvl="1"/>
            <a:r>
              <a:rPr lang="en-US" sz="2400" dirty="0"/>
              <a:t>Able to make decisions and provide guidance with less than perfect information</a:t>
            </a:r>
          </a:p>
          <a:p>
            <a:pPr lvl="1"/>
            <a:r>
              <a:rPr lang="en-US" sz="2400" dirty="0"/>
              <a:t>Able to assess and make calculated risk decisions</a:t>
            </a:r>
          </a:p>
          <a:p>
            <a:pPr lvl="1"/>
            <a:r>
              <a:rPr lang="en-US" sz="2400" dirty="0"/>
              <a:t>Ability to provide strong and clear guidance</a:t>
            </a:r>
          </a:p>
          <a:p>
            <a:pPr lvl="1"/>
            <a:r>
              <a:rPr lang="en-US" sz="2400" dirty="0"/>
              <a:t>Ability to execute crystal clear communications</a:t>
            </a:r>
          </a:p>
          <a:p>
            <a:endParaRPr lang="en-US" sz="2800" dirty="0"/>
          </a:p>
        </p:txBody>
      </p:sp>
    </p:spTree>
    <p:extLst>
      <p:ext uri="{BB962C8B-B14F-4D97-AF65-F5344CB8AC3E}">
        <p14:creationId xmlns:p14="http://schemas.microsoft.com/office/powerpoint/2010/main" val="20431371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Crisis Response Planning Imperatives/Characteristics</a:t>
            </a:r>
          </a:p>
        </p:txBody>
      </p:sp>
      <p:sp>
        <p:nvSpPr>
          <p:cNvPr id="3" name="Content Placeholder 2"/>
          <p:cNvSpPr>
            <a:spLocks noGrp="1"/>
          </p:cNvSpPr>
          <p:nvPr>
            <p:ph idx="1"/>
          </p:nvPr>
        </p:nvSpPr>
        <p:spPr>
          <a:xfrm>
            <a:off x="457200" y="1600200"/>
            <a:ext cx="8229600" cy="5029200"/>
          </a:xfrm>
        </p:spPr>
        <p:txBody>
          <a:bodyPr/>
          <a:lstStyle/>
          <a:p>
            <a:r>
              <a:rPr lang="en-US" sz="2400" dirty="0"/>
              <a:t>Bring Order to the Chaos</a:t>
            </a:r>
          </a:p>
          <a:p>
            <a:r>
              <a:rPr lang="en-US" sz="2400" dirty="0"/>
              <a:t>Appear calm…even if you are not so on the inside</a:t>
            </a:r>
          </a:p>
          <a:p>
            <a:r>
              <a:rPr lang="en-US" sz="2400" dirty="0"/>
              <a:t>A “good enough” plan executed on time is far better than a “perfect” plan done too late</a:t>
            </a:r>
          </a:p>
          <a:p>
            <a:r>
              <a:rPr lang="en-US" sz="2400" dirty="0"/>
              <a:t>Risk (of all types) is increased</a:t>
            </a:r>
          </a:p>
          <a:p>
            <a:r>
              <a:rPr lang="en-US" sz="2400" dirty="0"/>
              <a:t>More “Telling” and less “Asking”</a:t>
            </a:r>
          </a:p>
          <a:p>
            <a:r>
              <a:rPr lang="en-US" sz="2400" dirty="0"/>
              <a:t>Effective and Efficient Communications is absolutely essential</a:t>
            </a:r>
          </a:p>
          <a:p>
            <a:r>
              <a:rPr lang="en-US" sz="2400" dirty="0"/>
              <a:t>Less – “how to do it” and task, condition, and standard</a:t>
            </a:r>
          </a:p>
          <a:p>
            <a:r>
              <a:rPr lang="en-US" sz="2400" dirty="0"/>
              <a:t>More – “what to achieve”…outcome based execution and “Mission-Type” orders</a:t>
            </a:r>
          </a:p>
        </p:txBody>
      </p:sp>
    </p:spTree>
    <p:extLst>
      <p:ext uri="{BB962C8B-B14F-4D97-AF65-F5344CB8AC3E}">
        <p14:creationId xmlns:p14="http://schemas.microsoft.com/office/powerpoint/2010/main" val="28804459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“Art” of Crisis Planning and Leadership</a:t>
            </a:r>
          </a:p>
        </p:txBody>
      </p:sp>
      <p:sp>
        <p:nvSpPr>
          <p:cNvPr id="3" name="Content Placeholder 2"/>
          <p:cNvSpPr>
            <a:spLocks noGrp="1"/>
          </p:cNvSpPr>
          <p:nvPr>
            <p:ph idx="1"/>
          </p:nvPr>
        </p:nvSpPr>
        <p:spPr/>
        <p:txBody>
          <a:bodyPr/>
          <a:lstStyle/>
          <a:p>
            <a:r>
              <a:rPr lang="en-US" sz="2400" dirty="0"/>
              <a:t>This is when experienced leaders and teams really make a difference!</a:t>
            </a:r>
          </a:p>
          <a:p>
            <a:r>
              <a:rPr lang="en-US" sz="2400" dirty="0"/>
              <a:t>A leader how has experience in a similar situation</a:t>
            </a:r>
          </a:p>
          <a:p>
            <a:pPr lvl="1"/>
            <a:r>
              <a:rPr lang="en-US" sz="2000" dirty="0"/>
              <a:t>Can take prudent shortcuts in the process</a:t>
            </a:r>
          </a:p>
          <a:p>
            <a:pPr lvl="1"/>
            <a:r>
              <a:rPr lang="en-US" sz="2000" dirty="0"/>
              <a:t>Senses how much asking vs. how much telling</a:t>
            </a:r>
          </a:p>
          <a:p>
            <a:r>
              <a:rPr lang="en-US" sz="2400" dirty="0"/>
              <a:t>A team that has worked together before</a:t>
            </a:r>
          </a:p>
          <a:p>
            <a:pPr lvl="1"/>
            <a:r>
              <a:rPr lang="en-US" sz="2000" dirty="0"/>
              <a:t>Knows strengths and weaknesses</a:t>
            </a:r>
          </a:p>
          <a:p>
            <a:pPr lvl="1"/>
            <a:r>
              <a:rPr lang="en-US" sz="2000" dirty="0"/>
              <a:t>Has common basis of understanding</a:t>
            </a:r>
          </a:p>
          <a:p>
            <a:r>
              <a:rPr lang="en-US" sz="2400" dirty="0"/>
              <a:t>The big risks</a:t>
            </a:r>
          </a:p>
          <a:p>
            <a:pPr lvl="1"/>
            <a:r>
              <a:rPr lang="en-US" sz="2000" dirty="0"/>
              <a:t>Doing it “like we did before” when the situation is totally different!</a:t>
            </a:r>
            <a:r>
              <a:rPr lang="en-US" sz="2400" dirty="0"/>
              <a:t> </a:t>
            </a:r>
          </a:p>
        </p:txBody>
      </p:sp>
    </p:spTree>
    <p:extLst>
      <p:ext uri="{BB962C8B-B14F-4D97-AF65-F5344CB8AC3E}">
        <p14:creationId xmlns:p14="http://schemas.microsoft.com/office/powerpoint/2010/main" val="4441902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6 Phase Planning Process</a:t>
            </a:r>
          </a:p>
        </p:txBody>
      </p:sp>
      <p:sp>
        <p:nvSpPr>
          <p:cNvPr id="3" name="Content Placeholder 2"/>
          <p:cNvSpPr>
            <a:spLocks noGrp="1"/>
          </p:cNvSpPr>
          <p:nvPr>
            <p:ph idx="1"/>
          </p:nvPr>
        </p:nvSpPr>
        <p:spPr/>
        <p:txBody>
          <a:bodyPr/>
          <a:lstStyle/>
          <a:p>
            <a:pPr marL="0" indent="0">
              <a:buNone/>
            </a:pPr>
            <a:r>
              <a:rPr lang="en-US" dirty="0"/>
              <a:t>The steps in detailed and crisis-action planning are the same…the difference is in the time available and the level of detail in the process and the plan!</a:t>
            </a:r>
          </a:p>
          <a:p>
            <a:pPr marL="457200" indent="-457200">
              <a:buFont typeface="+mj-lt"/>
              <a:buAutoNum type="arabicPeriod"/>
            </a:pPr>
            <a:r>
              <a:rPr lang="en-US" sz="2400" dirty="0"/>
              <a:t>Receipt of Mission</a:t>
            </a:r>
          </a:p>
          <a:p>
            <a:pPr marL="457200" indent="-457200">
              <a:buFont typeface="+mj-lt"/>
              <a:buAutoNum type="arabicPeriod"/>
            </a:pPr>
            <a:r>
              <a:rPr lang="en-US" sz="2400" dirty="0"/>
              <a:t>Mission Analysis</a:t>
            </a:r>
          </a:p>
          <a:p>
            <a:pPr marL="457200" indent="-457200">
              <a:buFont typeface="+mj-lt"/>
              <a:buAutoNum type="arabicPeriod"/>
            </a:pPr>
            <a:r>
              <a:rPr lang="en-US" sz="2400" dirty="0"/>
              <a:t>Course of Action Development</a:t>
            </a:r>
          </a:p>
          <a:p>
            <a:pPr marL="457200" indent="-457200">
              <a:buFont typeface="+mj-lt"/>
              <a:buAutoNum type="arabicPeriod"/>
            </a:pPr>
            <a:r>
              <a:rPr lang="en-US" sz="2400" dirty="0"/>
              <a:t>Course of Action Assessment and Selection</a:t>
            </a:r>
          </a:p>
          <a:p>
            <a:pPr marL="457200" indent="-457200">
              <a:buFont typeface="+mj-lt"/>
              <a:buAutoNum type="arabicPeriod"/>
            </a:pPr>
            <a:r>
              <a:rPr lang="en-US" sz="2400" dirty="0"/>
              <a:t>Execution Planning/Rehearsal</a:t>
            </a:r>
          </a:p>
          <a:p>
            <a:pPr marL="457200" indent="-457200">
              <a:buFont typeface="+mj-lt"/>
              <a:buAutoNum type="arabicPeriod"/>
            </a:pPr>
            <a:r>
              <a:rPr lang="en-US" sz="2400" dirty="0"/>
              <a:t>Execution</a:t>
            </a:r>
          </a:p>
        </p:txBody>
      </p:sp>
      <p:sp>
        <p:nvSpPr>
          <p:cNvPr id="4" name="Rectangle 3"/>
          <p:cNvSpPr/>
          <p:nvPr/>
        </p:nvSpPr>
        <p:spPr>
          <a:xfrm>
            <a:off x="152400" y="3581400"/>
            <a:ext cx="7239000" cy="18288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44499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Phase 1 – Receipt of Mission</a:t>
            </a:r>
            <a:endParaRPr lang="en-US" dirty="0"/>
          </a:p>
        </p:txBody>
      </p:sp>
      <p:sp>
        <p:nvSpPr>
          <p:cNvPr id="3" name="Content Placeholder 2"/>
          <p:cNvSpPr>
            <a:spLocks noGrp="1"/>
          </p:cNvSpPr>
          <p:nvPr>
            <p:ph idx="1"/>
          </p:nvPr>
        </p:nvSpPr>
        <p:spPr/>
        <p:txBody>
          <a:bodyPr/>
          <a:lstStyle/>
          <a:p>
            <a:r>
              <a:rPr lang="en-US" sz="2000"/>
              <a:t>Receipt of Mission – Get the mission from higher authority…or, in the absence of higher guidance, you create your own</a:t>
            </a:r>
          </a:p>
          <a:p>
            <a:r>
              <a:rPr lang="en-US" sz="2000"/>
              <a:t>Ideally, you should get…</a:t>
            </a:r>
          </a:p>
          <a:p>
            <a:pPr lvl="1"/>
            <a:r>
              <a:rPr lang="en-US" sz="1800"/>
              <a:t>Who</a:t>
            </a:r>
          </a:p>
          <a:p>
            <a:pPr lvl="1"/>
            <a:r>
              <a:rPr lang="en-US" sz="1800"/>
              <a:t>What</a:t>
            </a:r>
          </a:p>
          <a:p>
            <a:pPr lvl="1"/>
            <a:r>
              <a:rPr lang="en-US" sz="1800"/>
              <a:t>When</a:t>
            </a:r>
          </a:p>
          <a:p>
            <a:pPr lvl="1"/>
            <a:r>
              <a:rPr lang="en-US" sz="1800"/>
              <a:t>Where</a:t>
            </a:r>
          </a:p>
          <a:p>
            <a:pPr lvl="1"/>
            <a:r>
              <a:rPr lang="en-US" sz="1800"/>
              <a:t>Why</a:t>
            </a:r>
          </a:p>
          <a:p>
            <a:r>
              <a:rPr lang="en-US" sz="2000"/>
              <a:t>Your job is to determine the “How”</a:t>
            </a:r>
          </a:p>
          <a:p>
            <a:r>
              <a:rPr lang="en-US" sz="2000"/>
              <a:t>Your obligation…</a:t>
            </a:r>
          </a:p>
          <a:p>
            <a:pPr lvl="1"/>
            <a:r>
              <a:rPr lang="en-US" sz="1800"/>
              <a:t>If you are giving the mission…provide the 5Ws</a:t>
            </a:r>
          </a:p>
          <a:p>
            <a:pPr lvl="1"/>
            <a:r>
              <a:rPr lang="en-US" sz="1800"/>
              <a:t>If you are receiving/accepting the mission…ensure you get and understand the 5Ws</a:t>
            </a:r>
            <a:endParaRPr lang="en-US" sz="1800" dirty="0"/>
          </a:p>
        </p:txBody>
      </p:sp>
    </p:spTree>
    <p:extLst>
      <p:ext uri="{BB962C8B-B14F-4D97-AF65-F5344CB8AC3E}">
        <p14:creationId xmlns:p14="http://schemas.microsoft.com/office/powerpoint/2010/main" val="14269556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p>
        </p:txBody>
      </p:sp>
      <p:sp>
        <p:nvSpPr>
          <p:cNvPr id="3" name="Content Placeholder 2"/>
          <p:cNvSpPr>
            <a:spLocks noGrp="1"/>
          </p:cNvSpPr>
          <p:nvPr>
            <p:ph idx="1"/>
          </p:nvPr>
        </p:nvSpPr>
        <p:spPr>
          <a:xfrm>
            <a:off x="457200" y="1600200"/>
            <a:ext cx="8229600" cy="4648200"/>
          </a:xfrm>
        </p:spPr>
        <p:txBody>
          <a:bodyPr/>
          <a:lstStyle/>
          <a:p>
            <a:r>
              <a:rPr lang="en-US" dirty="0"/>
              <a:t>Simple – Today is 1 June.  Plan the trip to and from Philly to Erie for family vacation departing on 1 July and returning home by 8 July.</a:t>
            </a:r>
          </a:p>
          <a:p>
            <a:pPr lvl="1"/>
            <a:r>
              <a:rPr lang="en-US" dirty="0"/>
              <a:t>Who  - implied is you the HoH</a:t>
            </a:r>
          </a:p>
          <a:p>
            <a:pPr lvl="1"/>
            <a:r>
              <a:rPr lang="en-US" dirty="0"/>
              <a:t>What – trip from Philly to Erie PA</a:t>
            </a:r>
          </a:p>
          <a:p>
            <a:pPr lvl="1"/>
            <a:r>
              <a:rPr lang="en-US" dirty="0"/>
              <a:t>When – 1-8 July</a:t>
            </a:r>
          </a:p>
          <a:p>
            <a:pPr lvl="1"/>
            <a:r>
              <a:rPr lang="en-US" dirty="0"/>
              <a:t>Where – Philly, Erie, and areas in between</a:t>
            </a:r>
          </a:p>
          <a:p>
            <a:pPr lvl="1"/>
            <a:r>
              <a:rPr lang="en-US" dirty="0"/>
              <a:t>Why – Family vacation</a:t>
            </a:r>
          </a:p>
        </p:txBody>
      </p:sp>
    </p:spTree>
    <p:extLst>
      <p:ext uri="{BB962C8B-B14F-4D97-AF65-F5344CB8AC3E}">
        <p14:creationId xmlns:p14="http://schemas.microsoft.com/office/powerpoint/2010/main" val="16062778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p>
        </p:txBody>
      </p:sp>
      <p:sp>
        <p:nvSpPr>
          <p:cNvPr id="3" name="Content Placeholder 2"/>
          <p:cNvSpPr>
            <a:spLocks noGrp="1"/>
          </p:cNvSpPr>
          <p:nvPr>
            <p:ph idx="1"/>
          </p:nvPr>
        </p:nvSpPr>
        <p:spPr>
          <a:xfrm>
            <a:off x="457200" y="1600200"/>
            <a:ext cx="8229600" cy="4953000"/>
          </a:xfrm>
        </p:spPr>
        <p:txBody>
          <a:bodyPr/>
          <a:lstStyle/>
          <a:p>
            <a:r>
              <a:rPr lang="en-US" sz="2800" dirty="0"/>
              <a:t>Complex – Today is 30 June.  CCDC forms, organizes, trains, deploys, self-sustains, operates, and redeploys to execute a C19 MCM Vaccine POD at St. </a:t>
            </a:r>
            <a:r>
              <a:rPr lang="en-US" sz="2800" dirty="0" err="1"/>
              <a:t>Marys</a:t>
            </a:r>
            <a:r>
              <a:rPr lang="en-US" sz="2800" dirty="0"/>
              <a:t> High School, St. </a:t>
            </a:r>
            <a:r>
              <a:rPr lang="en-US" sz="2800" dirty="0" err="1"/>
              <a:t>Marys</a:t>
            </a:r>
            <a:r>
              <a:rPr lang="en-US" sz="2800" dirty="0"/>
              <a:t> PA for NTE 96 hours beginning NET 1 July and ending NLT 8 July.</a:t>
            </a:r>
          </a:p>
          <a:p>
            <a:pPr lvl="1"/>
            <a:r>
              <a:rPr lang="en-US" sz="2400" dirty="0"/>
              <a:t>Who –</a:t>
            </a:r>
          </a:p>
          <a:p>
            <a:pPr lvl="1"/>
            <a:r>
              <a:rPr lang="en-US" sz="2400" dirty="0"/>
              <a:t>What – </a:t>
            </a:r>
          </a:p>
          <a:p>
            <a:pPr lvl="1"/>
            <a:r>
              <a:rPr lang="en-US" sz="2400" dirty="0"/>
              <a:t>When – </a:t>
            </a:r>
          </a:p>
          <a:p>
            <a:pPr lvl="1"/>
            <a:r>
              <a:rPr lang="en-US" sz="2400" dirty="0"/>
              <a:t>Where – </a:t>
            </a:r>
          </a:p>
          <a:p>
            <a:pPr lvl="1"/>
            <a:r>
              <a:rPr lang="en-US" sz="2400" dirty="0"/>
              <a:t>Why - </a:t>
            </a:r>
          </a:p>
        </p:txBody>
      </p:sp>
    </p:spTree>
    <p:extLst>
      <p:ext uri="{BB962C8B-B14F-4D97-AF65-F5344CB8AC3E}">
        <p14:creationId xmlns:p14="http://schemas.microsoft.com/office/powerpoint/2010/main" val="10604783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2 – Mission Analysis</a:t>
            </a:r>
          </a:p>
        </p:txBody>
      </p:sp>
      <p:sp>
        <p:nvSpPr>
          <p:cNvPr id="3" name="Content Placeholder 2"/>
          <p:cNvSpPr>
            <a:spLocks noGrp="1"/>
          </p:cNvSpPr>
          <p:nvPr>
            <p:ph idx="1"/>
          </p:nvPr>
        </p:nvSpPr>
        <p:spPr>
          <a:xfrm>
            <a:off x="457200" y="1447800"/>
            <a:ext cx="8229600" cy="4525963"/>
          </a:xfrm>
        </p:spPr>
        <p:txBody>
          <a:bodyPr/>
          <a:lstStyle/>
          <a:p>
            <a:r>
              <a:rPr lang="en-US" sz="1800" b="1" dirty="0"/>
              <a:t>Mission</a:t>
            </a:r>
            <a:r>
              <a:rPr lang="en-US" sz="1800" dirty="0"/>
              <a:t> – Understand the Mission given and clarify any gaps!</a:t>
            </a:r>
          </a:p>
          <a:p>
            <a:r>
              <a:rPr lang="en-US" sz="1800" b="1" dirty="0"/>
              <a:t>End-State</a:t>
            </a:r>
            <a:r>
              <a:rPr lang="en-US" sz="1800" dirty="0"/>
              <a:t> - Understand and/or ID/describe the successful end-state</a:t>
            </a:r>
          </a:p>
          <a:p>
            <a:r>
              <a:rPr lang="en-US" sz="1800" b="1" dirty="0"/>
              <a:t>Essential Task(s) </a:t>
            </a:r>
            <a:r>
              <a:rPr lang="en-US" sz="1800" dirty="0"/>
              <a:t>– Understand the things that you MUST do to achieve the successful end-state</a:t>
            </a:r>
          </a:p>
          <a:p>
            <a:r>
              <a:rPr lang="en-US" sz="1800" b="1" dirty="0"/>
              <a:t>Specified Tasks(s) </a:t>
            </a:r>
            <a:r>
              <a:rPr lang="en-US" sz="1800" dirty="0"/>
              <a:t>– ID/Understand specific tasks that you are told you must do</a:t>
            </a:r>
          </a:p>
          <a:p>
            <a:r>
              <a:rPr lang="en-US" sz="1800" b="1" dirty="0"/>
              <a:t>Limitations/Constraints</a:t>
            </a:r>
            <a:r>
              <a:rPr lang="en-US" sz="1800" dirty="0"/>
              <a:t> – Things that limit your options in certain ways</a:t>
            </a:r>
          </a:p>
          <a:p>
            <a:r>
              <a:rPr lang="en-US" sz="1800" b="1" dirty="0"/>
              <a:t>Assumptions</a:t>
            </a:r>
            <a:r>
              <a:rPr lang="en-US" sz="1800" dirty="0"/>
              <a:t> – you will not know all the answers you need!</a:t>
            </a:r>
          </a:p>
          <a:p>
            <a:r>
              <a:rPr lang="en-US" sz="1800" b="1" u="sng" dirty="0"/>
              <a:t>Output</a:t>
            </a:r>
          </a:p>
          <a:p>
            <a:pPr lvl="1"/>
            <a:r>
              <a:rPr lang="en-US" sz="1600" dirty="0"/>
              <a:t>Your Mission Statement – may be verbal first…but then write it down!  This is the essential part of “Mission-Based” Orders</a:t>
            </a:r>
          </a:p>
          <a:p>
            <a:pPr lvl="1"/>
            <a:r>
              <a:rPr lang="en-US" sz="1600" dirty="0"/>
              <a:t>Warning Order and/or Initial Guidance – the heads-up and/or specific things to do right now</a:t>
            </a:r>
          </a:p>
          <a:p>
            <a:pPr lvl="1"/>
            <a:r>
              <a:rPr lang="en-US" sz="1600" dirty="0"/>
              <a:t>Initial timeline – for both planning and execution</a:t>
            </a:r>
          </a:p>
          <a:p>
            <a:pPr lvl="1"/>
            <a:r>
              <a:rPr lang="en-US" sz="1600" dirty="0"/>
              <a:t>Requests for Information (RFIs) – things you need to get answered!</a:t>
            </a:r>
          </a:p>
          <a:p>
            <a:endParaRPr lang="en-US" sz="1800" dirty="0"/>
          </a:p>
        </p:txBody>
      </p:sp>
    </p:spTree>
    <p:extLst>
      <p:ext uri="{BB962C8B-B14F-4D97-AF65-F5344CB8AC3E}">
        <p14:creationId xmlns:p14="http://schemas.microsoft.com/office/powerpoint/2010/main" val="1734044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2 – External Assessment</a:t>
            </a:r>
          </a:p>
        </p:txBody>
      </p:sp>
      <p:sp>
        <p:nvSpPr>
          <p:cNvPr id="3" name="Content Placeholder 2"/>
          <p:cNvSpPr>
            <a:spLocks noGrp="1"/>
          </p:cNvSpPr>
          <p:nvPr>
            <p:ph idx="1"/>
          </p:nvPr>
        </p:nvSpPr>
        <p:spPr>
          <a:xfrm>
            <a:off x="457200" y="1600200"/>
            <a:ext cx="8229600" cy="4876800"/>
          </a:xfrm>
        </p:spPr>
        <p:txBody>
          <a:bodyPr/>
          <a:lstStyle/>
          <a:p>
            <a:pPr marL="0" indent="0">
              <a:buNone/>
            </a:pPr>
            <a:r>
              <a:rPr lang="en-US" sz="2800" dirty="0"/>
              <a:t>Gain understanding of the situation.  The level of detail varies greatly between detailed and crisis-action planning</a:t>
            </a:r>
          </a:p>
          <a:p>
            <a:r>
              <a:rPr lang="en-US" sz="2800" dirty="0"/>
              <a:t>Threat/Enemy – the nature of the disaster, threats, contagions, etc.</a:t>
            </a:r>
          </a:p>
          <a:p>
            <a:r>
              <a:rPr lang="en-US" sz="2800" dirty="0"/>
              <a:t>Environment – the characteristics of where you will be responding including facilities</a:t>
            </a:r>
          </a:p>
          <a:p>
            <a:r>
              <a:rPr lang="en-US" sz="2800" dirty="0"/>
              <a:t>Time – how much of it you have!</a:t>
            </a:r>
          </a:p>
        </p:txBody>
      </p:sp>
    </p:spTree>
    <p:extLst>
      <p:ext uri="{BB962C8B-B14F-4D97-AF65-F5344CB8AC3E}">
        <p14:creationId xmlns:p14="http://schemas.microsoft.com/office/powerpoint/2010/main" val="173404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Agenda</a:t>
            </a:r>
            <a:endParaRPr lang="en-US" dirty="0"/>
          </a:p>
        </p:txBody>
      </p:sp>
      <p:sp>
        <p:nvSpPr>
          <p:cNvPr id="5123" name="Rectangle 3"/>
          <p:cNvSpPr>
            <a:spLocks noGrp="1" noChangeArrowheads="1"/>
          </p:cNvSpPr>
          <p:nvPr>
            <p:ph type="body" idx="1"/>
          </p:nvPr>
        </p:nvSpPr>
        <p:spPr/>
        <p:txBody>
          <a:bodyPr/>
          <a:lstStyle/>
          <a:p>
            <a:r>
              <a:rPr lang="en-US" sz="4400"/>
              <a:t>Welcome, Intro, and Opening Comments</a:t>
            </a:r>
          </a:p>
          <a:p>
            <a:r>
              <a:rPr lang="en-US" sz="4400"/>
              <a:t>Mission Planning Overview</a:t>
            </a:r>
          </a:p>
          <a:p>
            <a:r>
              <a:rPr lang="en-US" sz="4400"/>
              <a:t>Scenario-Based Discussion</a:t>
            </a:r>
          </a:p>
          <a:p>
            <a:r>
              <a:rPr lang="en-US" sz="4400"/>
              <a:t>Hotwash/AAR</a:t>
            </a:r>
            <a:endParaRPr lang="en-US" sz="4400" dirty="0"/>
          </a:p>
        </p:txBody>
      </p:sp>
      <p:sp>
        <p:nvSpPr>
          <p:cNvPr id="5124" name="Text Box 4"/>
          <p:cNvSpPr txBox="1">
            <a:spLocks noChangeArrowheads="1"/>
          </p:cNvSpPr>
          <p:nvPr/>
        </p:nvSpPr>
        <p:spPr bwMode="auto">
          <a:xfrm>
            <a:off x="6096000" y="19812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dirty="0"/>
          </a:p>
        </p:txBody>
      </p:sp>
      <p:sp>
        <p:nvSpPr>
          <p:cNvPr id="4" name="TextBox 3"/>
          <p:cNvSpPr txBox="1"/>
          <p:nvPr/>
        </p:nvSpPr>
        <p:spPr>
          <a:xfrm>
            <a:off x="4648200" y="4648200"/>
            <a:ext cx="4114800" cy="2031325"/>
          </a:xfrm>
          <a:prstGeom prst="rect">
            <a:avLst/>
          </a:prstGeom>
          <a:solidFill>
            <a:schemeClr val="bg1"/>
          </a:solidFill>
          <a:ln w="57150">
            <a:solidFill>
              <a:srgbClr val="FF0000"/>
            </a:solidFill>
          </a:ln>
        </p:spPr>
        <p:txBody>
          <a:bodyPr wrap="square" rtlCol="0">
            <a:spAutoFit/>
          </a:bodyPr>
          <a:lstStyle/>
          <a:p>
            <a:r>
              <a:rPr lang="en-US" b="1" u="sng" dirty="0"/>
              <a:t>Expectation Management</a:t>
            </a:r>
          </a:p>
          <a:p>
            <a:pPr marL="285750" indent="-285750">
              <a:buFont typeface="Arial" panose="020B0604020202020204" pitchFamily="34" charset="0"/>
              <a:buChar char="•"/>
            </a:pPr>
            <a:r>
              <a:rPr lang="en-US" dirty="0"/>
              <a:t>35 slides in this deck</a:t>
            </a:r>
          </a:p>
          <a:p>
            <a:pPr marL="285750" indent="-285750">
              <a:buFont typeface="Arial" panose="020B0604020202020204" pitchFamily="34" charset="0"/>
              <a:buChar char="•"/>
            </a:pPr>
            <a:r>
              <a:rPr lang="en-US" dirty="0"/>
              <a:t>6 Phases of COA stuff</a:t>
            </a:r>
          </a:p>
          <a:p>
            <a:pPr marL="285750" indent="-285750">
              <a:buFont typeface="Arial" panose="020B0604020202020204" pitchFamily="34" charset="0"/>
              <a:buChar char="•"/>
            </a:pPr>
            <a:r>
              <a:rPr lang="en-US" dirty="0"/>
              <a:t>All goes well, we will make it through slide 29 and we will not cover Phases 5 and 6!</a:t>
            </a:r>
          </a:p>
          <a:p>
            <a:endParaRPr lang="en-US" dirty="0"/>
          </a:p>
        </p:txBody>
      </p:sp>
    </p:spTree>
    <p:extLst>
      <p:ext uri="{BB962C8B-B14F-4D97-AF65-F5344CB8AC3E}">
        <p14:creationId xmlns:p14="http://schemas.microsoft.com/office/powerpoint/2010/main" val="29796423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2 – Internal Assessment</a:t>
            </a:r>
          </a:p>
        </p:txBody>
      </p:sp>
      <p:sp>
        <p:nvSpPr>
          <p:cNvPr id="3" name="Content Placeholder 2"/>
          <p:cNvSpPr>
            <a:spLocks noGrp="1"/>
          </p:cNvSpPr>
          <p:nvPr>
            <p:ph idx="1"/>
          </p:nvPr>
        </p:nvSpPr>
        <p:spPr>
          <a:xfrm>
            <a:off x="457200" y="1600200"/>
            <a:ext cx="8229600" cy="4876800"/>
          </a:xfrm>
        </p:spPr>
        <p:txBody>
          <a:bodyPr/>
          <a:lstStyle/>
          <a:p>
            <a:r>
              <a:rPr lang="en-US" sz="2400" b="1" dirty="0"/>
              <a:t>You</a:t>
            </a:r>
            <a:r>
              <a:rPr lang="en-US" sz="2400" dirty="0"/>
              <a:t> – if you are in change…make sure you are ready to take charge.  If not, this is the first thing that needs to change!</a:t>
            </a:r>
          </a:p>
          <a:p>
            <a:r>
              <a:rPr lang="en-US" sz="2400" b="1" dirty="0"/>
              <a:t>Your Team </a:t>
            </a:r>
            <a:r>
              <a:rPr lang="en-US" sz="2400" dirty="0"/>
              <a:t>– if you have worked together prior, this is pretty easy.  If not, you need to do a very quick survey to understand who knows and is good at what!</a:t>
            </a:r>
          </a:p>
          <a:p>
            <a:r>
              <a:rPr lang="en-US" sz="2400" b="1" dirty="0"/>
              <a:t>Tools, Supplies, and Equipment </a:t>
            </a:r>
            <a:r>
              <a:rPr lang="en-US" sz="2400" dirty="0"/>
              <a:t>– first do an assessment of what you have, then what you need, then you can develop a base plan based just on that or can go to “higher” to ask for more “stuff”</a:t>
            </a:r>
          </a:p>
        </p:txBody>
      </p:sp>
    </p:spTree>
    <p:extLst>
      <p:ext uri="{BB962C8B-B14F-4D97-AF65-F5344CB8AC3E}">
        <p14:creationId xmlns:p14="http://schemas.microsoft.com/office/powerpoint/2010/main" val="16688123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2 - Facts and Assumptions</a:t>
            </a:r>
          </a:p>
        </p:txBody>
      </p:sp>
      <p:sp>
        <p:nvSpPr>
          <p:cNvPr id="3" name="Content Placeholder 2"/>
          <p:cNvSpPr>
            <a:spLocks noGrp="1"/>
          </p:cNvSpPr>
          <p:nvPr>
            <p:ph idx="1"/>
          </p:nvPr>
        </p:nvSpPr>
        <p:spPr/>
        <p:txBody>
          <a:bodyPr/>
          <a:lstStyle/>
          <a:p>
            <a:r>
              <a:rPr lang="en-US" dirty="0"/>
              <a:t>Facts - What you know</a:t>
            </a:r>
          </a:p>
          <a:p>
            <a:r>
              <a:rPr lang="en-US" dirty="0"/>
              <a:t>Assumptions – Things that you don’t know but that are or may be important to your planning.  To move forward in your planning, you will often have to make determinations about various assumptions…In crisis action planning/response you will often have a lot of these!</a:t>
            </a:r>
          </a:p>
        </p:txBody>
      </p:sp>
    </p:spTree>
    <p:extLst>
      <p:ext uri="{BB962C8B-B14F-4D97-AF65-F5344CB8AC3E}">
        <p14:creationId xmlns:p14="http://schemas.microsoft.com/office/powerpoint/2010/main" val="20431371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 Family Vacation Trip</a:t>
            </a:r>
          </a:p>
        </p:txBody>
      </p:sp>
      <p:sp>
        <p:nvSpPr>
          <p:cNvPr id="3" name="Content Placeholder 2"/>
          <p:cNvSpPr>
            <a:spLocks noGrp="1"/>
          </p:cNvSpPr>
          <p:nvPr>
            <p:ph idx="1"/>
          </p:nvPr>
        </p:nvSpPr>
        <p:spPr>
          <a:xfrm>
            <a:off x="457200" y="1447800"/>
            <a:ext cx="8229600" cy="5257800"/>
          </a:xfrm>
        </p:spPr>
        <p:txBody>
          <a:bodyPr/>
          <a:lstStyle/>
          <a:p>
            <a:r>
              <a:rPr lang="en-US" sz="1600" dirty="0"/>
              <a:t>Mission – Plan the travel from Philly to Erie and return</a:t>
            </a:r>
          </a:p>
          <a:p>
            <a:r>
              <a:rPr lang="en-US" sz="1600" dirty="0"/>
              <a:t>End-State – Safe and enjoyable trip to and from</a:t>
            </a:r>
          </a:p>
          <a:p>
            <a:r>
              <a:rPr lang="en-US" sz="1600" dirty="0"/>
              <a:t>Essential Task(s) – All family members get there and back on time and safely</a:t>
            </a:r>
          </a:p>
          <a:p>
            <a:r>
              <a:rPr lang="en-US" sz="1600" dirty="0"/>
              <a:t>Specified Tasks(s) – Philly to Erie beginning 1 July; Erie to Philly ending 8 July</a:t>
            </a:r>
          </a:p>
          <a:p>
            <a:r>
              <a:rPr lang="en-US" sz="1600" dirty="0"/>
              <a:t>Limitations/Constraints – </a:t>
            </a:r>
          </a:p>
          <a:p>
            <a:pPr lvl="1"/>
            <a:r>
              <a:rPr lang="en-US" sz="1400" dirty="0"/>
              <a:t>Travel only in PA</a:t>
            </a:r>
          </a:p>
          <a:p>
            <a:pPr lvl="1"/>
            <a:r>
              <a:rPr lang="en-US" sz="1400" dirty="0"/>
              <a:t>Air and Rail travel is not permitted</a:t>
            </a:r>
          </a:p>
          <a:p>
            <a:r>
              <a:rPr lang="en-US" sz="1600" dirty="0"/>
              <a:t>Output</a:t>
            </a:r>
          </a:p>
          <a:p>
            <a:pPr lvl="1"/>
            <a:r>
              <a:rPr lang="en-US" sz="1400" dirty="0"/>
              <a:t>Your Mission Statement – …</a:t>
            </a:r>
          </a:p>
          <a:p>
            <a:pPr lvl="1"/>
            <a:r>
              <a:rPr lang="en-US" sz="1400" dirty="0"/>
              <a:t>Warning Order and/or Initial Guidance –</a:t>
            </a:r>
          </a:p>
          <a:p>
            <a:pPr lvl="1"/>
            <a:r>
              <a:rPr lang="en-US" sz="1400" dirty="0"/>
              <a:t>Initial timeline – for both planning and execution</a:t>
            </a:r>
          </a:p>
          <a:p>
            <a:pPr lvl="2"/>
            <a:r>
              <a:rPr lang="en-US" sz="1200" dirty="0"/>
              <a:t>1-28 June – Plan and Coordinate</a:t>
            </a:r>
          </a:p>
          <a:p>
            <a:pPr lvl="2"/>
            <a:r>
              <a:rPr lang="en-US" sz="1200" dirty="0"/>
              <a:t>28-30 June – Prep and Pack</a:t>
            </a:r>
          </a:p>
          <a:p>
            <a:pPr lvl="2"/>
            <a:r>
              <a:rPr lang="en-US" sz="1200" dirty="0"/>
              <a:t>1 July – Depart</a:t>
            </a:r>
          </a:p>
          <a:p>
            <a:pPr lvl="2"/>
            <a:r>
              <a:rPr lang="en-US" sz="1200" dirty="0"/>
              <a:t>8 July – Return</a:t>
            </a:r>
          </a:p>
          <a:p>
            <a:pPr lvl="2"/>
            <a:r>
              <a:rPr lang="en-US" sz="1200" dirty="0"/>
              <a:t>9-10 July – Recovery/AAR </a:t>
            </a:r>
            <a:r>
              <a:rPr lang="en-US" sz="1200" dirty="0">
                <a:sym typeface="Wingdings" panose="05000000000000000000" pitchFamily="2" charset="2"/>
              </a:rPr>
              <a:t></a:t>
            </a:r>
          </a:p>
          <a:p>
            <a:pPr lvl="1"/>
            <a:r>
              <a:rPr lang="en-US" sz="1400" dirty="0">
                <a:sym typeface="Wingdings" panose="05000000000000000000" pitchFamily="2" charset="2"/>
              </a:rPr>
              <a:t>RFI(s) – </a:t>
            </a:r>
          </a:p>
          <a:p>
            <a:pPr lvl="2"/>
            <a:r>
              <a:rPr lang="en-US" sz="1200" dirty="0">
                <a:sym typeface="Wingdings" panose="05000000000000000000" pitchFamily="2" charset="2"/>
              </a:rPr>
              <a:t>Travel time, cost, and/or enjoyment…what is more important</a:t>
            </a:r>
          </a:p>
          <a:p>
            <a:pPr lvl="2"/>
            <a:r>
              <a:rPr lang="en-US" sz="1200" dirty="0">
                <a:sym typeface="Wingdings" panose="05000000000000000000" pitchFamily="2" charset="2"/>
              </a:rPr>
              <a:t>Earliest departure time on 1 and 8 July</a:t>
            </a:r>
          </a:p>
          <a:p>
            <a:pPr lvl="2"/>
            <a:r>
              <a:rPr lang="en-US" sz="1200" dirty="0">
                <a:sym typeface="Wingdings" panose="05000000000000000000" pitchFamily="2" charset="2"/>
              </a:rPr>
              <a:t>Required arrival time on 1 and 8 July</a:t>
            </a:r>
          </a:p>
          <a:p>
            <a:pPr lvl="3"/>
            <a:endParaRPr lang="en-US" sz="1100" dirty="0"/>
          </a:p>
          <a:p>
            <a:endParaRPr lang="en-US" sz="1600" dirty="0"/>
          </a:p>
        </p:txBody>
      </p:sp>
    </p:spTree>
    <p:extLst>
      <p:ext uri="{BB962C8B-B14F-4D97-AF65-F5344CB8AC3E}">
        <p14:creationId xmlns:p14="http://schemas.microsoft.com/office/powerpoint/2010/main" val="33703131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Example – C19 MCM POD</a:t>
            </a:r>
            <a:endParaRPr lang="en-US" dirty="0"/>
          </a:p>
        </p:txBody>
      </p:sp>
      <p:sp>
        <p:nvSpPr>
          <p:cNvPr id="3" name="Content Placeholder 2"/>
          <p:cNvSpPr>
            <a:spLocks noGrp="1"/>
          </p:cNvSpPr>
          <p:nvPr>
            <p:ph idx="1"/>
          </p:nvPr>
        </p:nvSpPr>
        <p:spPr>
          <a:xfrm>
            <a:off x="457200" y="1447800"/>
            <a:ext cx="8229600" cy="4525963"/>
          </a:xfrm>
        </p:spPr>
        <p:txBody>
          <a:bodyPr/>
          <a:lstStyle/>
          <a:p>
            <a:r>
              <a:rPr lang="en-US" sz="1600"/>
              <a:t>Mission – </a:t>
            </a:r>
          </a:p>
          <a:p>
            <a:r>
              <a:rPr lang="en-US" sz="1600"/>
              <a:t>End-State – </a:t>
            </a:r>
          </a:p>
          <a:p>
            <a:r>
              <a:rPr lang="en-US" sz="1600"/>
              <a:t>Essential Task(s) – </a:t>
            </a:r>
          </a:p>
          <a:p>
            <a:r>
              <a:rPr lang="en-US" sz="1600"/>
              <a:t>Specified Tasks(s) – </a:t>
            </a:r>
          </a:p>
          <a:p>
            <a:r>
              <a:rPr lang="en-US" sz="1600"/>
              <a:t>Limitations/Constraints – </a:t>
            </a:r>
          </a:p>
          <a:p>
            <a:pPr lvl="1"/>
            <a:r>
              <a:rPr lang="en-US" sz="1400"/>
              <a:t>1</a:t>
            </a:r>
          </a:p>
          <a:p>
            <a:pPr lvl="1"/>
            <a:r>
              <a:rPr lang="en-US" sz="1400"/>
              <a:t>2</a:t>
            </a:r>
          </a:p>
          <a:p>
            <a:r>
              <a:rPr lang="en-US" sz="1600"/>
              <a:t>Output</a:t>
            </a:r>
          </a:p>
          <a:p>
            <a:pPr lvl="1"/>
            <a:r>
              <a:rPr lang="en-US" sz="1400"/>
              <a:t>Your Mission Statement – …</a:t>
            </a:r>
          </a:p>
          <a:p>
            <a:pPr lvl="1"/>
            <a:r>
              <a:rPr lang="en-US" sz="1400"/>
              <a:t>Warning Order and/or Initial Guidance –</a:t>
            </a:r>
          </a:p>
          <a:p>
            <a:pPr lvl="1"/>
            <a:r>
              <a:rPr lang="en-US" sz="1400"/>
              <a:t>Initial timeline – for both planning and execution</a:t>
            </a:r>
          </a:p>
          <a:p>
            <a:pPr lvl="2"/>
            <a:r>
              <a:rPr lang="en-US" sz="1200"/>
              <a:t>1</a:t>
            </a:r>
          </a:p>
          <a:p>
            <a:pPr lvl="2"/>
            <a:r>
              <a:rPr lang="en-US" sz="1200">
                <a:sym typeface="Wingdings" panose="05000000000000000000" pitchFamily="2" charset="2"/>
              </a:rPr>
              <a:t>2</a:t>
            </a:r>
          </a:p>
          <a:p>
            <a:pPr lvl="2"/>
            <a:r>
              <a:rPr lang="en-US" sz="1200">
                <a:sym typeface="Wingdings" panose="05000000000000000000" pitchFamily="2" charset="2"/>
              </a:rPr>
              <a:t>3</a:t>
            </a:r>
          </a:p>
          <a:p>
            <a:pPr lvl="2"/>
            <a:r>
              <a:rPr lang="en-US" sz="1200">
                <a:sym typeface="Wingdings" panose="05000000000000000000" pitchFamily="2" charset="2"/>
              </a:rPr>
              <a:t>4</a:t>
            </a:r>
          </a:p>
          <a:p>
            <a:pPr lvl="2"/>
            <a:r>
              <a:rPr lang="en-US" sz="1200">
                <a:sym typeface="Wingdings" panose="05000000000000000000" pitchFamily="2" charset="2"/>
              </a:rPr>
              <a:t>5</a:t>
            </a:r>
          </a:p>
          <a:p>
            <a:pPr lvl="1"/>
            <a:r>
              <a:rPr lang="en-US" sz="1400">
                <a:sym typeface="Wingdings" panose="05000000000000000000" pitchFamily="2" charset="2"/>
              </a:rPr>
              <a:t>RFI(s)</a:t>
            </a:r>
          </a:p>
          <a:p>
            <a:pPr lvl="2"/>
            <a:r>
              <a:rPr lang="en-US" sz="1200">
                <a:sym typeface="Wingdings" panose="05000000000000000000" pitchFamily="2" charset="2"/>
              </a:rPr>
              <a:t>1</a:t>
            </a:r>
          </a:p>
          <a:p>
            <a:pPr lvl="2"/>
            <a:r>
              <a:rPr lang="en-US" sz="1200">
                <a:sym typeface="Wingdings" panose="05000000000000000000" pitchFamily="2" charset="2"/>
              </a:rPr>
              <a:t>2</a:t>
            </a:r>
          </a:p>
          <a:p>
            <a:pPr lvl="2"/>
            <a:r>
              <a:rPr lang="en-US" sz="1200">
                <a:sym typeface="Wingdings" panose="05000000000000000000" pitchFamily="2" charset="2"/>
              </a:rPr>
              <a:t>3</a:t>
            </a:r>
          </a:p>
          <a:p>
            <a:pPr lvl="3"/>
            <a:endParaRPr lang="en-US" sz="1100">
              <a:sym typeface="Wingdings" panose="05000000000000000000" pitchFamily="2" charset="2"/>
            </a:endParaRPr>
          </a:p>
          <a:p>
            <a:pPr lvl="3"/>
            <a:endParaRPr lang="en-US" sz="1100"/>
          </a:p>
          <a:p>
            <a:endParaRPr lang="en-US" sz="1600" dirty="0"/>
          </a:p>
        </p:txBody>
      </p:sp>
    </p:spTree>
    <p:extLst>
      <p:ext uri="{BB962C8B-B14F-4D97-AF65-F5344CB8AC3E}">
        <p14:creationId xmlns:p14="http://schemas.microsoft.com/office/powerpoint/2010/main" val="41659110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3 – Course of Action (COA) Development</a:t>
            </a:r>
          </a:p>
        </p:txBody>
      </p:sp>
      <p:sp>
        <p:nvSpPr>
          <p:cNvPr id="3" name="Content Placeholder 2"/>
          <p:cNvSpPr>
            <a:spLocks noGrp="1"/>
          </p:cNvSpPr>
          <p:nvPr>
            <p:ph idx="1"/>
          </p:nvPr>
        </p:nvSpPr>
        <p:spPr/>
        <p:txBody>
          <a:bodyPr/>
          <a:lstStyle/>
          <a:p>
            <a:pPr marL="0" indent="0">
              <a:buNone/>
            </a:pPr>
            <a:r>
              <a:rPr lang="en-US" sz="2400" dirty="0"/>
              <a:t>Deciding on the option or options of what you are going to do and how you are going to do it to achieve the Mission.</a:t>
            </a:r>
          </a:p>
          <a:p>
            <a:r>
              <a:rPr lang="en-US" sz="2400" dirty="0"/>
              <a:t>Leader Input</a:t>
            </a:r>
          </a:p>
          <a:p>
            <a:pPr lvl="1"/>
            <a:r>
              <a:rPr lang="en-US" sz="2000" dirty="0"/>
              <a:t>Number of COA(s) – less time = fewer COAs</a:t>
            </a:r>
          </a:p>
          <a:p>
            <a:pPr lvl="1"/>
            <a:r>
              <a:rPr lang="en-US" sz="2000" dirty="0"/>
              <a:t>Directed COA? – if time is VERY limited</a:t>
            </a:r>
          </a:p>
          <a:p>
            <a:pPr lvl="1"/>
            <a:r>
              <a:rPr lang="en-US" sz="2000" dirty="0"/>
              <a:t>Specific COA Guidance – boss says these things that must be included/considered (or excluded)</a:t>
            </a:r>
          </a:p>
          <a:p>
            <a:pPr lvl="1"/>
            <a:r>
              <a:rPr lang="en-US" sz="2000" dirty="0"/>
              <a:t>Screening Criteria (See FAS)</a:t>
            </a:r>
          </a:p>
          <a:p>
            <a:pPr lvl="1"/>
            <a:r>
              <a:rPr lang="en-US" sz="2000" dirty="0"/>
              <a:t>Evaluation Criteria – how you will decide what is best</a:t>
            </a:r>
          </a:p>
          <a:p>
            <a:pPr lvl="1"/>
            <a:r>
              <a:rPr lang="en-US" sz="2000" dirty="0"/>
              <a:t>Risk Guidance – what aspects of risk are acceptable and what are not</a:t>
            </a:r>
          </a:p>
          <a:p>
            <a:pPr lvl="1"/>
            <a:r>
              <a:rPr lang="en-US" sz="2000" dirty="0"/>
              <a:t>Timeline – when the COAs must be ready</a:t>
            </a:r>
          </a:p>
        </p:txBody>
      </p:sp>
    </p:spTree>
    <p:extLst>
      <p:ext uri="{BB962C8B-B14F-4D97-AF65-F5344CB8AC3E}">
        <p14:creationId xmlns:p14="http://schemas.microsoft.com/office/powerpoint/2010/main" val="1734044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3 – Course of Action (COA) Development</a:t>
            </a:r>
          </a:p>
        </p:txBody>
      </p:sp>
      <p:sp>
        <p:nvSpPr>
          <p:cNvPr id="3" name="Content Placeholder 2"/>
          <p:cNvSpPr>
            <a:spLocks noGrp="1"/>
          </p:cNvSpPr>
          <p:nvPr>
            <p:ph idx="1"/>
          </p:nvPr>
        </p:nvSpPr>
        <p:spPr>
          <a:xfrm>
            <a:off x="457200" y="1600200"/>
            <a:ext cx="8229600" cy="4876800"/>
          </a:xfrm>
        </p:spPr>
        <p:txBody>
          <a:bodyPr/>
          <a:lstStyle/>
          <a:p>
            <a:pPr marL="0" indent="0">
              <a:buNone/>
            </a:pPr>
            <a:r>
              <a:rPr lang="en-US" sz="2400" b="1" dirty="0"/>
              <a:t>COA Output </a:t>
            </a:r>
            <a:r>
              <a:rPr lang="en-US" sz="2400" dirty="0"/>
              <a:t>– the type and level of detail for the COA can vary greatly based upon the time and tools available and the experience of the leader and team</a:t>
            </a:r>
          </a:p>
          <a:p>
            <a:r>
              <a:rPr lang="en-US" sz="2400" b="1" dirty="0"/>
              <a:t>Written Description </a:t>
            </a:r>
            <a:r>
              <a:rPr lang="en-US" sz="2400" dirty="0"/>
              <a:t>– good for capturing details but longer to prepare and harder to brief in the end</a:t>
            </a:r>
          </a:p>
          <a:p>
            <a:r>
              <a:rPr lang="en-US" sz="2400" b="1" dirty="0"/>
              <a:t>COA Sketch </a:t>
            </a:r>
            <a:r>
              <a:rPr lang="en-US" sz="2400" dirty="0"/>
              <a:t>– can be prepared quickly, easily briefed and understood, less detail</a:t>
            </a:r>
          </a:p>
          <a:p>
            <a:r>
              <a:rPr lang="en-US" sz="2400" b="1" dirty="0"/>
              <a:t>Combination (Story Board) </a:t>
            </a:r>
            <a:r>
              <a:rPr lang="en-US" sz="2400" dirty="0"/>
              <a:t>– prepare if time permits.  Based upon a picture but with some details in words!</a:t>
            </a:r>
          </a:p>
          <a:p>
            <a:r>
              <a:rPr lang="en-US" sz="2400" b="1" dirty="0"/>
              <a:t>Screening Criteria </a:t>
            </a:r>
            <a:r>
              <a:rPr lang="en-US" sz="2400" dirty="0"/>
              <a:t>– consider/apply while developing the COA(s)…</a:t>
            </a:r>
            <a:r>
              <a:rPr lang="en-US" sz="2400" b="1" u="sng" dirty="0"/>
              <a:t>throw it out if it doesn’t meet</a:t>
            </a:r>
          </a:p>
          <a:p>
            <a:r>
              <a:rPr lang="en-US" sz="2400" b="1" dirty="0"/>
              <a:t>Evaluation Criteria </a:t>
            </a:r>
            <a:r>
              <a:rPr lang="en-US" sz="2400" dirty="0"/>
              <a:t>– applied later</a:t>
            </a:r>
          </a:p>
          <a:p>
            <a:endParaRPr lang="en-US" sz="2000" dirty="0"/>
          </a:p>
        </p:txBody>
      </p:sp>
    </p:spTree>
    <p:extLst>
      <p:ext uri="{BB962C8B-B14F-4D97-AF65-F5344CB8AC3E}">
        <p14:creationId xmlns:p14="http://schemas.microsoft.com/office/powerpoint/2010/main" val="456876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Story Board – Family Vacation Travel – COA #3</a:t>
            </a:r>
          </a:p>
        </p:txBody>
      </p:sp>
      <p:sp>
        <p:nvSpPr>
          <p:cNvPr id="5" name="Rectangle 4"/>
          <p:cNvSpPr/>
          <p:nvPr/>
        </p:nvSpPr>
        <p:spPr>
          <a:xfrm>
            <a:off x="685800" y="5715000"/>
            <a:ext cx="19812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p:cNvSpPr txBox="1"/>
          <p:nvPr/>
        </p:nvSpPr>
        <p:spPr>
          <a:xfrm>
            <a:off x="533400" y="1524000"/>
            <a:ext cx="8077200" cy="523220"/>
          </a:xfrm>
          <a:prstGeom prst="rect">
            <a:avLst/>
          </a:prstGeom>
          <a:noFill/>
          <a:ln>
            <a:solidFill>
              <a:schemeClr val="tx1"/>
            </a:solidFill>
          </a:ln>
        </p:spPr>
        <p:txBody>
          <a:bodyPr wrap="square" rtlCol="0">
            <a:spAutoFit/>
          </a:bodyPr>
          <a:lstStyle/>
          <a:p>
            <a:r>
              <a:rPr lang="en-US" sz="1400" dirty="0"/>
              <a:t>Mission Statement: Family travel from Philly to Erie and Return.  Depart on 1 July, Return on 8 July.</a:t>
            </a:r>
          </a:p>
          <a:p>
            <a:r>
              <a:rPr lang="en-US" sz="1400" dirty="0"/>
              <a:t>Essential Task(s): Safe travel arriving in Erie on 1 July and returning to Philly on 8 July</a:t>
            </a:r>
          </a:p>
        </p:txBody>
      </p:sp>
      <p:sp>
        <p:nvSpPr>
          <p:cNvPr id="6" name="TextBox 5"/>
          <p:cNvSpPr txBox="1"/>
          <p:nvPr/>
        </p:nvSpPr>
        <p:spPr>
          <a:xfrm>
            <a:off x="533400" y="2286000"/>
            <a:ext cx="2514600" cy="2800767"/>
          </a:xfrm>
          <a:prstGeom prst="rect">
            <a:avLst/>
          </a:prstGeom>
          <a:noFill/>
          <a:ln>
            <a:solidFill>
              <a:schemeClr val="tx1"/>
            </a:solidFill>
          </a:ln>
        </p:spPr>
        <p:txBody>
          <a:bodyPr wrap="square" rtlCol="0">
            <a:spAutoFit/>
          </a:bodyPr>
          <a:lstStyle/>
          <a:p>
            <a:r>
              <a:rPr lang="en-US" sz="1600" dirty="0"/>
              <a:t>TASKO</a:t>
            </a:r>
          </a:p>
          <a:p>
            <a:r>
              <a:rPr lang="en-US" sz="1600" dirty="0"/>
              <a:t>Command:</a:t>
            </a:r>
          </a:p>
          <a:p>
            <a:r>
              <a:rPr lang="en-US" sz="1600" dirty="0"/>
              <a:t>Primary Driver</a:t>
            </a:r>
          </a:p>
          <a:p>
            <a:r>
              <a:rPr lang="en-US" sz="1600" dirty="0"/>
              <a:t>Alternate Driver</a:t>
            </a:r>
          </a:p>
          <a:p>
            <a:r>
              <a:rPr lang="en-US" sz="1600" dirty="0"/>
              <a:t>Navigation</a:t>
            </a:r>
          </a:p>
          <a:p>
            <a:r>
              <a:rPr lang="en-US" sz="1600" dirty="0"/>
              <a:t>Sustainment</a:t>
            </a:r>
          </a:p>
          <a:p>
            <a:r>
              <a:rPr lang="en-US" sz="1600" dirty="0"/>
              <a:t>Entertainment</a:t>
            </a:r>
          </a:p>
          <a:p>
            <a:r>
              <a:rPr lang="en-US" sz="1600" dirty="0"/>
              <a:t>Primary Internal Comms – voice</a:t>
            </a:r>
          </a:p>
          <a:p>
            <a:r>
              <a:rPr lang="en-US" sz="1600" dirty="0"/>
              <a:t>Primary External </a:t>
            </a:r>
            <a:r>
              <a:rPr lang="en-US" sz="1600" dirty="0" err="1"/>
              <a:t>Comms</a:t>
            </a:r>
            <a:r>
              <a:rPr lang="en-US" sz="1600" dirty="0"/>
              <a:t>:</a:t>
            </a:r>
          </a:p>
          <a:p>
            <a:r>
              <a:rPr lang="en-US" sz="1600" dirty="0"/>
              <a:t>Cell Phone</a:t>
            </a:r>
          </a:p>
        </p:txBody>
      </p:sp>
      <p:sp>
        <p:nvSpPr>
          <p:cNvPr id="7" name="TextBox 6"/>
          <p:cNvSpPr txBox="1"/>
          <p:nvPr/>
        </p:nvSpPr>
        <p:spPr>
          <a:xfrm>
            <a:off x="540326" y="5642401"/>
            <a:ext cx="5098473" cy="830997"/>
          </a:xfrm>
          <a:prstGeom prst="rect">
            <a:avLst/>
          </a:prstGeom>
          <a:noFill/>
          <a:ln>
            <a:solidFill>
              <a:schemeClr val="tx1"/>
            </a:solidFill>
          </a:ln>
        </p:spPr>
        <p:txBody>
          <a:bodyPr wrap="square" rtlCol="0">
            <a:spAutoFit/>
          </a:bodyPr>
          <a:lstStyle/>
          <a:p>
            <a:r>
              <a:rPr lang="en-US" sz="1600" dirty="0"/>
              <a:t>Description: Blended Option trip.  Outbound trip is longer and scenic and includes a recon of St. </a:t>
            </a:r>
            <a:r>
              <a:rPr lang="en-US" sz="1600" dirty="0" err="1"/>
              <a:t>Marys</a:t>
            </a:r>
            <a:r>
              <a:rPr lang="en-US" sz="1600" dirty="0"/>
              <a:t> PA.  Return trip is faster and includes turnpike tolls.</a:t>
            </a:r>
          </a:p>
        </p:txBody>
      </p:sp>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876" t="31746" r="30837" b="19445"/>
          <a:stretch/>
        </p:blipFill>
        <p:spPr bwMode="auto">
          <a:xfrm>
            <a:off x="3429001" y="2264706"/>
            <a:ext cx="4951657" cy="30682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Oval 9"/>
          <p:cNvSpPr/>
          <p:nvPr/>
        </p:nvSpPr>
        <p:spPr>
          <a:xfrm>
            <a:off x="3463636" y="2447732"/>
            <a:ext cx="742449" cy="705779"/>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239000" y="4500901"/>
            <a:ext cx="742449" cy="705779"/>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3851564" y="2812473"/>
            <a:ext cx="3643745" cy="2133600"/>
          </a:xfrm>
          <a:custGeom>
            <a:avLst/>
            <a:gdLst>
              <a:gd name="connsiteX0" fmla="*/ 3629891 w 3643745"/>
              <a:gd name="connsiteY0" fmla="*/ 2133600 h 2133600"/>
              <a:gd name="connsiteX1" fmla="*/ 3643745 w 3643745"/>
              <a:gd name="connsiteY1" fmla="*/ 1953491 h 2133600"/>
              <a:gd name="connsiteX2" fmla="*/ 3352800 w 3643745"/>
              <a:gd name="connsiteY2" fmla="*/ 2008909 h 2133600"/>
              <a:gd name="connsiteX3" fmla="*/ 2951018 w 3643745"/>
              <a:gd name="connsiteY3" fmla="*/ 1856509 h 2133600"/>
              <a:gd name="connsiteX4" fmla="*/ 2022763 w 3643745"/>
              <a:gd name="connsiteY4" fmla="*/ 1911927 h 2133600"/>
              <a:gd name="connsiteX5" fmla="*/ 942109 w 3643745"/>
              <a:gd name="connsiteY5" fmla="*/ 2105891 h 2133600"/>
              <a:gd name="connsiteX6" fmla="*/ 484909 w 3643745"/>
              <a:gd name="connsiteY6" fmla="*/ 1842654 h 2133600"/>
              <a:gd name="connsiteX7" fmla="*/ 152400 w 3643745"/>
              <a:gd name="connsiteY7" fmla="*/ 1454727 h 2133600"/>
              <a:gd name="connsiteX8" fmla="*/ 55418 w 3643745"/>
              <a:gd name="connsiteY8" fmla="*/ 1385454 h 2133600"/>
              <a:gd name="connsiteX9" fmla="*/ 0 w 3643745"/>
              <a:gd name="connsiteY9" fmla="*/ 0 h 213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43745" h="2133600">
                <a:moveTo>
                  <a:pt x="3629891" y="2133600"/>
                </a:moveTo>
                <a:lnTo>
                  <a:pt x="3643745" y="1953491"/>
                </a:lnTo>
                <a:lnTo>
                  <a:pt x="3352800" y="2008909"/>
                </a:lnTo>
                <a:lnTo>
                  <a:pt x="2951018" y="1856509"/>
                </a:lnTo>
                <a:lnTo>
                  <a:pt x="2022763" y="1911927"/>
                </a:lnTo>
                <a:lnTo>
                  <a:pt x="942109" y="2105891"/>
                </a:lnTo>
                <a:lnTo>
                  <a:pt x="484909" y="1842654"/>
                </a:lnTo>
                <a:lnTo>
                  <a:pt x="152400" y="1454727"/>
                </a:lnTo>
                <a:lnTo>
                  <a:pt x="55418" y="1385454"/>
                </a:lnTo>
                <a:lnTo>
                  <a:pt x="0" y="0"/>
                </a:lnTo>
              </a:path>
            </a:pathLst>
          </a:custGeom>
          <a:noFill/>
          <a:ln w="57150">
            <a:solidFill>
              <a:srgbClr val="FF0000"/>
            </a:solidFill>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3948545" y="2951018"/>
            <a:ext cx="3532910" cy="1856509"/>
          </a:xfrm>
          <a:custGeom>
            <a:avLst/>
            <a:gdLst>
              <a:gd name="connsiteX0" fmla="*/ 3532910 w 3532910"/>
              <a:gd name="connsiteY0" fmla="*/ 1856509 h 1856509"/>
              <a:gd name="connsiteX1" fmla="*/ 3006437 w 3532910"/>
              <a:gd name="connsiteY1" fmla="*/ 1510146 h 1856509"/>
              <a:gd name="connsiteX2" fmla="*/ 2978728 w 3532910"/>
              <a:gd name="connsiteY2" fmla="*/ 1330037 h 1856509"/>
              <a:gd name="connsiteX3" fmla="*/ 2189019 w 3532910"/>
              <a:gd name="connsiteY3" fmla="*/ 1330037 h 1856509"/>
              <a:gd name="connsiteX4" fmla="*/ 2119746 w 3532910"/>
              <a:gd name="connsiteY4" fmla="*/ 914400 h 1856509"/>
              <a:gd name="connsiteX5" fmla="*/ 1981200 w 3532910"/>
              <a:gd name="connsiteY5" fmla="*/ 235527 h 1856509"/>
              <a:gd name="connsiteX6" fmla="*/ 1052946 w 3532910"/>
              <a:gd name="connsiteY6" fmla="*/ 498764 h 1856509"/>
              <a:gd name="connsiteX7" fmla="*/ 0 w 3532910"/>
              <a:gd name="connsiteY7" fmla="*/ 0 h 1856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2910" h="1856509">
                <a:moveTo>
                  <a:pt x="3532910" y="1856509"/>
                </a:moveTo>
                <a:lnTo>
                  <a:pt x="3006437" y="1510146"/>
                </a:lnTo>
                <a:lnTo>
                  <a:pt x="2978728" y="1330037"/>
                </a:lnTo>
                <a:lnTo>
                  <a:pt x="2189019" y="1330037"/>
                </a:lnTo>
                <a:lnTo>
                  <a:pt x="2119746" y="914400"/>
                </a:lnTo>
                <a:lnTo>
                  <a:pt x="1981200" y="235527"/>
                </a:lnTo>
                <a:lnTo>
                  <a:pt x="1052946" y="498764"/>
                </a:lnTo>
                <a:lnTo>
                  <a:pt x="0" y="0"/>
                </a:lnTo>
              </a:path>
            </a:pathLst>
          </a:custGeom>
          <a:noFill/>
          <a:ln w="57150">
            <a:solidFill>
              <a:srgbClr val="FF0000"/>
            </a:solidFill>
            <a:prstDash val="sysDash"/>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107685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a:t>F.A.S. Test</a:t>
            </a:r>
          </a:p>
        </p:txBody>
      </p:sp>
      <p:sp>
        <p:nvSpPr>
          <p:cNvPr id="10243" name="Rectangle 3"/>
          <p:cNvSpPr>
            <a:spLocks noGrp="1" noChangeArrowheads="1"/>
          </p:cNvSpPr>
          <p:nvPr>
            <p:ph type="body" idx="1"/>
          </p:nvPr>
        </p:nvSpPr>
        <p:spPr/>
        <p:txBody>
          <a:bodyPr/>
          <a:lstStyle/>
          <a:p>
            <a:r>
              <a:rPr lang="en-US" sz="2800" dirty="0"/>
              <a:t>The FAS Test is typically applied as a SCREENING tool in the planning process</a:t>
            </a:r>
          </a:p>
          <a:p>
            <a:r>
              <a:rPr lang="en-US" sz="2800" dirty="0"/>
              <a:t>Any Course of Action (COA) must be:</a:t>
            </a:r>
          </a:p>
          <a:p>
            <a:pPr lvl="1"/>
            <a:r>
              <a:rPr lang="en-US" sz="2400" b="1" dirty="0"/>
              <a:t>Feasible</a:t>
            </a:r>
            <a:r>
              <a:rPr lang="en-US" sz="2400" dirty="0"/>
              <a:t> – it is realistic that you can execute the plan based upon the situation and your available resources</a:t>
            </a:r>
          </a:p>
          <a:p>
            <a:pPr lvl="1"/>
            <a:r>
              <a:rPr lang="en-US" sz="2400" b="1" dirty="0"/>
              <a:t>Acceptable</a:t>
            </a:r>
            <a:r>
              <a:rPr lang="en-US" sz="2400" dirty="0"/>
              <a:t> – the COA is legal, moral, and ethical and likely to be viewed as a “reasonable” solution by other stakeholders</a:t>
            </a:r>
          </a:p>
          <a:p>
            <a:pPr lvl="1"/>
            <a:r>
              <a:rPr lang="en-US" sz="2400" b="1" dirty="0"/>
              <a:t>Suitable</a:t>
            </a:r>
            <a:r>
              <a:rPr lang="en-US" sz="2400" dirty="0"/>
              <a:t> – the solution is appropriate to solve the problem at hand</a:t>
            </a:r>
          </a:p>
          <a:p>
            <a:endParaRPr lang="en-US" sz="2800" dirty="0"/>
          </a:p>
          <a:p>
            <a:endParaRPr lang="en-US" sz="2800" dirty="0"/>
          </a:p>
          <a:p>
            <a:endParaRPr lang="en-US" sz="2800" dirty="0"/>
          </a:p>
        </p:txBody>
      </p:sp>
    </p:spTree>
    <p:extLst>
      <p:ext uri="{BB962C8B-B14F-4D97-AF65-F5344CB8AC3E}">
        <p14:creationId xmlns:p14="http://schemas.microsoft.com/office/powerpoint/2010/main" val="41922630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Phase 4 – Course of Action Assessment, Selection, and Approval</a:t>
            </a:r>
          </a:p>
        </p:txBody>
      </p:sp>
      <p:sp>
        <p:nvSpPr>
          <p:cNvPr id="3" name="Content Placeholder 2"/>
          <p:cNvSpPr>
            <a:spLocks noGrp="1"/>
          </p:cNvSpPr>
          <p:nvPr>
            <p:ph idx="1"/>
          </p:nvPr>
        </p:nvSpPr>
        <p:spPr>
          <a:xfrm>
            <a:off x="457200" y="1600200"/>
            <a:ext cx="8229600" cy="4800600"/>
          </a:xfrm>
        </p:spPr>
        <p:txBody>
          <a:bodyPr/>
          <a:lstStyle/>
          <a:p>
            <a:r>
              <a:rPr lang="en-US" sz="2400" dirty="0"/>
              <a:t>If Multiple COAs under consideration – you compare them to determine which is best based upon previously developed evaluation criteria</a:t>
            </a:r>
          </a:p>
          <a:p>
            <a:r>
              <a:rPr lang="en-US" sz="2400" dirty="0"/>
              <a:t>Example Evaluation Criteria</a:t>
            </a:r>
          </a:p>
          <a:p>
            <a:pPr lvl="1"/>
            <a:r>
              <a:rPr lang="en-US" sz="2000" dirty="0"/>
              <a:t>Risk – lower is better</a:t>
            </a:r>
          </a:p>
          <a:p>
            <a:pPr lvl="1"/>
            <a:r>
              <a:rPr lang="en-US" sz="2000" dirty="0"/>
              <a:t>Speed – quicker is better</a:t>
            </a:r>
          </a:p>
          <a:p>
            <a:pPr lvl="1"/>
            <a:r>
              <a:rPr lang="en-US" sz="2000" dirty="0"/>
              <a:t>Cost – less is better</a:t>
            </a:r>
          </a:p>
          <a:p>
            <a:pPr lvl="1"/>
            <a:r>
              <a:rPr lang="en-US" sz="2000" dirty="0"/>
              <a:t>Responder Health and Safety Challenges – less is better</a:t>
            </a:r>
          </a:p>
          <a:p>
            <a:pPr lvl="1"/>
            <a:r>
              <a:rPr lang="en-US" sz="2000" dirty="0"/>
              <a:t>Simplicity – simple is better</a:t>
            </a:r>
          </a:p>
          <a:p>
            <a:r>
              <a:rPr lang="en-US" sz="2400" dirty="0"/>
              <a:t>Weighting of Criteria</a:t>
            </a:r>
          </a:p>
          <a:p>
            <a:pPr lvl="1"/>
            <a:r>
              <a:rPr lang="en-US" sz="2000" dirty="0"/>
              <a:t>Which ones are more/less important</a:t>
            </a:r>
          </a:p>
          <a:p>
            <a:r>
              <a:rPr lang="en-US" sz="2400" dirty="0"/>
              <a:t>Output – Recommended COA and Decision!</a:t>
            </a:r>
          </a:p>
        </p:txBody>
      </p:sp>
    </p:spTree>
    <p:extLst>
      <p:ext uri="{BB962C8B-B14F-4D97-AF65-F5344CB8AC3E}">
        <p14:creationId xmlns:p14="http://schemas.microsoft.com/office/powerpoint/2010/main" val="1734044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Evaluation Matrix</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39" y="1524000"/>
            <a:ext cx="8061961"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1168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dirty="0"/>
              <a:t>Introductions – Who We Are</a:t>
            </a:r>
          </a:p>
        </p:txBody>
      </p:sp>
      <p:sp>
        <p:nvSpPr>
          <p:cNvPr id="6147" name="Rectangle 3"/>
          <p:cNvSpPr>
            <a:spLocks noGrp="1" noChangeArrowheads="1"/>
          </p:cNvSpPr>
          <p:nvPr>
            <p:ph type="body" idx="1"/>
          </p:nvPr>
        </p:nvSpPr>
        <p:spPr>
          <a:xfrm>
            <a:off x="457200" y="1524000"/>
            <a:ext cx="8077200" cy="4953000"/>
          </a:xfrm>
        </p:spPr>
        <p:txBody>
          <a:bodyPr/>
          <a:lstStyle/>
          <a:p>
            <a:pPr eaLnBrk="1" hangingPunct="1">
              <a:lnSpc>
                <a:spcPct val="80000"/>
              </a:lnSpc>
            </a:pPr>
            <a:r>
              <a:rPr lang="en-US" sz="1800" dirty="0"/>
              <a:t>Wilbur Wolf</a:t>
            </a:r>
          </a:p>
          <a:p>
            <a:pPr lvl="1" eaLnBrk="1" hangingPunct="1">
              <a:lnSpc>
                <a:spcPct val="80000"/>
              </a:lnSpc>
              <a:buFont typeface="Courier New" pitchFamily="49" charset="0"/>
              <a:buChar char="o"/>
            </a:pPr>
            <a:r>
              <a:rPr lang="en-US" sz="1600" dirty="0"/>
              <a:t>Senior Partner, Aquila Strategy and Operations Group</a:t>
            </a:r>
          </a:p>
          <a:p>
            <a:pPr lvl="1" eaLnBrk="1" hangingPunct="1">
              <a:lnSpc>
                <a:spcPct val="80000"/>
              </a:lnSpc>
            </a:pPr>
            <a:r>
              <a:rPr lang="en-US" sz="1600" dirty="0"/>
              <a:t>President, Wolf Creek Associates Consulting</a:t>
            </a:r>
          </a:p>
          <a:p>
            <a:pPr lvl="1" eaLnBrk="1" hangingPunct="1">
              <a:lnSpc>
                <a:spcPct val="80000"/>
              </a:lnSpc>
            </a:pPr>
            <a:r>
              <a:rPr lang="en-US" sz="1600" dirty="0"/>
              <a:t>Director of Marketing, Acclaim Systems, Inc.</a:t>
            </a:r>
          </a:p>
          <a:p>
            <a:pPr lvl="1" eaLnBrk="1" hangingPunct="1">
              <a:lnSpc>
                <a:spcPct val="80000"/>
              </a:lnSpc>
            </a:pPr>
            <a:r>
              <a:rPr lang="en-US" sz="1600" dirty="0"/>
              <a:t>CEO/Chairman of the Board, RiverStewards Blend, Inc.</a:t>
            </a:r>
          </a:p>
          <a:p>
            <a:pPr lvl="1" eaLnBrk="1" hangingPunct="1">
              <a:lnSpc>
                <a:spcPct val="80000"/>
              </a:lnSpc>
            </a:pPr>
            <a:r>
              <a:rPr lang="en-US" sz="1600" dirty="0"/>
              <a:t>Board of Directors – Army War College Foundation, PA National Guard Association, PA Wounded Warriors</a:t>
            </a:r>
          </a:p>
          <a:p>
            <a:pPr lvl="1" eaLnBrk="1" hangingPunct="1">
              <a:lnSpc>
                <a:spcPct val="80000"/>
              </a:lnSpc>
            </a:pPr>
            <a:r>
              <a:rPr lang="en-US" sz="1600" dirty="0"/>
              <a:t>25+ years of training, consulting, and business leadership</a:t>
            </a:r>
          </a:p>
          <a:p>
            <a:pPr lvl="1" eaLnBrk="1" hangingPunct="1">
              <a:lnSpc>
                <a:spcPct val="80000"/>
              </a:lnSpc>
            </a:pPr>
            <a:r>
              <a:rPr lang="en-US" sz="1600" dirty="0"/>
              <a:t>Brigadier General (Retired)</a:t>
            </a:r>
          </a:p>
          <a:p>
            <a:pPr lvl="1" eaLnBrk="1" hangingPunct="1">
              <a:lnSpc>
                <a:spcPct val="80000"/>
              </a:lnSpc>
            </a:pPr>
            <a:r>
              <a:rPr lang="en-US" sz="1600" dirty="0"/>
              <a:t>Husband, Father, Citizen</a:t>
            </a:r>
          </a:p>
          <a:p>
            <a:pPr lvl="1" eaLnBrk="1" hangingPunct="1">
              <a:lnSpc>
                <a:spcPct val="80000"/>
              </a:lnSpc>
            </a:pPr>
            <a:r>
              <a:rPr lang="en-US" sz="1600" dirty="0"/>
              <a:t>“Spare moments” spent gardening, farming, and milling wood!</a:t>
            </a:r>
          </a:p>
          <a:p>
            <a:pPr eaLnBrk="1" hangingPunct="1">
              <a:lnSpc>
                <a:spcPct val="80000"/>
              </a:lnSpc>
            </a:pPr>
            <a:r>
              <a:rPr lang="en-US" sz="1800" dirty="0"/>
              <a:t>Aquila Strategy and Operations Group</a:t>
            </a:r>
          </a:p>
          <a:p>
            <a:pPr lvl="1" eaLnBrk="1" hangingPunct="1">
              <a:lnSpc>
                <a:spcPct val="80000"/>
              </a:lnSpc>
              <a:buFont typeface="Courier New" pitchFamily="49" charset="0"/>
              <a:buChar char="o"/>
            </a:pPr>
            <a:r>
              <a:rPr lang="en-US" sz="1600" dirty="0"/>
              <a:t>Wilbur Wolf, Pat Carpenter, and a handful of other associates</a:t>
            </a:r>
          </a:p>
          <a:p>
            <a:pPr lvl="1" eaLnBrk="1" hangingPunct="1">
              <a:lnSpc>
                <a:spcPct val="80000"/>
              </a:lnSpc>
              <a:buFont typeface="Courier New" pitchFamily="49" charset="0"/>
              <a:buChar char="o"/>
            </a:pPr>
            <a:r>
              <a:rPr lang="en-US" sz="1600" dirty="0"/>
              <a:t>Leadership and Teamwork – teach, train, coach, and mentor</a:t>
            </a:r>
          </a:p>
          <a:p>
            <a:pPr lvl="1" eaLnBrk="1" hangingPunct="1">
              <a:lnSpc>
                <a:spcPct val="80000"/>
              </a:lnSpc>
              <a:buFont typeface="Courier New" pitchFamily="49" charset="0"/>
              <a:buChar char="o"/>
            </a:pPr>
            <a:r>
              <a:rPr lang="en-US" sz="1600" dirty="0"/>
              <a:t>Complex Problem/Project/Program Leadership</a:t>
            </a:r>
          </a:p>
          <a:p>
            <a:pPr lvl="1" eaLnBrk="1" hangingPunct="1">
              <a:lnSpc>
                <a:spcPct val="80000"/>
              </a:lnSpc>
              <a:buFont typeface="Courier New" pitchFamily="49" charset="0"/>
              <a:buChar char="o"/>
            </a:pPr>
            <a:r>
              <a:rPr lang="en-US" sz="1600" dirty="0"/>
              <a:t>Project Rescue – putting problem projects and organizations back on track</a:t>
            </a:r>
          </a:p>
          <a:p>
            <a:pPr lvl="1" eaLnBrk="1" hangingPunct="1">
              <a:lnSpc>
                <a:spcPct val="80000"/>
              </a:lnSpc>
              <a:buFont typeface="Courier New" pitchFamily="49" charset="0"/>
              <a:buChar char="o"/>
            </a:pPr>
            <a:r>
              <a:rPr lang="en-US" sz="1600" dirty="0"/>
              <a:t>Emergency Preparedness – MCM, SNS, COOP/COG, Active Shooter, and other challenging scenarios – Plan, train, exercise, and evaluate</a:t>
            </a:r>
          </a:p>
        </p:txBody>
      </p:sp>
    </p:spTree>
    <p:extLst>
      <p:ext uri="{BB962C8B-B14F-4D97-AF65-F5344CB8AC3E}">
        <p14:creationId xmlns:p14="http://schemas.microsoft.com/office/powerpoint/2010/main" val="20389305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5 – Execution Planning</a:t>
            </a:r>
          </a:p>
        </p:txBody>
      </p:sp>
      <p:sp>
        <p:nvSpPr>
          <p:cNvPr id="3" name="Content Placeholder 2"/>
          <p:cNvSpPr>
            <a:spLocks noGrp="1"/>
          </p:cNvSpPr>
          <p:nvPr>
            <p:ph idx="1"/>
          </p:nvPr>
        </p:nvSpPr>
        <p:spPr>
          <a:xfrm>
            <a:off x="457200" y="1600200"/>
            <a:ext cx="8229600" cy="4953000"/>
          </a:xfrm>
        </p:spPr>
        <p:txBody>
          <a:bodyPr/>
          <a:lstStyle/>
          <a:p>
            <a:r>
              <a:rPr lang="en-US" sz="2400" dirty="0"/>
              <a:t>Now that you have an Approved Course of Action…</a:t>
            </a:r>
          </a:p>
          <a:p>
            <a:r>
              <a:rPr lang="en-US" sz="2400" dirty="0"/>
              <a:t>Quick reassessment of</a:t>
            </a:r>
          </a:p>
          <a:p>
            <a:pPr lvl="1"/>
            <a:r>
              <a:rPr lang="en-US" sz="2000" dirty="0"/>
              <a:t>Higher</a:t>
            </a:r>
          </a:p>
          <a:p>
            <a:pPr lvl="1"/>
            <a:r>
              <a:rPr lang="en-US" sz="2000" dirty="0"/>
              <a:t>You and your resources</a:t>
            </a:r>
          </a:p>
          <a:p>
            <a:pPr lvl="1"/>
            <a:r>
              <a:rPr lang="en-US" sz="2000" dirty="0"/>
              <a:t>The threat and the environment</a:t>
            </a:r>
          </a:p>
          <a:p>
            <a:r>
              <a:rPr lang="en-US" sz="2400" dirty="0"/>
              <a:t>Prepare and issue an order</a:t>
            </a:r>
          </a:p>
          <a:p>
            <a:pPr lvl="1"/>
            <a:r>
              <a:rPr lang="en-US" sz="2000" dirty="0"/>
              <a:t>Formal Written Order – Best detail, but time consuming to prepare and often not easy to “digest” by the team.</a:t>
            </a:r>
          </a:p>
          <a:p>
            <a:pPr lvl="1"/>
            <a:r>
              <a:rPr lang="en-US" sz="2000" dirty="0"/>
              <a:t>Graphical Order – picture based…often just refined from the COA sketch</a:t>
            </a:r>
          </a:p>
          <a:p>
            <a:pPr lvl="1"/>
            <a:r>
              <a:rPr lang="en-US" sz="2000" dirty="0"/>
              <a:t>Story Board Order – COA sketch plus some adjacent written descriptions etc.</a:t>
            </a:r>
          </a:p>
          <a:p>
            <a:pPr lvl="1"/>
            <a:r>
              <a:rPr lang="en-US" sz="2000" dirty="0"/>
              <a:t>ICS 201 – do it if you have time and is applicable</a:t>
            </a:r>
            <a:endParaRPr lang="en-US" sz="2400" dirty="0"/>
          </a:p>
        </p:txBody>
      </p:sp>
    </p:spTree>
    <p:extLst>
      <p:ext uri="{BB962C8B-B14F-4D97-AF65-F5344CB8AC3E}">
        <p14:creationId xmlns:p14="http://schemas.microsoft.com/office/powerpoint/2010/main" val="1734044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5 – Execution Planning</a:t>
            </a:r>
          </a:p>
        </p:txBody>
      </p:sp>
      <p:sp>
        <p:nvSpPr>
          <p:cNvPr id="3" name="Content Placeholder 2"/>
          <p:cNvSpPr>
            <a:spLocks noGrp="1"/>
          </p:cNvSpPr>
          <p:nvPr>
            <p:ph idx="1"/>
          </p:nvPr>
        </p:nvSpPr>
        <p:spPr/>
        <p:txBody>
          <a:bodyPr/>
          <a:lstStyle/>
          <a:p>
            <a:r>
              <a:rPr lang="en-US" sz="2800" dirty="0"/>
              <a:t>Rehearse – this is a really good idea…if you have time and especially if your team has not worked closely together previously</a:t>
            </a:r>
          </a:p>
          <a:p>
            <a:pPr lvl="1"/>
            <a:r>
              <a:rPr lang="en-US" sz="2400" dirty="0"/>
              <a:t>Full Rehearsal – time consuming and most often not feasible during crisis action response</a:t>
            </a:r>
          </a:p>
          <a:p>
            <a:pPr lvl="1"/>
            <a:r>
              <a:rPr lang="en-US" sz="2400" dirty="0"/>
              <a:t>Simple walk-thru – leader and/or most experienced individual does a quick “beginning to end” pass through the process either physically walking through or by using graphical tools</a:t>
            </a:r>
          </a:p>
          <a:p>
            <a:pPr lvl="1"/>
            <a:endParaRPr lang="en-US" sz="2400" dirty="0"/>
          </a:p>
          <a:p>
            <a:endParaRPr lang="en-US" sz="2800" dirty="0"/>
          </a:p>
        </p:txBody>
      </p:sp>
    </p:spTree>
    <p:extLst>
      <p:ext uri="{BB962C8B-B14F-4D97-AF65-F5344CB8AC3E}">
        <p14:creationId xmlns:p14="http://schemas.microsoft.com/office/powerpoint/2010/main" val="6864351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Mission Order - Essential Elements</a:t>
            </a:r>
          </a:p>
        </p:txBody>
      </p:sp>
      <p:sp>
        <p:nvSpPr>
          <p:cNvPr id="3" name="Content Placeholder 2"/>
          <p:cNvSpPr>
            <a:spLocks noGrp="1"/>
          </p:cNvSpPr>
          <p:nvPr>
            <p:ph idx="1"/>
          </p:nvPr>
        </p:nvSpPr>
        <p:spPr/>
        <p:txBody>
          <a:bodyPr/>
          <a:lstStyle/>
          <a:p>
            <a:pPr marL="0" indent="0">
              <a:buNone/>
            </a:pPr>
            <a:r>
              <a:rPr lang="en-US" sz="2000" dirty="0"/>
              <a:t>The Mission Order (aka Operations Order) is what you use to capture your plan and communicate it to your team, higher, and to other stakeholders</a:t>
            </a:r>
          </a:p>
          <a:p>
            <a:r>
              <a:rPr lang="en-US" sz="2000" b="1" dirty="0"/>
              <a:t>Mission</a:t>
            </a:r>
            <a:r>
              <a:rPr lang="en-US" sz="2000" dirty="0"/>
              <a:t> (Statement including essential task(s))</a:t>
            </a:r>
          </a:p>
          <a:p>
            <a:r>
              <a:rPr lang="en-US" sz="2000" b="1" dirty="0"/>
              <a:t>Endstate</a:t>
            </a:r>
            <a:r>
              <a:rPr lang="en-US" sz="2000" dirty="0"/>
              <a:t> (Statement)</a:t>
            </a:r>
          </a:p>
          <a:p>
            <a:r>
              <a:rPr lang="en-US" sz="2000" b="1" dirty="0"/>
              <a:t>Task Organization </a:t>
            </a:r>
            <a:r>
              <a:rPr lang="en-US" sz="2000" dirty="0"/>
              <a:t>(Org Chart, Team Configuration, etc.)</a:t>
            </a:r>
          </a:p>
          <a:p>
            <a:r>
              <a:rPr lang="en-US" sz="2000" b="1" dirty="0"/>
              <a:t>Timeline</a:t>
            </a:r>
            <a:r>
              <a:rPr lang="en-US" sz="2000" dirty="0"/>
              <a:t> (Beginning to End with major milestones noted)</a:t>
            </a:r>
          </a:p>
          <a:p>
            <a:r>
              <a:rPr lang="en-US" sz="2000" b="1" dirty="0"/>
              <a:t>COA Description </a:t>
            </a:r>
            <a:r>
              <a:rPr lang="en-US" sz="2000" dirty="0"/>
              <a:t>(written and/or graphical)</a:t>
            </a:r>
          </a:p>
          <a:p>
            <a:r>
              <a:rPr lang="en-US" sz="2000" b="1" dirty="0"/>
              <a:t>Tasks to Subordinate Elements </a:t>
            </a:r>
            <a:r>
              <a:rPr lang="en-US" sz="2000" dirty="0"/>
              <a:t>(Individuals, Groups, Teams, Units, etc.)</a:t>
            </a:r>
          </a:p>
          <a:p>
            <a:r>
              <a:rPr lang="en-US" sz="2000" b="1" dirty="0"/>
              <a:t>Logistics, Supply, and Safety</a:t>
            </a:r>
          </a:p>
          <a:p>
            <a:r>
              <a:rPr lang="en-US" sz="2000" b="1" dirty="0"/>
              <a:t>Communications and Chain of Command</a:t>
            </a:r>
          </a:p>
        </p:txBody>
      </p:sp>
    </p:spTree>
    <p:extLst>
      <p:ext uri="{BB962C8B-B14F-4D97-AF65-F5344CB8AC3E}">
        <p14:creationId xmlns:p14="http://schemas.microsoft.com/office/powerpoint/2010/main" val="6863593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6 - Execution</a:t>
            </a:r>
          </a:p>
        </p:txBody>
      </p:sp>
      <p:sp>
        <p:nvSpPr>
          <p:cNvPr id="3" name="Content Placeholder 2"/>
          <p:cNvSpPr>
            <a:spLocks noGrp="1"/>
          </p:cNvSpPr>
          <p:nvPr>
            <p:ph idx="1"/>
          </p:nvPr>
        </p:nvSpPr>
        <p:spPr/>
        <p:txBody>
          <a:bodyPr/>
          <a:lstStyle/>
          <a:p>
            <a:pPr marL="0" indent="0">
              <a:buNone/>
            </a:pPr>
            <a:r>
              <a:rPr lang="en-US" sz="2400" dirty="0"/>
              <a:t>Crisis action leadership - firm direction on “what to do” with maximum flexibility to the team on “how to do it”</a:t>
            </a:r>
          </a:p>
          <a:p>
            <a:r>
              <a:rPr lang="en-US" sz="2400" dirty="0"/>
              <a:t>Sweat the big stuff…not the small stuff – might not be the way “you” would do it but if it is working…let it be!</a:t>
            </a:r>
          </a:p>
          <a:p>
            <a:r>
              <a:rPr lang="en-US" sz="2400" dirty="0"/>
              <a:t>Keep distractions and “time robbers” at bay</a:t>
            </a:r>
          </a:p>
          <a:p>
            <a:r>
              <a:rPr lang="en-US" sz="2400" dirty="0"/>
              <a:t>Use your power and influence to get the things that your team needs!</a:t>
            </a:r>
          </a:p>
          <a:p>
            <a:r>
              <a:rPr lang="en-US" sz="2400" dirty="0"/>
              <a:t>Leadership “by walking around” is a great technique as long as you are not getting in the way of progress!</a:t>
            </a:r>
          </a:p>
          <a:p>
            <a:r>
              <a:rPr lang="en-US" sz="2400" dirty="0"/>
              <a:t>The most important thing you can do is to keep your team focused and calm</a:t>
            </a:r>
          </a:p>
        </p:txBody>
      </p:sp>
    </p:spTree>
    <p:extLst>
      <p:ext uri="{BB962C8B-B14F-4D97-AF65-F5344CB8AC3E}">
        <p14:creationId xmlns:p14="http://schemas.microsoft.com/office/powerpoint/2010/main" val="1734044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p:txBody>
          <a:bodyPr/>
          <a:lstStyle/>
          <a:p>
            <a:r>
              <a:rPr lang="en-US" sz="2800" dirty="0"/>
              <a:t>Crisis Action Planning – anything but normal</a:t>
            </a:r>
          </a:p>
          <a:p>
            <a:r>
              <a:rPr lang="en-US" sz="2800" dirty="0"/>
              <a:t>Leadership – strong, firm, and able to accept risk</a:t>
            </a:r>
          </a:p>
          <a:p>
            <a:r>
              <a:rPr lang="en-US" sz="2800" dirty="0"/>
              <a:t>The Plan – less than perfect plan prepared and executed on time is better than a 100% plan…too late!</a:t>
            </a:r>
          </a:p>
          <a:p>
            <a:r>
              <a:rPr lang="en-US" sz="2800" dirty="0"/>
              <a:t>Communication – clear, direct, and timely!</a:t>
            </a:r>
          </a:p>
          <a:p>
            <a:r>
              <a:rPr lang="en-US" sz="2800" dirty="0"/>
              <a:t>Bottom Line…do “well enough” for “long enough” until you have more resources able to join the effort</a:t>
            </a:r>
          </a:p>
          <a:p>
            <a:endParaRPr lang="en-US" sz="2800" dirty="0"/>
          </a:p>
          <a:p>
            <a:endParaRPr lang="en-US" sz="2800" dirty="0"/>
          </a:p>
        </p:txBody>
      </p:sp>
    </p:spTree>
    <p:extLst>
      <p:ext uri="{BB962C8B-B14F-4D97-AF65-F5344CB8AC3E}">
        <p14:creationId xmlns:p14="http://schemas.microsoft.com/office/powerpoint/2010/main" val="6286147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Hot Wash/After Action</a:t>
            </a:r>
          </a:p>
        </p:txBody>
      </p:sp>
      <p:sp>
        <p:nvSpPr>
          <p:cNvPr id="3" name="Content Placeholder 2"/>
          <p:cNvSpPr>
            <a:spLocks noGrp="1"/>
          </p:cNvSpPr>
          <p:nvPr>
            <p:ph idx="1"/>
          </p:nvPr>
        </p:nvSpPr>
        <p:spPr>
          <a:xfrm>
            <a:off x="457200" y="1600200"/>
            <a:ext cx="8229600" cy="4724400"/>
          </a:xfrm>
        </p:spPr>
        <p:txBody>
          <a:bodyPr/>
          <a:lstStyle/>
          <a:p>
            <a:r>
              <a:rPr lang="en-US" dirty="0"/>
              <a:t>What went well?</a:t>
            </a:r>
          </a:p>
          <a:p>
            <a:endParaRPr lang="en-US" dirty="0"/>
          </a:p>
          <a:p>
            <a:endParaRPr lang="en-US" dirty="0"/>
          </a:p>
          <a:p>
            <a:r>
              <a:rPr lang="en-US" dirty="0"/>
              <a:t>What did not go well?</a:t>
            </a:r>
          </a:p>
          <a:p>
            <a:endParaRPr lang="en-US" dirty="0"/>
          </a:p>
          <a:p>
            <a:endParaRPr lang="en-US" dirty="0"/>
          </a:p>
          <a:p>
            <a:r>
              <a:rPr lang="en-US" dirty="0"/>
              <a:t>What can we change to make this training more effective?</a:t>
            </a:r>
          </a:p>
        </p:txBody>
      </p:sp>
    </p:spTree>
    <p:extLst>
      <p:ext uri="{BB962C8B-B14F-4D97-AF65-F5344CB8AC3E}">
        <p14:creationId xmlns:p14="http://schemas.microsoft.com/office/powerpoint/2010/main" val="21790596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dirty="0"/>
              <a:t>Aquila SOG</a:t>
            </a:r>
          </a:p>
        </p:txBody>
      </p:sp>
      <p:sp>
        <p:nvSpPr>
          <p:cNvPr id="79875" name="Rectangle 3"/>
          <p:cNvSpPr>
            <a:spLocks noGrp="1" noChangeArrowheads="1"/>
          </p:cNvSpPr>
          <p:nvPr>
            <p:ph type="body" idx="1"/>
          </p:nvPr>
        </p:nvSpPr>
        <p:spPr>
          <a:xfrm>
            <a:off x="457200" y="1447800"/>
            <a:ext cx="8229600" cy="4525963"/>
          </a:xfrm>
        </p:spPr>
        <p:txBody>
          <a:bodyPr/>
          <a:lstStyle/>
          <a:p>
            <a:r>
              <a:rPr lang="en-US" sz="1800" dirty="0"/>
              <a:t>Pennsylvania Service Disabled Veteran Owned Small Business</a:t>
            </a:r>
          </a:p>
          <a:p>
            <a:r>
              <a:rPr lang="en-US" sz="1800" dirty="0"/>
              <a:t>Seasoned professionals with many years of challenging leadership, military and business experience</a:t>
            </a:r>
          </a:p>
          <a:p>
            <a:r>
              <a:rPr lang="en-US" sz="1800" dirty="0"/>
              <a:t>Core Services</a:t>
            </a:r>
          </a:p>
          <a:p>
            <a:pPr lvl="1"/>
            <a:r>
              <a:rPr lang="en-US" sz="1600" dirty="0"/>
              <a:t>Strategic Plan – Formulation and Implementation</a:t>
            </a:r>
          </a:p>
          <a:p>
            <a:pPr lvl="1"/>
            <a:r>
              <a:rPr lang="en-US" sz="1600" dirty="0"/>
              <a:t>Program/Project – Planning and Leadership</a:t>
            </a:r>
          </a:p>
          <a:p>
            <a:pPr lvl="1"/>
            <a:r>
              <a:rPr lang="en-US" sz="1600" dirty="0"/>
              <a:t>Project Rescue – Recovery of failing or failed projects and major initiatives</a:t>
            </a:r>
          </a:p>
          <a:p>
            <a:pPr lvl="1"/>
            <a:r>
              <a:rPr lang="en-US" sz="1600" dirty="0"/>
              <a:t>Leader and Team Development</a:t>
            </a:r>
          </a:p>
          <a:p>
            <a:pPr lvl="1"/>
            <a:r>
              <a:rPr lang="en-US" sz="1600" dirty="0"/>
              <a:t>Facilitation and Negotiation – finding common ground and resolution in the most challenging circumstances!</a:t>
            </a:r>
          </a:p>
          <a:p>
            <a:pPr lvl="1"/>
            <a:r>
              <a:rPr lang="en-US" sz="1600" dirty="0"/>
              <a:t>Operational Services and Special Studies – primarily Department of Defense and Government clients</a:t>
            </a:r>
          </a:p>
          <a:p>
            <a:r>
              <a:rPr lang="en-US" sz="2000" dirty="0"/>
              <a:t>Owners and Senior Partners</a:t>
            </a:r>
          </a:p>
          <a:p>
            <a:pPr lvl="1"/>
            <a:r>
              <a:rPr lang="en-US" sz="1600" dirty="0"/>
              <a:t>Patrick O. Carpenter – patrick.o.carpenter@AquilaSOG.com</a:t>
            </a:r>
          </a:p>
          <a:p>
            <a:pPr lvl="1"/>
            <a:r>
              <a:rPr lang="en-US" sz="1600" dirty="0"/>
              <a:t>Wilbur E. Wolf III – wilbur.wolf@AquilaSOG.com</a:t>
            </a:r>
          </a:p>
          <a:p>
            <a:pPr lvl="1"/>
            <a:r>
              <a:rPr lang="en-US" sz="2000" b="1" dirty="0">
                <a:hlinkClick r:id="rId3"/>
              </a:rPr>
              <a:t>www.aquilaSOG.com</a:t>
            </a:r>
            <a:endParaRPr lang="en-US" sz="2000" b="1" dirty="0"/>
          </a:p>
          <a:p>
            <a:pPr lvl="1"/>
            <a:r>
              <a:rPr lang="en-US" sz="2000" b="1" dirty="0"/>
              <a:t>717.795.1885 (Office) or 717.903.0835 (Wilbur’s Cell)</a:t>
            </a:r>
          </a:p>
          <a:p>
            <a:pPr lvl="1"/>
            <a:endParaRPr lang="en-US" sz="1600" dirty="0"/>
          </a:p>
          <a:p>
            <a:endParaRPr lang="en-US" sz="2000" dirty="0"/>
          </a:p>
          <a:p>
            <a:pPr lvl="1"/>
            <a:endParaRPr lang="en-US" sz="1600" dirty="0"/>
          </a:p>
          <a:p>
            <a:endParaRPr lang="en-US" sz="1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dirty="0"/>
              <a:t>Introductions to You</a:t>
            </a:r>
          </a:p>
        </p:txBody>
      </p:sp>
      <p:sp>
        <p:nvSpPr>
          <p:cNvPr id="7171" name="Content Placeholder 2"/>
          <p:cNvSpPr>
            <a:spLocks noGrp="1"/>
          </p:cNvSpPr>
          <p:nvPr>
            <p:ph idx="1"/>
          </p:nvPr>
        </p:nvSpPr>
        <p:spPr>
          <a:xfrm>
            <a:off x="457200" y="1600200"/>
            <a:ext cx="8229600" cy="4876800"/>
          </a:xfrm>
        </p:spPr>
        <p:txBody>
          <a:bodyPr/>
          <a:lstStyle/>
          <a:p>
            <a:r>
              <a:rPr lang="en-US" sz="2800" dirty="0"/>
              <a:t>Not enough time and not a great forum for introductions from everyone</a:t>
            </a:r>
          </a:p>
          <a:p>
            <a:endParaRPr lang="en-US" sz="2800" dirty="0"/>
          </a:p>
          <a:p>
            <a:r>
              <a:rPr lang="en-US" sz="2800" dirty="0"/>
              <a:t>Designated MRC/CCDC leaders please introduce yourself and describe your volunteer leadership duties</a:t>
            </a:r>
          </a:p>
        </p:txBody>
      </p:sp>
    </p:spTree>
    <p:extLst>
      <p:ext uri="{BB962C8B-B14F-4D97-AF65-F5344CB8AC3E}">
        <p14:creationId xmlns:p14="http://schemas.microsoft.com/office/powerpoint/2010/main" val="41872612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a:t>Opening Comments</a:t>
            </a:r>
          </a:p>
        </p:txBody>
      </p:sp>
      <p:sp>
        <p:nvSpPr>
          <p:cNvPr id="10243" name="Rectangle 3"/>
          <p:cNvSpPr>
            <a:spLocks noGrp="1" noChangeArrowheads="1"/>
          </p:cNvSpPr>
          <p:nvPr>
            <p:ph type="body" idx="1"/>
          </p:nvPr>
        </p:nvSpPr>
        <p:spPr>
          <a:xfrm>
            <a:off x="457200" y="1600200"/>
            <a:ext cx="8458200" cy="4525963"/>
          </a:xfrm>
        </p:spPr>
        <p:txBody>
          <a:bodyPr/>
          <a:lstStyle/>
          <a:p>
            <a:pPr eaLnBrk="1" hangingPunct="1">
              <a:lnSpc>
                <a:spcPct val="80000"/>
              </a:lnSpc>
            </a:pPr>
            <a:r>
              <a:rPr lang="en-US" sz="2400" dirty="0"/>
              <a:t>In the face of a crisis, many things that are normal suddenly become NOT NORMAL</a:t>
            </a:r>
          </a:p>
          <a:p>
            <a:pPr eaLnBrk="1" hangingPunct="1">
              <a:lnSpc>
                <a:spcPct val="80000"/>
              </a:lnSpc>
            </a:pPr>
            <a:r>
              <a:rPr lang="en-US" sz="2400" dirty="0"/>
              <a:t>In a disaster or crisis situation,…traditional, structured, and detailed planning and coordination are in direct conflict with the need to act quickly</a:t>
            </a:r>
          </a:p>
          <a:p>
            <a:pPr eaLnBrk="1" hangingPunct="1">
              <a:lnSpc>
                <a:spcPct val="80000"/>
              </a:lnSpc>
            </a:pPr>
            <a:r>
              <a:rPr lang="en-US" sz="2400" dirty="0"/>
              <a:t>Never (or rarely) do we </a:t>
            </a:r>
            <a:r>
              <a:rPr lang="en-US" sz="2400" u="sng" dirty="0"/>
              <a:t>plan to fail</a:t>
            </a:r>
            <a:r>
              <a:rPr lang="en-US" sz="2400" dirty="0"/>
              <a:t>.  But, often when the “”S#&amp;% hits the fan” we </a:t>
            </a:r>
            <a:r>
              <a:rPr lang="en-US" sz="2400" u="sng" dirty="0"/>
              <a:t>fail to plan </a:t>
            </a:r>
            <a:r>
              <a:rPr lang="en-US" sz="2400" dirty="0"/>
              <a:t>effectively and efficiently</a:t>
            </a:r>
          </a:p>
          <a:p>
            <a:pPr eaLnBrk="1" hangingPunct="1">
              <a:lnSpc>
                <a:spcPct val="80000"/>
              </a:lnSpc>
            </a:pPr>
            <a:r>
              <a:rPr lang="en-US" sz="2400" dirty="0"/>
              <a:t>Ready, Aim, Fire…is “almost” always better than Ready, Fire, Aim</a:t>
            </a:r>
          </a:p>
          <a:p>
            <a:pPr eaLnBrk="1" hangingPunct="1">
              <a:lnSpc>
                <a:spcPct val="80000"/>
              </a:lnSpc>
            </a:pPr>
            <a:endParaRPr lang="en-US" sz="2400" b="1" dirty="0"/>
          </a:p>
          <a:p>
            <a:pPr eaLnBrk="1" hangingPunct="1">
              <a:lnSpc>
                <a:spcPct val="80000"/>
              </a:lnSpc>
            </a:pPr>
            <a:r>
              <a:rPr lang="en-US" sz="2400" b="1" dirty="0"/>
              <a:t>Sometimes…Kick the Tire, Light the Fire, First Up is Lead, Brief on Guard </a:t>
            </a:r>
            <a:r>
              <a:rPr lang="en-US" sz="2400" b="1" dirty="0">
                <a:sym typeface="Wingdings" panose="05000000000000000000" pitchFamily="2" charset="2"/>
              </a:rPr>
              <a:t>!</a:t>
            </a:r>
            <a:endParaRPr lang="en-US" sz="2400" b="1" dirty="0"/>
          </a:p>
          <a:p>
            <a:pPr eaLnBrk="1" hangingPunct="1">
              <a:lnSpc>
                <a:spcPct val="80000"/>
              </a:lnSpc>
            </a:pPr>
            <a:endParaRPr lang="en-US" sz="2000" b="1" dirty="0"/>
          </a:p>
        </p:txBody>
      </p:sp>
    </p:spTree>
    <p:extLst>
      <p:ext uri="{BB962C8B-B14F-4D97-AF65-F5344CB8AC3E}">
        <p14:creationId xmlns:p14="http://schemas.microsoft.com/office/powerpoint/2010/main" val="12146622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a:t>Background and References</a:t>
            </a:r>
          </a:p>
        </p:txBody>
      </p:sp>
      <p:sp>
        <p:nvSpPr>
          <p:cNvPr id="10243" name="Rectangle 3"/>
          <p:cNvSpPr>
            <a:spLocks noGrp="1" noChangeArrowheads="1"/>
          </p:cNvSpPr>
          <p:nvPr>
            <p:ph type="body" idx="1"/>
          </p:nvPr>
        </p:nvSpPr>
        <p:spPr>
          <a:xfrm>
            <a:off x="457200" y="1600200"/>
            <a:ext cx="8458200" cy="4525963"/>
          </a:xfrm>
        </p:spPr>
        <p:txBody>
          <a:bodyPr/>
          <a:lstStyle/>
          <a:p>
            <a:pPr eaLnBrk="1" hangingPunct="1">
              <a:lnSpc>
                <a:spcPct val="80000"/>
              </a:lnSpc>
            </a:pPr>
            <a:r>
              <a:rPr lang="en-US" dirty="0"/>
              <a:t>Civilian Planning</a:t>
            </a:r>
          </a:p>
          <a:p>
            <a:pPr lvl="1" eaLnBrk="1" hangingPunct="1">
              <a:lnSpc>
                <a:spcPct val="80000"/>
              </a:lnSpc>
            </a:pPr>
            <a:r>
              <a:rPr lang="en-US" dirty="0"/>
              <a:t>NIMS and ICS (ICS 201, Incident Action Plan)</a:t>
            </a:r>
          </a:p>
          <a:p>
            <a:pPr lvl="1" eaLnBrk="1" hangingPunct="1">
              <a:lnSpc>
                <a:spcPct val="80000"/>
              </a:lnSpc>
            </a:pPr>
            <a:r>
              <a:rPr lang="en-US" dirty="0"/>
              <a:t>Program/Project Planning and Management (PMP, GANTT, MS Project)</a:t>
            </a:r>
          </a:p>
          <a:p>
            <a:pPr lvl="1" eaLnBrk="1" hangingPunct="1">
              <a:lnSpc>
                <a:spcPct val="80000"/>
              </a:lnSpc>
            </a:pPr>
            <a:endParaRPr lang="en-US" dirty="0"/>
          </a:p>
          <a:p>
            <a:pPr eaLnBrk="1" hangingPunct="1">
              <a:lnSpc>
                <a:spcPct val="80000"/>
              </a:lnSpc>
            </a:pPr>
            <a:r>
              <a:rPr lang="en-US" dirty="0"/>
              <a:t>Military Planning</a:t>
            </a:r>
          </a:p>
          <a:p>
            <a:pPr lvl="1" eaLnBrk="1" hangingPunct="1">
              <a:lnSpc>
                <a:spcPct val="80000"/>
              </a:lnSpc>
            </a:pPr>
            <a:r>
              <a:rPr lang="en-US" dirty="0"/>
              <a:t>Deliberate Planning (Military Decision-Making Process/MDMP)</a:t>
            </a:r>
          </a:p>
          <a:p>
            <a:pPr lvl="1" eaLnBrk="1" hangingPunct="1">
              <a:lnSpc>
                <a:spcPct val="80000"/>
              </a:lnSpc>
            </a:pPr>
            <a:r>
              <a:rPr lang="en-US" dirty="0"/>
              <a:t>Contingency/Crisis Action Planning</a:t>
            </a:r>
          </a:p>
          <a:p>
            <a:pPr lvl="1" eaLnBrk="1" hangingPunct="1">
              <a:lnSpc>
                <a:spcPct val="80000"/>
              </a:lnSpc>
            </a:pPr>
            <a:endParaRPr lang="en-US" dirty="0"/>
          </a:p>
          <a:p>
            <a:pPr eaLnBrk="1" hangingPunct="1">
              <a:lnSpc>
                <a:spcPct val="80000"/>
              </a:lnSpc>
            </a:pPr>
            <a:endParaRPr lang="en-US" dirty="0"/>
          </a:p>
          <a:p>
            <a:pPr eaLnBrk="1" hangingPunct="1">
              <a:lnSpc>
                <a:spcPct val="80000"/>
              </a:lnSpc>
            </a:pPr>
            <a:endParaRPr lang="en-US" b="1" dirty="0"/>
          </a:p>
          <a:p>
            <a:pPr eaLnBrk="1" hangingPunct="1">
              <a:lnSpc>
                <a:spcPct val="80000"/>
              </a:lnSpc>
            </a:pPr>
            <a:endParaRPr lang="en-US" sz="2800" b="1" dirty="0"/>
          </a:p>
        </p:txBody>
      </p:sp>
    </p:spTree>
    <p:extLst>
      <p:ext uri="{BB962C8B-B14F-4D97-AF65-F5344CB8AC3E}">
        <p14:creationId xmlns:p14="http://schemas.microsoft.com/office/powerpoint/2010/main" val="3388115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a:t>Scenarios for this session</a:t>
            </a:r>
          </a:p>
        </p:txBody>
      </p:sp>
      <p:sp>
        <p:nvSpPr>
          <p:cNvPr id="10243" name="Rectangle 3"/>
          <p:cNvSpPr>
            <a:spLocks noGrp="1" noChangeArrowheads="1"/>
          </p:cNvSpPr>
          <p:nvPr>
            <p:ph type="body" idx="1"/>
          </p:nvPr>
        </p:nvSpPr>
        <p:spPr>
          <a:xfrm>
            <a:off x="457200" y="1600200"/>
            <a:ext cx="8458200" cy="4525963"/>
          </a:xfrm>
        </p:spPr>
        <p:txBody>
          <a:bodyPr/>
          <a:lstStyle/>
          <a:p>
            <a:pPr eaLnBrk="1" hangingPunct="1">
              <a:lnSpc>
                <a:spcPct val="80000"/>
              </a:lnSpc>
            </a:pPr>
            <a:r>
              <a:rPr lang="en-US" sz="2400" dirty="0"/>
              <a:t>Simple – Family vacation time. You are the family head of household. You and your family are in Philadelphia and you are going to vacation in Erie PA (about as far apart as you can get in PA).  Plan how you will get there and back.  </a:t>
            </a:r>
          </a:p>
          <a:p>
            <a:pPr eaLnBrk="1" hangingPunct="1">
              <a:lnSpc>
                <a:spcPct val="80000"/>
              </a:lnSpc>
            </a:pPr>
            <a:r>
              <a:rPr lang="en-US" sz="2400" dirty="0"/>
              <a:t>Complex – C19 MCM Mission.  You a volunteer leader of the CCDC.  You are tasked to form, organize, train, deploy, operate, and redeploy a team of CCDC volunteers to operate a Public Point of Dispensing for C19 vaccine near St. </a:t>
            </a:r>
            <a:r>
              <a:rPr lang="en-US" sz="2400" dirty="0" err="1"/>
              <a:t>Marys</a:t>
            </a:r>
            <a:r>
              <a:rPr lang="en-US" sz="2400" dirty="0"/>
              <a:t> Pennsylvania…beginning in 96 hours. </a:t>
            </a:r>
            <a:endParaRPr lang="en-US" sz="2000" dirty="0"/>
          </a:p>
          <a:p>
            <a:pPr lvl="1" eaLnBrk="1" hangingPunct="1">
              <a:lnSpc>
                <a:spcPct val="80000"/>
              </a:lnSpc>
            </a:pPr>
            <a:endParaRPr lang="en-US" sz="2000" dirty="0"/>
          </a:p>
          <a:p>
            <a:pPr eaLnBrk="1" hangingPunct="1">
              <a:lnSpc>
                <a:spcPct val="80000"/>
              </a:lnSpc>
            </a:pPr>
            <a:endParaRPr lang="en-US" sz="2400" dirty="0"/>
          </a:p>
          <a:p>
            <a:pPr eaLnBrk="1" hangingPunct="1">
              <a:lnSpc>
                <a:spcPct val="80000"/>
              </a:lnSpc>
            </a:pPr>
            <a:endParaRPr lang="en-US" sz="2400" b="1" dirty="0"/>
          </a:p>
          <a:p>
            <a:pPr eaLnBrk="1" hangingPunct="1">
              <a:lnSpc>
                <a:spcPct val="80000"/>
              </a:lnSpc>
            </a:pPr>
            <a:endParaRPr lang="en-US" sz="2000" b="1"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4876" t="31746" r="30837" b="19445"/>
          <a:stretch/>
        </p:blipFill>
        <p:spPr bwMode="auto">
          <a:xfrm>
            <a:off x="3886200" y="4485956"/>
            <a:ext cx="3207657" cy="1987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val 1"/>
          <p:cNvSpPr/>
          <p:nvPr/>
        </p:nvSpPr>
        <p:spPr>
          <a:xfrm>
            <a:off x="3920836" y="4668982"/>
            <a:ext cx="533400" cy="4572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4606636" y="5049982"/>
            <a:ext cx="533400" cy="4572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6248400" y="6016372"/>
            <a:ext cx="533400" cy="4572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26176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 to Crisis Action Planning</a:t>
            </a:r>
          </a:p>
        </p:txBody>
      </p:sp>
      <p:sp>
        <p:nvSpPr>
          <p:cNvPr id="3" name="Content Placeholder 2"/>
          <p:cNvSpPr>
            <a:spLocks noGrp="1"/>
          </p:cNvSpPr>
          <p:nvPr>
            <p:ph idx="1"/>
          </p:nvPr>
        </p:nvSpPr>
        <p:spPr>
          <a:xfrm>
            <a:off x="457200" y="1600200"/>
            <a:ext cx="8229600" cy="4876800"/>
          </a:xfrm>
        </p:spPr>
        <p:txBody>
          <a:bodyPr/>
          <a:lstStyle/>
          <a:p>
            <a:r>
              <a:rPr lang="en-US" sz="2800" dirty="0"/>
              <a:t>Characteristics of a Crisis and Crisis Action Planning</a:t>
            </a:r>
          </a:p>
          <a:p>
            <a:r>
              <a:rPr lang="en-US" sz="2800" dirty="0"/>
              <a:t>Imperatives in Crisis Action Planning</a:t>
            </a:r>
          </a:p>
          <a:p>
            <a:r>
              <a:rPr lang="en-US" sz="2800" dirty="0"/>
              <a:t>6 Phase Crisis Action Planning Process</a:t>
            </a:r>
          </a:p>
          <a:p>
            <a:pPr marL="914400" lvl="1" indent="-457200">
              <a:buFont typeface="+mj-lt"/>
              <a:buAutoNum type="arabicPeriod"/>
            </a:pPr>
            <a:r>
              <a:rPr lang="en-US" sz="2400" dirty="0"/>
              <a:t>Receipt of Mission</a:t>
            </a:r>
          </a:p>
          <a:p>
            <a:pPr marL="914400" lvl="1" indent="-457200">
              <a:buFont typeface="+mj-lt"/>
              <a:buAutoNum type="arabicPeriod"/>
            </a:pPr>
            <a:r>
              <a:rPr lang="en-US" sz="2400" dirty="0"/>
              <a:t>Mission Analysis</a:t>
            </a:r>
          </a:p>
          <a:p>
            <a:pPr marL="914400" lvl="1" indent="-457200">
              <a:buFont typeface="+mj-lt"/>
              <a:buAutoNum type="arabicPeriod"/>
            </a:pPr>
            <a:r>
              <a:rPr lang="en-US" sz="2400" dirty="0"/>
              <a:t>Course of Action (COA) Development</a:t>
            </a:r>
          </a:p>
          <a:p>
            <a:pPr marL="914400" lvl="1" indent="-457200">
              <a:buFont typeface="+mj-lt"/>
              <a:buAutoNum type="arabicPeriod"/>
            </a:pPr>
            <a:r>
              <a:rPr lang="en-US" sz="2400" dirty="0"/>
              <a:t>COA Assessment and Selection</a:t>
            </a:r>
          </a:p>
          <a:p>
            <a:pPr marL="914400" lvl="1" indent="-457200">
              <a:buFont typeface="+mj-lt"/>
              <a:buAutoNum type="arabicPeriod"/>
            </a:pPr>
            <a:r>
              <a:rPr lang="en-US" sz="2400" dirty="0"/>
              <a:t>Execution Preparation</a:t>
            </a:r>
          </a:p>
          <a:p>
            <a:pPr marL="914400" lvl="1" indent="-457200">
              <a:buFont typeface="+mj-lt"/>
              <a:buAutoNum type="arabicPeriod"/>
            </a:pPr>
            <a:r>
              <a:rPr lang="en-US" sz="2400" dirty="0"/>
              <a:t>Execution</a:t>
            </a:r>
          </a:p>
          <a:p>
            <a:pPr lvl="1"/>
            <a:endParaRPr lang="en-US" sz="2400" dirty="0"/>
          </a:p>
          <a:p>
            <a:pPr lvl="1"/>
            <a:endParaRPr lang="en-US" sz="2400" dirty="0"/>
          </a:p>
          <a:p>
            <a:endParaRPr lang="en-US" sz="2800" dirty="0"/>
          </a:p>
        </p:txBody>
      </p:sp>
    </p:spTree>
    <p:extLst>
      <p:ext uri="{BB962C8B-B14F-4D97-AF65-F5344CB8AC3E}">
        <p14:creationId xmlns:p14="http://schemas.microsoft.com/office/powerpoint/2010/main" val="13714137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a:t>Time-Limited Planning</a:t>
            </a:r>
          </a:p>
        </p:txBody>
      </p:sp>
      <p:sp>
        <p:nvSpPr>
          <p:cNvPr id="10243" name="Rectangle 3"/>
          <p:cNvSpPr>
            <a:spLocks noGrp="1" noChangeArrowheads="1"/>
          </p:cNvSpPr>
          <p:nvPr>
            <p:ph type="body" idx="1"/>
          </p:nvPr>
        </p:nvSpPr>
        <p:spPr>
          <a:xfrm>
            <a:off x="457200" y="1447800"/>
            <a:ext cx="8229600" cy="5181600"/>
          </a:xfrm>
        </p:spPr>
        <p:txBody>
          <a:bodyPr/>
          <a:lstStyle/>
          <a:p>
            <a:pPr marL="0" indent="0">
              <a:buNone/>
            </a:pPr>
            <a:r>
              <a:rPr lang="en-US" sz="2800" b="1" u="sng" dirty="0"/>
              <a:t>Detailed vs. Expedited Planning Process</a:t>
            </a:r>
          </a:p>
          <a:p>
            <a:r>
              <a:rPr lang="en-US" sz="2800" dirty="0"/>
              <a:t>When you have the time…almost always it is better to do more detailed planning</a:t>
            </a:r>
          </a:p>
          <a:p>
            <a:r>
              <a:rPr lang="en-US" sz="2800" dirty="0"/>
              <a:t>Characteristics of Crisis Action Planning</a:t>
            </a:r>
          </a:p>
          <a:p>
            <a:pPr lvl="1"/>
            <a:r>
              <a:rPr lang="en-US" sz="2400" dirty="0"/>
              <a:t>Reduced</a:t>
            </a:r>
          </a:p>
          <a:p>
            <a:pPr lvl="2"/>
            <a:r>
              <a:rPr lang="en-US" sz="2000" dirty="0"/>
              <a:t>Timeline</a:t>
            </a:r>
          </a:p>
          <a:p>
            <a:pPr lvl="2"/>
            <a:r>
              <a:rPr lang="en-US" sz="2000" dirty="0"/>
              <a:t>Details in the Plan</a:t>
            </a:r>
          </a:p>
          <a:p>
            <a:pPr lvl="2"/>
            <a:r>
              <a:rPr lang="en-US" sz="2000" dirty="0"/>
              <a:t>Discussion</a:t>
            </a:r>
          </a:p>
          <a:p>
            <a:pPr lvl="1"/>
            <a:r>
              <a:rPr lang="en-US" sz="2400" dirty="0"/>
              <a:t>Increased</a:t>
            </a:r>
          </a:p>
          <a:p>
            <a:pPr lvl="2"/>
            <a:r>
              <a:rPr lang="en-US" sz="2000" dirty="0"/>
              <a:t>Risk</a:t>
            </a:r>
          </a:p>
          <a:p>
            <a:pPr lvl="2"/>
            <a:r>
              <a:rPr lang="en-US" sz="2000" dirty="0"/>
              <a:t>Directives – more “tell” less “ask”</a:t>
            </a:r>
          </a:p>
          <a:p>
            <a:pPr lvl="2"/>
            <a:r>
              <a:rPr lang="en-US" sz="2000" dirty="0"/>
              <a:t>Parallel/Simultaneous actions and operations</a:t>
            </a:r>
          </a:p>
          <a:p>
            <a:pPr lvl="1"/>
            <a:endParaRPr lang="en-US" sz="2400" dirty="0"/>
          </a:p>
          <a:p>
            <a:endParaRPr lang="en-US" sz="2800" dirty="0"/>
          </a:p>
          <a:p>
            <a:endParaRPr lang="en-US" sz="2800" dirty="0"/>
          </a:p>
          <a:p>
            <a:endParaRPr lang="en-US" sz="2800" dirty="0"/>
          </a:p>
        </p:txBody>
      </p:sp>
    </p:spTree>
    <p:extLst>
      <p:ext uri="{BB962C8B-B14F-4D97-AF65-F5344CB8AC3E}">
        <p14:creationId xmlns:p14="http://schemas.microsoft.com/office/powerpoint/2010/main" val="2462251767"/>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28021</TotalTime>
  <Words>2978</Words>
  <Application>Microsoft Office PowerPoint</Application>
  <PresentationFormat>On-screen Show (4:3)</PresentationFormat>
  <Paragraphs>344</Paragraphs>
  <Slides>36</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36</vt:i4>
      </vt:variant>
    </vt:vector>
  </HeadingPairs>
  <TitlesOfParts>
    <vt:vector size="40" baseType="lpstr">
      <vt:lpstr>Arial</vt:lpstr>
      <vt:lpstr>Courier New</vt:lpstr>
      <vt:lpstr>Wingdings</vt:lpstr>
      <vt:lpstr>Default Design</vt:lpstr>
      <vt:lpstr>Mission Planning and Course of Action (COA) Development for Crisis Scenarios</vt:lpstr>
      <vt:lpstr>Agenda</vt:lpstr>
      <vt:lpstr>Introductions – Who We Are</vt:lpstr>
      <vt:lpstr>Introductions to You</vt:lpstr>
      <vt:lpstr>Opening Comments</vt:lpstr>
      <vt:lpstr>Background and References</vt:lpstr>
      <vt:lpstr>Scenarios for this session</vt:lpstr>
      <vt:lpstr>Intro to Crisis Action Planning</vt:lpstr>
      <vt:lpstr>Time-Limited Planning</vt:lpstr>
      <vt:lpstr>Characteristics of the “Typical” Crisis</vt:lpstr>
      <vt:lpstr>V.U.C.A.</vt:lpstr>
      <vt:lpstr>Crisis Response Planning Imperatives/Characteristics</vt:lpstr>
      <vt:lpstr>The “Art” of Crisis Planning and Leadership</vt:lpstr>
      <vt:lpstr>6 Phase Planning Process</vt:lpstr>
      <vt:lpstr>Phase 1 – Receipt of Mission</vt:lpstr>
      <vt:lpstr>Example</vt:lpstr>
      <vt:lpstr>Example</vt:lpstr>
      <vt:lpstr>Phase 2 – Mission Analysis</vt:lpstr>
      <vt:lpstr>Phase 2 – External Assessment</vt:lpstr>
      <vt:lpstr>Phase 2 – Internal Assessment</vt:lpstr>
      <vt:lpstr>Phase 2 - Facts and Assumptions</vt:lpstr>
      <vt:lpstr>Example – Family Vacation Trip</vt:lpstr>
      <vt:lpstr>Example – C19 MCM POD</vt:lpstr>
      <vt:lpstr>Phase 3 – Course of Action (COA) Development</vt:lpstr>
      <vt:lpstr>Phase 3 – Course of Action (COA) Development</vt:lpstr>
      <vt:lpstr>Sample Story Board – Family Vacation Travel – COA #3</vt:lpstr>
      <vt:lpstr>F.A.S. Test</vt:lpstr>
      <vt:lpstr>Phase 4 – Course of Action Assessment, Selection, and Approval</vt:lpstr>
      <vt:lpstr>Sample Evaluation Matrix</vt:lpstr>
      <vt:lpstr>Phase 5 – Execution Planning</vt:lpstr>
      <vt:lpstr>Phase 5 – Execution Planning</vt:lpstr>
      <vt:lpstr>Mission Order - Essential Elements</vt:lpstr>
      <vt:lpstr>Phase 6 - Execution</vt:lpstr>
      <vt:lpstr>Summary</vt:lpstr>
      <vt:lpstr>Hot Wash/After Action</vt:lpstr>
      <vt:lpstr>Aquila SOG</vt:lpstr>
    </vt:vector>
  </TitlesOfParts>
  <Company>Wolf Creek Associates Consulting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Wilbur E. Wolf III</dc:creator>
  <cp:lastModifiedBy>Kline, Edwin</cp:lastModifiedBy>
  <cp:revision>156</cp:revision>
  <cp:lastPrinted>2015-02-03T19:46:40Z</cp:lastPrinted>
  <dcterms:created xsi:type="dcterms:W3CDTF">2005-01-25T00:57:35Z</dcterms:created>
  <dcterms:modified xsi:type="dcterms:W3CDTF">2020-06-04T22:03:37Z</dcterms:modified>
</cp:coreProperties>
</file>