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95"/>
  </p:notesMasterIdLst>
  <p:sldIdLst>
    <p:sldId id="256" r:id="rId2"/>
    <p:sldId id="327" r:id="rId3"/>
    <p:sldId id="257" r:id="rId4"/>
    <p:sldId id="258" r:id="rId5"/>
    <p:sldId id="324" r:id="rId6"/>
    <p:sldId id="322" r:id="rId7"/>
    <p:sldId id="260" r:id="rId8"/>
    <p:sldId id="261" r:id="rId9"/>
    <p:sldId id="319" r:id="rId10"/>
    <p:sldId id="262" r:id="rId11"/>
    <p:sldId id="263" r:id="rId12"/>
    <p:sldId id="270" r:id="rId13"/>
    <p:sldId id="264" r:id="rId14"/>
    <p:sldId id="265" r:id="rId15"/>
    <p:sldId id="266" r:id="rId16"/>
    <p:sldId id="267" r:id="rId17"/>
    <p:sldId id="268" r:id="rId18"/>
    <p:sldId id="269" r:id="rId19"/>
    <p:sldId id="274" r:id="rId20"/>
    <p:sldId id="275" r:id="rId21"/>
    <p:sldId id="277" r:id="rId22"/>
    <p:sldId id="278" r:id="rId23"/>
    <p:sldId id="323" r:id="rId24"/>
    <p:sldId id="281" r:id="rId25"/>
    <p:sldId id="282" r:id="rId26"/>
    <p:sldId id="283" r:id="rId27"/>
    <p:sldId id="329" r:id="rId28"/>
    <p:sldId id="330" r:id="rId29"/>
    <p:sldId id="332" r:id="rId30"/>
    <p:sldId id="331" r:id="rId31"/>
    <p:sldId id="334" r:id="rId32"/>
    <p:sldId id="336" r:id="rId33"/>
    <p:sldId id="335" r:id="rId34"/>
    <p:sldId id="338" r:id="rId35"/>
    <p:sldId id="337" r:id="rId36"/>
    <p:sldId id="284" r:id="rId37"/>
    <p:sldId id="285" r:id="rId38"/>
    <p:sldId id="339" r:id="rId39"/>
    <p:sldId id="286" r:id="rId40"/>
    <p:sldId id="293" r:id="rId41"/>
    <p:sldId id="340" r:id="rId42"/>
    <p:sldId id="287" r:id="rId43"/>
    <p:sldId id="288" r:id="rId44"/>
    <p:sldId id="289" r:id="rId45"/>
    <p:sldId id="290" r:id="rId46"/>
    <p:sldId id="325" r:id="rId47"/>
    <p:sldId id="292" r:id="rId48"/>
    <p:sldId id="299" r:id="rId49"/>
    <p:sldId id="300" r:id="rId50"/>
    <p:sldId id="301" r:id="rId51"/>
    <p:sldId id="302" r:id="rId52"/>
    <p:sldId id="303" r:id="rId53"/>
    <p:sldId id="304" r:id="rId54"/>
    <p:sldId id="305" r:id="rId55"/>
    <p:sldId id="306" r:id="rId56"/>
    <p:sldId id="307" r:id="rId57"/>
    <p:sldId id="308" r:id="rId58"/>
    <p:sldId id="309" r:id="rId59"/>
    <p:sldId id="320" r:id="rId60"/>
    <p:sldId id="310" r:id="rId61"/>
    <p:sldId id="311" r:id="rId62"/>
    <p:sldId id="312" r:id="rId63"/>
    <p:sldId id="313" r:id="rId64"/>
    <p:sldId id="314" r:id="rId65"/>
    <p:sldId id="315" r:id="rId66"/>
    <p:sldId id="316" r:id="rId67"/>
    <p:sldId id="294" r:id="rId68"/>
    <p:sldId id="295" r:id="rId69"/>
    <p:sldId id="296" r:id="rId70"/>
    <p:sldId id="297" r:id="rId71"/>
    <p:sldId id="298" r:id="rId72"/>
    <p:sldId id="341" r:id="rId73"/>
    <p:sldId id="343" r:id="rId74"/>
    <p:sldId id="346" r:id="rId75"/>
    <p:sldId id="345" r:id="rId76"/>
    <p:sldId id="344" r:id="rId77"/>
    <p:sldId id="347" r:id="rId78"/>
    <p:sldId id="348" r:id="rId79"/>
    <p:sldId id="349" r:id="rId80"/>
    <p:sldId id="351" r:id="rId81"/>
    <p:sldId id="350" r:id="rId82"/>
    <p:sldId id="354" r:id="rId83"/>
    <p:sldId id="353" r:id="rId84"/>
    <p:sldId id="352" r:id="rId85"/>
    <p:sldId id="355" r:id="rId86"/>
    <p:sldId id="356" r:id="rId87"/>
    <p:sldId id="357" r:id="rId88"/>
    <p:sldId id="358" r:id="rId89"/>
    <p:sldId id="317" r:id="rId90"/>
    <p:sldId id="321" r:id="rId91"/>
    <p:sldId id="359" r:id="rId92"/>
    <p:sldId id="360" r:id="rId93"/>
    <p:sldId id="318" r:id="rId9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87083" autoAdjust="0"/>
  </p:normalViewPr>
  <p:slideViewPr>
    <p:cSldViewPr snapToGrid="0">
      <p:cViewPr varScale="1">
        <p:scale>
          <a:sx n="87" d="100"/>
          <a:sy n="87" d="100"/>
        </p:scale>
        <p:origin x="1512"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E8D6F0-DDD2-47A2-8602-78E0BF17F45B}" type="doc">
      <dgm:prSet loTypeId="urn:microsoft.com/office/officeart/2005/8/layout/orgChart1" loCatId="hierarchy" qsTypeId="urn:microsoft.com/office/officeart/2005/8/quickstyle/simple1" qsCatId="simple" csTypeId="urn:microsoft.com/office/officeart/2005/8/colors/accent2_1" csCatId="accent2" phldr="1"/>
      <dgm:spPr/>
      <dgm:t>
        <a:bodyPr/>
        <a:lstStyle/>
        <a:p>
          <a:endParaRPr lang="en-US"/>
        </a:p>
      </dgm:t>
    </dgm:pt>
    <dgm:pt modelId="{FA97494B-0229-4405-912F-8AAED81B03D7}">
      <dgm:prSet phldrT="[Text]"/>
      <dgm:spPr/>
      <dgm:t>
        <a:bodyPr/>
        <a:lstStyle/>
        <a:p>
          <a:r>
            <a:rPr lang="en-US" dirty="0"/>
            <a:t>Director</a:t>
          </a:r>
        </a:p>
      </dgm:t>
    </dgm:pt>
    <dgm:pt modelId="{0E9FC33F-0FE5-408B-8CCF-F1345549D0E2}" type="parTrans" cxnId="{1E085EC2-79F5-4DCB-9A7E-BD8E1C71A059}">
      <dgm:prSet/>
      <dgm:spPr/>
      <dgm:t>
        <a:bodyPr/>
        <a:lstStyle/>
        <a:p>
          <a:endParaRPr lang="en-US"/>
        </a:p>
      </dgm:t>
    </dgm:pt>
    <dgm:pt modelId="{1B393168-0408-4A01-BED2-A530172BB6DF}" type="sibTrans" cxnId="{1E085EC2-79F5-4DCB-9A7E-BD8E1C71A059}">
      <dgm:prSet/>
      <dgm:spPr/>
      <dgm:t>
        <a:bodyPr/>
        <a:lstStyle/>
        <a:p>
          <a:endParaRPr lang="en-US"/>
        </a:p>
      </dgm:t>
    </dgm:pt>
    <dgm:pt modelId="{B0637244-1AFD-43BE-8848-DC281469E051}" type="asst">
      <dgm:prSet phldrT="[Text]"/>
      <dgm:spPr/>
      <dgm:t>
        <a:bodyPr/>
        <a:lstStyle/>
        <a:p>
          <a:r>
            <a:rPr lang="en-US" dirty="0"/>
            <a:t>Homeland Security</a:t>
          </a:r>
        </a:p>
      </dgm:t>
    </dgm:pt>
    <dgm:pt modelId="{9B63DFAB-BCB0-443A-AF6C-A1FACB0A6EB9}" type="parTrans" cxnId="{B38137D8-64A2-418B-BE1B-ABB5506B7F2F}">
      <dgm:prSet/>
      <dgm:spPr/>
      <dgm:t>
        <a:bodyPr/>
        <a:lstStyle/>
        <a:p>
          <a:endParaRPr lang="en-US"/>
        </a:p>
      </dgm:t>
    </dgm:pt>
    <dgm:pt modelId="{4F9E3842-147A-4D34-B796-52795824A1E7}" type="sibTrans" cxnId="{B38137D8-64A2-418B-BE1B-ABB5506B7F2F}">
      <dgm:prSet/>
      <dgm:spPr/>
      <dgm:t>
        <a:bodyPr/>
        <a:lstStyle/>
        <a:p>
          <a:endParaRPr lang="en-US"/>
        </a:p>
      </dgm:t>
    </dgm:pt>
    <dgm:pt modelId="{F32688FC-15BF-467A-A8BD-92ECD593294F}">
      <dgm:prSet phldrT="[Text]"/>
      <dgm:spPr/>
      <dgm:t>
        <a:bodyPr/>
        <a:lstStyle/>
        <a:p>
          <a:r>
            <a:rPr lang="en-US" dirty="0"/>
            <a:t>Communications</a:t>
          </a:r>
        </a:p>
      </dgm:t>
    </dgm:pt>
    <dgm:pt modelId="{94F589EA-DE42-4437-B509-95D9AB31FE1E}" type="parTrans" cxnId="{0D595BAC-054E-4BF2-A1D9-202F3DF1FE37}">
      <dgm:prSet/>
      <dgm:spPr/>
      <dgm:t>
        <a:bodyPr/>
        <a:lstStyle/>
        <a:p>
          <a:endParaRPr lang="en-US"/>
        </a:p>
      </dgm:t>
    </dgm:pt>
    <dgm:pt modelId="{6FA20F93-A041-4793-B8F7-E473015C903F}" type="sibTrans" cxnId="{0D595BAC-054E-4BF2-A1D9-202F3DF1FE37}">
      <dgm:prSet/>
      <dgm:spPr/>
      <dgm:t>
        <a:bodyPr/>
        <a:lstStyle/>
        <a:p>
          <a:endParaRPr lang="en-US"/>
        </a:p>
      </dgm:t>
    </dgm:pt>
    <dgm:pt modelId="{A3A15693-7C9A-4BDB-B664-E1A8F083C63E}">
      <dgm:prSet phldrT="[Text]"/>
      <dgm:spPr/>
      <dgm:t>
        <a:bodyPr/>
        <a:lstStyle/>
        <a:p>
          <a:r>
            <a:rPr lang="en-US" dirty="0"/>
            <a:t>Special Operations</a:t>
          </a:r>
        </a:p>
      </dgm:t>
    </dgm:pt>
    <dgm:pt modelId="{7FEBFEA9-31C8-4B7B-8E9C-54C6DF26868E}" type="parTrans" cxnId="{F4A8BBAB-73E1-48A4-8C02-229F07B12F16}">
      <dgm:prSet/>
      <dgm:spPr/>
      <dgm:t>
        <a:bodyPr/>
        <a:lstStyle/>
        <a:p>
          <a:endParaRPr lang="en-US"/>
        </a:p>
      </dgm:t>
    </dgm:pt>
    <dgm:pt modelId="{3BFBC0D0-D3E8-49ED-9009-37DC8DC81D16}" type="sibTrans" cxnId="{F4A8BBAB-73E1-48A4-8C02-229F07B12F16}">
      <dgm:prSet/>
      <dgm:spPr/>
      <dgm:t>
        <a:bodyPr/>
        <a:lstStyle/>
        <a:p>
          <a:endParaRPr lang="en-US"/>
        </a:p>
      </dgm:t>
    </dgm:pt>
    <dgm:pt modelId="{04266A41-90CD-41DC-ACE1-B1950C468C03}">
      <dgm:prSet phldrT="[Text]"/>
      <dgm:spPr/>
      <dgm:t>
        <a:bodyPr/>
        <a:lstStyle/>
        <a:p>
          <a:r>
            <a:rPr lang="en-US" dirty="0"/>
            <a:t>Emergency Management</a:t>
          </a:r>
        </a:p>
      </dgm:t>
    </dgm:pt>
    <dgm:pt modelId="{44CFCAE7-0338-4D26-ADB2-C6A43EF01130}" type="parTrans" cxnId="{E63C2777-121D-470C-9913-8D39B16A4CA5}">
      <dgm:prSet/>
      <dgm:spPr/>
      <dgm:t>
        <a:bodyPr/>
        <a:lstStyle/>
        <a:p>
          <a:endParaRPr lang="en-US"/>
        </a:p>
      </dgm:t>
    </dgm:pt>
    <dgm:pt modelId="{5349898A-1B2A-4257-BD20-6A71D390D2D8}" type="sibTrans" cxnId="{E63C2777-121D-470C-9913-8D39B16A4CA5}">
      <dgm:prSet/>
      <dgm:spPr/>
      <dgm:t>
        <a:bodyPr/>
        <a:lstStyle/>
        <a:p>
          <a:endParaRPr lang="en-US"/>
        </a:p>
      </dgm:t>
    </dgm:pt>
    <dgm:pt modelId="{E7A85258-F97C-4DD9-A0CA-11F19F0375BD}">
      <dgm:prSet/>
      <dgm:spPr/>
      <dgm:t>
        <a:bodyPr/>
        <a:lstStyle/>
        <a:p>
          <a:r>
            <a:rPr lang="en-US" dirty="0"/>
            <a:t>Technology, Training &amp; Innovation</a:t>
          </a:r>
        </a:p>
      </dgm:t>
    </dgm:pt>
    <dgm:pt modelId="{55939478-43B0-4BC0-A945-13B44FAA3AA8}" type="parTrans" cxnId="{312A0D89-426D-47AF-892E-18153944C179}">
      <dgm:prSet/>
      <dgm:spPr/>
      <dgm:t>
        <a:bodyPr/>
        <a:lstStyle/>
        <a:p>
          <a:endParaRPr lang="en-US"/>
        </a:p>
      </dgm:t>
    </dgm:pt>
    <dgm:pt modelId="{F632E5A0-C1E4-4A7A-A855-77CC06D5CAD9}" type="sibTrans" cxnId="{312A0D89-426D-47AF-892E-18153944C179}">
      <dgm:prSet/>
      <dgm:spPr/>
      <dgm:t>
        <a:bodyPr/>
        <a:lstStyle/>
        <a:p>
          <a:endParaRPr lang="en-US"/>
        </a:p>
      </dgm:t>
    </dgm:pt>
    <dgm:pt modelId="{0C5FF08D-EAE4-4447-A17B-DBEFD48323B1}">
      <dgm:prSet/>
      <dgm:spPr/>
      <dgm:t>
        <a:bodyPr/>
        <a:lstStyle/>
        <a:p>
          <a:r>
            <a:rPr lang="en-US" dirty="0"/>
            <a:t>Supervisors</a:t>
          </a:r>
        </a:p>
      </dgm:t>
    </dgm:pt>
    <dgm:pt modelId="{CAEA9599-0E65-443B-BCB8-711179FBB4F7}" type="parTrans" cxnId="{405A415B-F0FE-42B4-8A2B-CBF94436F59E}">
      <dgm:prSet/>
      <dgm:spPr/>
      <dgm:t>
        <a:bodyPr/>
        <a:lstStyle/>
        <a:p>
          <a:endParaRPr lang="en-US"/>
        </a:p>
      </dgm:t>
    </dgm:pt>
    <dgm:pt modelId="{E568BE81-467E-4EC6-B577-13CAAFDF32D9}" type="sibTrans" cxnId="{405A415B-F0FE-42B4-8A2B-CBF94436F59E}">
      <dgm:prSet/>
      <dgm:spPr/>
      <dgm:t>
        <a:bodyPr/>
        <a:lstStyle/>
        <a:p>
          <a:endParaRPr lang="en-US"/>
        </a:p>
      </dgm:t>
    </dgm:pt>
    <dgm:pt modelId="{4B8C3ED4-34A4-4F6A-9BC2-CE354212E99F}">
      <dgm:prSet/>
      <dgm:spPr/>
      <dgm:t>
        <a:bodyPr/>
        <a:lstStyle/>
        <a:p>
          <a:r>
            <a:rPr lang="en-US" dirty="0" err="1"/>
            <a:t>DelComm</a:t>
          </a:r>
          <a:r>
            <a:rPr lang="en-US" dirty="0"/>
            <a:t> &amp; Fireboard</a:t>
          </a:r>
        </a:p>
      </dgm:t>
    </dgm:pt>
    <dgm:pt modelId="{FCCF7E49-F2DA-453A-A9B8-692D3288E286}" type="parTrans" cxnId="{1F51EFC3-DE71-4097-B02F-3BFD0C141DF3}">
      <dgm:prSet/>
      <dgm:spPr/>
      <dgm:t>
        <a:bodyPr/>
        <a:lstStyle/>
        <a:p>
          <a:endParaRPr lang="en-US"/>
        </a:p>
      </dgm:t>
    </dgm:pt>
    <dgm:pt modelId="{9181D7EA-48E8-4DE5-9DDA-A6D5F66FA07F}" type="sibTrans" cxnId="{1F51EFC3-DE71-4097-B02F-3BFD0C141DF3}">
      <dgm:prSet/>
      <dgm:spPr/>
      <dgm:t>
        <a:bodyPr/>
        <a:lstStyle/>
        <a:p>
          <a:endParaRPr lang="en-US"/>
        </a:p>
      </dgm:t>
    </dgm:pt>
    <dgm:pt modelId="{60D8509F-F360-469C-A74E-B0CC7480ACFA}">
      <dgm:prSet/>
      <dgm:spPr/>
      <dgm:t>
        <a:bodyPr/>
        <a:lstStyle/>
        <a:p>
          <a:r>
            <a:rPr lang="en-US" dirty="0"/>
            <a:t>Teams</a:t>
          </a:r>
        </a:p>
      </dgm:t>
    </dgm:pt>
    <dgm:pt modelId="{A0808086-DC8F-43BE-A8F2-7A2A6BF23291}" type="parTrans" cxnId="{2C0CB8FC-F39D-4888-A37D-D6591AE53942}">
      <dgm:prSet/>
      <dgm:spPr/>
      <dgm:t>
        <a:bodyPr/>
        <a:lstStyle/>
        <a:p>
          <a:endParaRPr lang="en-US"/>
        </a:p>
      </dgm:t>
    </dgm:pt>
    <dgm:pt modelId="{39FF0439-A654-473B-9517-623C4664D63E}" type="sibTrans" cxnId="{2C0CB8FC-F39D-4888-A37D-D6591AE53942}">
      <dgm:prSet/>
      <dgm:spPr/>
      <dgm:t>
        <a:bodyPr/>
        <a:lstStyle/>
        <a:p>
          <a:endParaRPr lang="en-US"/>
        </a:p>
      </dgm:t>
    </dgm:pt>
    <dgm:pt modelId="{394492CC-1A8C-45AD-8AE7-AF40BEE3CCE1}">
      <dgm:prSet/>
      <dgm:spPr/>
      <dgm:t>
        <a:bodyPr/>
        <a:lstStyle/>
        <a:p>
          <a:r>
            <a:rPr lang="en-US" dirty="0"/>
            <a:t>Resources</a:t>
          </a:r>
        </a:p>
      </dgm:t>
    </dgm:pt>
    <dgm:pt modelId="{152CB20C-021A-4F0C-9695-2C8229828F0E}" type="parTrans" cxnId="{B1889258-95E4-4B9D-AF4B-0740FBCC3506}">
      <dgm:prSet/>
      <dgm:spPr/>
      <dgm:t>
        <a:bodyPr/>
        <a:lstStyle/>
        <a:p>
          <a:endParaRPr lang="en-US"/>
        </a:p>
      </dgm:t>
    </dgm:pt>
    <dgm:pt modelId="{2934042B-927B-4092-AFF9-0BEE876F91C2}" type="sibTrans" cxnId="{B1889258-95E4-4B9D-AF4B-0740FBCC3506}">
      <dgm:prSet/>
      <dgm:spPr/>
      <dgm:t>
        <a:bodyPr/>
        <a:lstStyle/>
        <a:p>
          <a:endParaRPr lang="en-US"/>
        </a:p>
      </dgm:t>
    </dgm:pt>
    <dgm:pt modelId="{420EA021-5639-4930-9CF9-33A9952C69F5}">
      <dgm:prSet/>
      <dgm:spPr/>
      <dgm:t>
        <a:bodyPr/>
        <a:lstStyle/>
        <a:p>
          <a:r>
            <a:rPr lang="en-US" dirty="0"/>
            <a:t>Planning</a:t>
          </a:r>
        </a:p>
      </dgm:t>
    </dgm:pt>
    <dgm:pt modelId="{175F80E0-DAC5-4BF9-9EBD-4F900A3BABAB}" type="parTrans" cxnId="{515EA0C6-98F1-44F6-B917-34350B94008D}">
      <dgm:prSet/>
      <dgm:spPr/>
      <dgm:t>
        <a:bodyPr/>
        <a:lstStyle/>
        <a:p>
          <a:endParaRPr lang="en-US"/>
        </a:p>
      </dgm:t>
    </dgm:pt>
    <dgm:pt modelId="{1F186FCD-B189-41C4-AAB4-12721155F112}" type="sibTrans" cxnId="{515EA0C6-98F1-44F6-B917-34350B94008D}">
      <dgm:prSet/>
      <dgm:spPr/>
      <dgm:t>
        <a:bodyPr/>
        <a:lstStyle/>
        <a:p>
          <a:endParaRPr lang="en-US"/>
        </a:p>
      </dgm:t>
    </dgm:pt>
    <dgm:pt modelId="{FC846BDF-D6A0-4A52-8408-9796CBB06E9A}">
      <dgm:prSet/>
      <dgm:spPr/>
      <dgm:t>
        <a:bodyPr/>
        <a:lstStyle/>
        <a:p>
          <a:r>
            <a:rPr lang="en-US" dirty="0"/>
            <a:t>Hazardous Materials</a:t>
          </a:r>
        </a:p>
      </dgm:t>
    </dgm:pt>
    <dgm:pt modelId="{40776E43-937F-4A0B-9784-A95AB2046D80}" type="parTrans" cxnId="{0ECE9B75-7A2B-49D1-AA95-79C139585CBC}">
      <dgm:prSet/>
      <dgm:spPr/>
      <dgm:t>
        <a:bodyPr/>
        <a:lstStyle/>
        <a:p>
          <a:endParaRPr lang="en-US"/>
        </a:p>
      </dgm:t>
    </dgm:pt>
    <dgm:pt modelId="{43AF05E2-6BF4-43C6-8FC9-B6C3EC002726}" type="sibTrans" cxnId="{0ECE9B75-7A2B-49D1-AA95-79C139585CBC}">
      <dgm:prSet/>
      <dgm:spPr/>
      <dgm:t>
        <a:bodyPr/>
        <a:lstStyle/>
        <a:p>
          <a:endParaRPr lang="en-US"/>
        </a:p>
      </dgm:t>
    </dgm:pt>
    <dgm:pt modelId="{2C24FA3A-BCB8-4D06-96E9-C5625D2C0582}" type="asst">
      <dgm:prSet/>
      <dgm:spPr/>
      <dgm:t>
        <a:bodyPr/>
        <a:lstStyle/>
        <a:p>
          <a:r>
            <a:rPr lang="en-US" dirty="0"/>
            <a:t>Deputy Directors</a:t>
          </a:r>
        </a:p>
      </dgm:t>
    </dgm:pt>
    <dgm:pt modelId="{1633B3E8-176F-4E42-B577-3A1781895B97}" type="parTrans" cxnId="{BF7078DD-DECB-4F04-A723-843771A0F06B}">
      <dgm:prSet/>
      <dgm:spPr/>
      <dgm:t>
        <a:bodyPr/>
        <a:lstStyle/>
        <a:p>
          <a:endParaRPr lang="en-US"/>
        </a:p>
      </dgm:t>
    </dgm:pt>
    <dgm:pt modelId="{2C918EC4-9DED-4F86-89F2-8DFD138CC0D0}" type="sibTrans" cxnId="{BF7078DD-DECB-4F04-A723-843771A0F06B}">
      <dgm:prSet/>
      <dgm:spPr/>
      <dgm:t>
        <a:bodyPr/>
        <a:lstStyle/>
        <a:p>
          <a:endParaRPr lang="en-US"/>
        </a:p>
      </dgm:t>
    </dgm:pt>
    <dgm:pt modelId="{AF87947D-01AE-41D3-88E8-7B5C8A3813A0}" type="pres">
      <dgm:prSet presAssocID="{D4E8D6F0-DDD2-47A2-8602-78E0BF17F45B}" presName="hierChild1" presStyleCnt="0">
        <dgm:presLayoutVars>
          <dgm:orgChart val="1"/>
          <dgm:chPref val="1"/>
          <dgm:dir/>
          <dgm:animOne val="branch"/>
          <dgm:animLvl val="lvl"/>
          <dgm:resizeHandles/>
        </dgm:presLayoutVars>
      </dgm:prSet>
      <dgm:spPr/>
    </dgm:pt>
    <dgm:pt modelId="{BD843971-AB45-4A77-8069-9B71266B38D1}" type="pres">
      <dgm:prSet presAssocID="{FA97494B-0229-4405-912F-8AAED81B03D7}" presName="hierRoot1" presStyleCnt="0">
        <dgm:presLayoutVars>
          <dgm:hierBranch val="init"/>
        </dgm:presLayoutVars>
      </dgm:prSet>
      <dgm:spPr/>
    </dgm:pt>
    <dgm:pt modelId="{6E912812-6172-4E30-AB8F-AC0EDCFCBC28}" type="pres">
      <dgm:prSet presAssocID="{FA97494B-0229-4405-912F-8AAED81B03D7}" presName="rootComposite1" presStyleCnt="0"/>
      <dgm:spPr/>
    </dgm:pt>
    <dgm:pt modelId="{E9CDDA07-B3D3-414C-B71E-DC4D4DA3979C}" type="pres">
      <dgm:prSet presAssocID="{FA97494B-0229-4405-912F-8AAED81B03D7}" presName="rootText1" presStyleLbl="node0" presStyleIdx="0" presStyleCnt="1">
        <dgm:presLayoutVars>
          <dgm:chPref val="3"/>
        </dgm:presLayoutVars>
      </dgm:prSet>
      <dgm:spPr/>
    </dgm:pt>
    <dgm:pt modelId="{D6FBC9AB-D048-45D7-8FE4-2933D50D396A}" type="pres">
      <dgm:prSet presAssocID="{FA97494B-0229-4405-912F-8AAED81B03D7}" presName="rootConnector1" presStyleLbl="node1" presStyleIdx="0" presStyleCnt="0"/>
      <dgm:spPr/>
    </dgm:pt>
    <dgm:pt modelId="{475569F1-019B-4807-8DEF-2F25F34BDF00}" type="pres">
      <dgm:prSet presAssocID="{FA97494B-0229-4405-912F-8AAED81B03D7}" presName="hierChild2" presStyleCnt="0"/>
      <dgm:spPr/>
    </dgm:pt>
    <dgm:pt modelId="{40547715-800D-4578-96EB-9173393DB150}" type="pres">
      <dgm:prSet presAssocID="{94F589EA-DE42-4437-B509-95D9AB31FE1E}" presName="Name37" presStyleLbl="parChTrans1D2" presStyleIdx="0" presStyleCnt="6"/>
      <dgm:spPr/>
    </dgm:pt>
    <dgm:pt modelId="{A8234706-2AB5-4DDC-BA56-63D52F030464}" type="pres">
      <dgm:prSet presAssocID="{F32688FC-15BF-467A-A8BD-92ECD593294F}" presName="hierRoot2" presStyleCnt="0">
        <dgm:presLayoutVars>
          <dgm:hierBranch val="init"/>
        </dgm:presLayoutVars>
      </dgm:prSet>
      <dgm:spPr/>
    </dgm:pt>
    <dgm:pt modelId="{7B077D3C-1028-4D51-ABD7-A0EE60008750}" type="pres">
      <dgm:prSet presAssocID="{F32688FC-15BF-467A-A8BD-92ECD593294F}" presName="rootComposite" presStyleCnt="0"/>
      <dgm:spPr/>
    </dgm:pt>
    <dgm:pt modelId="{E80BA4C7-0224-47E8-9598-8AC511D44893}" type="pres">
      <dgm:prSet presAssocID="{F32688FC-15BF-467A-A8BD-92ECD593294F}" presName="rootText" presStyleLbl="node2" presStyleIdx="0" presStyleCnt="4">
        <dgm:presLayoutVars>
          <dgm:chPref val="3"/>
        </dgm:presLayoutVars>
      </dgm:prSet>
      <dgm:spPr/>
    </dgm:pt>
    <dgm:pt modelId="{5A99487F-898C-4CCD-A048-E14341476A9A}" type="pres">
      <dgm:prSet presAssocID="{F32688FC-15BF-467A-A8BD-92ECD593294F}" presName="rootConnector" presStyleLbl="node2" presStyleIdx="0" presStyleCnt="4"/>
      <dgm:spPr/>
    </dgm:pt>
    <dgm:pt modelId="{C6C83905-8B1C-4420-97AF-E429D6DB475F}" type="pres">
      <dgm:prSet presAssocID="{F32688FC-15BF-467A-A8BD-92ECD593294F}" presName="hierChild4" presStyleCnt="0"/>
      <dgm:spPr/>
    </dgm:pt>
    <dgm:pt modelId="{CFECD8C8-F02F-46AB-B732-53CB22C07506}" type="pres">
      <dgm:prSet presAssocID="{CAEA9599-0E65-443B-BCB8-711179FBB4F7}" presName="Name37" presStyleLbl="parChTrans1D3" presStyleIdx="0" presStyleCnt="6"/>
      <dgm:spPr/>
    </dgm:pt>
    <dgm:pt modelId="{A73C552E-D04E-4991-843E-C111B3651460}" type="pres">
      <dgm:prSet presAssocID="{0C5FF08D-EAE4-4447-A17B-DBEFD48323B1}" presName="hierRoot2" presStyleCnt="0">
        <dgm:presLayoutVars>
          <dgm:hierBranch val="init"/>
        </dgm:presLayoutVars>
      </dgm:prSet>
      <dgm:spPr/>
    </dgm:pt>
    <dgm:pt modelId="{36010DBE-9B94-4C82-987B-CD120334DD6E}" type="pres">
      <dgm:prSet presAssocID="{0C5FF08D-EAE4-4447-A17B-DBEFD48323B1}" presName="rootComposite" presStyleCnt="0"/>
      <dgm:spPr/>
    </dgm:pt>
    <dgm:pt modelId="{F3C0F48E-91B6-43AF-A8C5-78D9EB1C302D}" type="pres">
      <dgm:prSet presAssocID="{0C5FF08D-EAE4-4447-A17B-DBEFD48323B1}" presName="rootText" presStyleLbl="node3" presStyleIdx="0" presStyleCnt="6">
        <dgm:presLayoutVars>
          <dgm:chPref val="3"/>
        </dgm:presLayoutVars>
      </dgm:prSet>
      <dgm:spPr/>
    </dgm:pt>
    <dgm:pt modelId="{931A5CBE-4F08-4D93-8441-A8F7381A32AB}" type="pres">
      <dgm:prSet presAssocID="{0C5FF08D-EAE4-4447-A17B-DBEFD48323B1}" presName="rootConnector" presStyleLbl="node3" presStyleIdx="0" presStyleCnt="6"/>
      <dgm:spPr/>
    </dgm:pt>
    <dgm:pt modelId="{D65560DA-DD4A-4E6F-B7A9-B711436E8096}" type="pres">
      <dgm:prSet presAssocID="{0C5FF08D-EAE4-4447-A17B-DBEFD48323B1}" presName="hierChild4" presStyleCnt="0"/>
      <dgm:spPr/>
    </dgm:pt>
    <dgm:pt modelId="{C7995118-7931-47AC-99C3-31193B82304D}" type="pres">
      <dgm:prSet presAssocID="{0C5FF08D-EAE4-4447-A17B-DBEFD48323B1}" presName="hierChild5" presStyleCnt="0"/>
      <dgm:spPr/>
    </dgm:pt>
    <dgm:pt modelId="{0CFE379C-E516-481A-9179-7B2E7F595B44}" type="pres">
      <dgm:prSet presAssocID="{FCCF7E49-F2DA-453A-A9B8-692D3288E286}" presName="Name37" presStyleLbl="parChTrans1D3" presStyleIdx="1" presStyleCnt="6"/>
      <dgm:spPr/>
    </dgm:pt>
    <dgm:pt modelId="{646BA66E-270C-41D9-AC93-7F65C9898782}" type="pres">
      <dgm:prSet presAssocID="{4B8C3ED4-34A4-4F6A-9BC2-CE354212E99F}" presName="hierRoot2" presStyleCnt="0">
        <dgm:presLayoutVars>
          <dgm:hierBranch val="init"/>
        </dgm:presLayoutVars>
      </dgm:prSet>
      <dgm:spPr/>
    </dgm:pt>
    <dgm:pt modelId="{93ADFDAE-DA9A-4C86-B623-E9F7C55D8078}" type="pres">
      <dgm:prSet presAssocID="{4B8C3ED4-34A4-4F6A-9BC2-CE354212E99F}" presName="rootComposite" presStyleCnt="0"/>
      <dgm:spPr/>
    </dgm:pt>
    <dgm:pt modelId="{8A93D6E1-F50A-4448-BE52-21F42AF84228}" type="pres">
      <dgm:prSet presAssocID="{4B8C3ED4-34A4-4F6A-9BC2-CE354212E99F}" presName="rootText" presStyleLbl="node3" presStyleIdx="1" presStyleCnt="6">
        <dgm:presLayoutVars>
          <dgm:chPref val="3"/>
        </dgm:presLayoutVars>
      </dgm:prSet>
      <dgm:spPr/>
    </dgm:pt>
    <dgm:pt modelId="{1E12EF6F-E3F4-41C0-A2B9-448AB7E399EF}" type="pres">
      <dgm:prSet presAssocID="{4B8C3ED4-34A4-4F6A-9BC2-CE354212E99F}" presName="rootConnector" presStyleLbl="node3" presStyleIdx="1" presStyleCnt="6"/>
      <dgm:spPr/>
    </dgm:pt>
    <dgm:pt modelId="{56C60244-F9D9-4B8C-852C-857DF951C055}" type="pres">
      <dgm:prSet presAssocID="{4B8C3ED4-34A4-4F6A-9BC2-CE354212E99F}" presName="hierChild4" presStyleCnt="0"/>
      <dgm:spPr/>
    </dgm:pt>
    <dgm:pt modelId="{AEE36C9E-44DC-4E94-BDE7-A55B04911A68}" type="pres">
      <dgm:prSet presAssocID="{4B8C3ED4-34A4-4F6A-9BC2-CE354212E99F}" presName="hierChild5" presStyleCnt="0"/>
      <dgm:spPr/>
    </dgm:pt>
    <dgm:pt modelId="{021DC9EB-BAA4-4E4D-AD7B-67FF8CFCABE3}" type="pres">
      <dgm:prSet presAssocID="{F32688FC-15BF-467A-A8BD-92ECD593294F}" presName="hierChild5" presStyleCnt="0"/>
      <dgm:spPr/>
    </dgm:pt>
    <dgm:pt modelId="{6F3093A3-FF07-42B3-8DBA-B014E795425E}" type="pres">
      <dgm:prSet presAssocID="{7FEBFEA9-31C8-4B7B-8E9C-54C6DF26868E}" presName="Name37" presStyleLbl="parChTrans1D2" presStyleIdx="1" presStyleCnt="6"/>
      <dgm:spPr/>
    </dgm:pt>
    <dgm:pt modelId="{7FB8BF62-5A1C-464A-9115-BBE872782867}" type="pres">
      <dgm:prSet presAssocID="{A3A15693-7C9A-4BDB-B664-E1A8F083C63E}" presName="hierRoot2" presStyleCnt="0">
        <dgm:presLayoutVars>
          <dgm:hierBranch val="init"/>
        </dgm:presLayoutVars>
      </dgm:prSet>
      <dgm:spPr/>
    </dgm:pt>
    <dgm:pt modelId="{EA791472-6661-4E79-B446-263A73FD4E28}" type="pres">
      <dgm:prSet presAssocID="{A3A15693-7C9A-4BDB-B664-E1A8F083C63E}" presName="rootComposite" presStyleCnt="0"/>
      <dgm:spPr/>
    </dgm:pt>
    <dgm:pt modelId="{B5C2A8C8-E339-4EC8-842D-8B6E7422BB8A}" type="pres">
      <dgm:prSet presAssocID="{A3A15693-7C9A-4BDB-B664-E1A8F083C63E}" presName="rootText" presStyleLbl="node2" presStyleIdx="1" presStyleCnt="4">
        <dgm:presLayoutVars>
          <dgm:chPref val="3"/>
        </dgm:presLayoutVars>
      </dgm:prSet>
      <dgm:spPr/>
    </dgm:pt>
    <dgm:pt modelId="{075A95BA-E68D-4D4D-951D-1C762F02B8C2}" type="pres">
      <dgm:prSet presAssocID="{A3A15693-7C9A-4BDB-B664-E1A8F083C63E}" presName="rootConnector" presStyleLbl="node2" presStyleIdx="1" presStyleCnt="4"/>
      <dgm:spPr/>
    </dgm:pt>
    <dgm:pt modelId="{4DA4061C-F0A3-4DEE-833C-7ECC158E8DDC}" type="pres">
      <dgm:prSet presAssocID="{A3A15693-7C9A-4BDB-B664-E1A8F083C63E}" presName="hierChild4" presStyleCnt="0"/>
      <dgm:spPr/>
    </dgm:pt>
    <dgm:pt modelId="{6A6E6198-A603-4B1D-918A-B4DBCCCC8368}" type="pres">
      <dgm:prSet presAssocID="{A0808086-DC8F-43BE-A8F2-7A2A6BF23291}" presName="Name37" presStyleLbl="parChTrans1D3" presStyleIdx="2" presStyleCnt="6"/>
      <dgm:spPr/>
    </dgm:pt>
    <dgm:pt modelId="{D3C1624B-2F1C-4CD0-861D-1A3F44832CFA}" type="pres">
      <dgm:prSet presAssocID="{60D8509F-F360-469C-A74E-B0CC7480ACFA}" presName="hierRoot2" presStyleCnt="0">
        <dgm:presLayoutVars>
          <dgm:hierBranch val="init"/>
        </dgm:presLayoutVars>
      </dgm:prSet>
      <dgm:spPr/>
    </dgm:pt>
    <dgm:pt modelId="{83F463A0-C65E-4CCB-841E-5CC977CAF6DA}" type="pres">
      <dgm:prSet presAssocID="{60D8509F-F360-469C-A74E-B0CC7480ACFA}" presName="rootComposite" presStyleCnt="0"/>
      <dgm:spPr/>
    </dgm:pt>
    <dgm:pt modelId="{1A08B28B-E167-4BA0-8357-EDF161824F0A}" type="pres">
      <dgm:prSet presAssocID="{60D8509F-F360-469C-A74E-B0CC7480ACFA}" presName="rootText" presStyleLbl="node3" presStyleIdx="2" presStyleCnt="6">
        <dgm:presLayoutVars>
          <dgm:chPref val="3"/>
        </dgm:presLayoutVars>
      </dgm:prSet>
      <dgm:spPr/>
    </dgm:pt>
    <dgm:pt modelId="{134806B8-6F40-4005-85FD-5E03527BB57B}" type="pres">
      <dgm:prSet presAssocID="{60D8509F-F360-469C-A74E-B0CC7480ACFA}" presName="rootConnector" presStyleLbl="node3" presStyleIdx="2" presStyleCnt="6"/>
      <dgm:spPr/>
    </dgm:pt>
    <dgm:pt modelId="{7B18E8FC-B665-4906-A347-F51FC566F54D}" type="pres">
      <dgm:prSet presAssocID="{60D8509F-F360-469C-A74E-B0CC7480ACFA}" presName="hierChild4" presStyleCnt="0"/>
      <dgm:spPr/>
    </dgm:pt>
    <dgm:pt modelId="{0BD27D65-C09E-4481-AEB3-EE846F50F6DD}" type="pres">
      <dgm:prSet presAssocID="{60D8509F-F360-469C-A74E-B0CC7480ACFA}" presName="hierChild5" presStyleCnt="0"/>
      <dgm:spPr/>
    </dgm:pt>
    <dgm:pt modelId="{968AA1B0-0B25-4625-939B-A1ADE4AEF99E}" type="pres">
      <dgm:prSet presAssocID="{152CB20C-021A-4F0C-9695-2C8229828F0E}" presName="Name37" presStyleLbl="parChTrans1D3" presStyleIdx="3" presStyleCnt="6"/>
      <dgm:spPr/>
    </dgm:pt>
    <dgm:pt modelId="{185EE150-3F77-4EAE-B224-BEA8E8539452}" type="pres">
      <dgm:prSet presAssocID="{394492CC-1A8C-45AD-8AE7-AF40BEE3CCE1}" presName="hierRoot2" presStyleCnt="0">
        <dgm:presLayoutVars>
          <dgm:hierBranch val="init"/>
        </dgm:presLayoutVars>
      </dgm:prSet>
      <dgm:spPr/>
    </dgm:pt>
    <dgm:pt modelId="{1350837E-84DE-48C2-94D6-45661303350A}" type="pres">
      <dgm:prSet presAssocID="{394492CC-1A8C-45AD-8AE7-AF40BEE3CCE1}" presName="rootComposite" presStyleCnt="0"/>
      <dgm:spPr/>
    </dgm:pt>
    <dgm:pt modelId="{7C995069-880C-4FF6-B655-8F404EE5FB82}" type="pres">
      <dgm:prSet presAssocID="{394492CC-1A8C-45AD-8AE7-AF40BEE3CCE1}" presName="rootText" presStyleLbl="node3" presStyleIdx="3" presStyleCnt="6">
        <dgm:presLayoutVars>
          <dgm:chPref val="3"/>
        </dgm:presLayoutVars>
      </dgm:prSet>
      <dgm:spPr/>
    </dgm:pt>
    <dgm:pt modelId="{E9175603-0928-4889-B5EB-AA467E166E08}" type="pres">
      <dgm:prSet presAssocID="{394492CC-1A8C-45AD-8AE7-AF40BEE3CCE1}" presName="rootConnector" presStyleLbl="node3" presStyleIdx="3" presStyleCnt="6"/>
      <dgm:spPr/>
    </dgm:pt>
    <dgm:pt modelId="{41591FB7-9D12-4FC5-94AE-4D39FDF3CFCA}" type="pres">
      <dgm:prSet presAssocID="{394492CC-1A8C-45AD-8AE7-AF40BEE3CCE1}" presName="hierChild4" presStyleCnt="0"/>
      <dgm:spPr/>
    </dgm:pt>
    <dgm:pt modelId="{C81412EF-B431-4C9A-B7F7-2F682234DC35}" type="pres">
      <dgm:prSet presAssocID="{394492CC-1A8C-45AD-8AE7-AF40BEE3CCE1}" presName="hierChild5" presStyleCnt="0"/>
      <dgm:spPr/>
    </dgm:pt>
    <dgm:pt modelId="{4F2955CC-9440-4393-B610-0A066DE6F281}" type="pres">
      <dgm:prSet presAssocID="{A3A15693-7C9A-4BDB-B664-E1A8F083C63E}" presName="hierChild5" presStyleCnt="0"/>
      <dgm:spPr/>
    </dgm:pt>
    <dgm:pt modelId="{841DCF8E-47EE-4B42-935E-277A1FE8D02C}" type="pres">
      <dgm:prSet presAssocID="{44CFCAE7-0338-4D26-ADB2-C6A43EF01130}" presName="Name37" presStyleLbl="parChTrans1D2" presStyleIdx="2" presStyleCnt="6"/>
      <dgm:spPr/>
    </dgm:pt>
    <dgm:pt modelId="{C63F2FAE-26D3-4242-955B-6178C21627FE}" type="pres">
      <dgm:prSet presAssocID="{04266A41-90CD-41DC-ACE1-B1950C468C03}" presName="hierRoot2" presStyleCnt="0">
        <dgm:presLayoutVars>
          <dgm:hierBranch val="init"/>
        </dgm:presLayoutVars>
      </dgm:prSet>
      <dgm:spPr/>
    </dgm:pt>
    <dgm:pt modelId="{79481BAF-DFA1-4B28-812C-AA1ECFAB2E8B}" type="pres">
      <dgm:prSet presAssocID="{04266A41-90CD-41DC-ACE1-B1950C468C03}" presName="rootComposite" presStyleCnt="0"/>
      <dgm:spPr/>
    </dgm:pt>
    <dgm:pt modelId="{29358391-6E8D-4E37-A92F-9E8619E9F3E8}" type="pres">
      <dgm:prSet presAssocID="{04266A41-90CD-41DC-ACE1-B1950C468C03}" presName="rootText" presStyleLbl="node2" presStyleIdx="2" presStyleCnt="4">
        <dgm:presLayoutVars>
          <dgm:chPref val="3"/>
        </dgm:presLayoutVars>
      </dgm:prSet>
      <dgm:spPr/>
    </dgm:pt>
    <dgm:pt modelId="{F51F92A4-54D6-4448-907E-28359B9B6781}" type="pres">
      <dgm:prSet presAssocID="{04266A41-90CD-41DC-ACE1-B1950C468C03}" presName="rootConnector" presStyleLbl="node2" presStyleIdx="2" presStyleCnt="4"/>
      <dgm:spPr/>
    </dgm:pt>
    <dgm:pt modelId="{349A0F9F-B76D-45C2-93F3-756562456E40}" type="pres">
      <dgm:prSet presAssocID="{04266A41-90CD-41DC-ACE1-B1950C468C03}" presName="hierChild4" presStyleCnt="0"/>
      <dgm:spPr/>
    </dgm:pt>
    <dgm:pt modelId="{C5021DA0-14EE-4C81-90A8-1F118F866E95}" type="pres">
      <dgm:prSet presAssocID="{175F80E0-DAC5-4BF9-9EBD-4F900A3BABAB}" presName="Name37" presStyleLbl="parChTrans1D3" presStyleIdx="4" presStyleCnt="6"/>
      <dgm:spPr/>
    </dgm:pt>
    <dgm:pt modelId="{169FA4A5-660D-4D68-91C9-C5C4E3944E03}" type="pres">
      <dgm:prSet presAssocID="{420EA021-5639-4930-9CF9-33A9952C69F5}" presName="hierRoot2" presStyleCnt="0">
        <dgm:presLayoutVars>
          <dgm:hierBranch val="init"/>
        </dgm:presLayoutVars>
      </dgm:prSet>
      <dgm:spPr/>
    </dgm:pt>
    <dgm:pt modelId="{FBF8E365-C248-40BE-BC42-F2E796529AF0}" type="pres">
      <dgm:prSet presAssocID="{420EA021-5639-4930-9CF9-33A9952C69F5}" presName="rootComposite" presStyleCnt="0"/>
      <dgm:spPr/>
    </dgm:pt>
    <dgm:pt modelId="{4BEFCBD7-69B6-4D19-85B5-CE9B8DB4BDBB}" type="pres">
      <dgm:prSet presAssocID="{420EA021-5639-4930-9CF9-33A9952C69F5}" presName="rootText" presStyleLbl="node3" presStyleIdx="4" presStyleCnt="6">
        <dgm:presLayoutVars>
          <dgm:chPref val="3"/>
        </dgm:presLayoutVars>
      </dgm:prSet>
      <dgm:spPr/>
    </dgm:pt>
    <dgm:pt modelId="{E3490D27-96F9-4ACD-9D7A-0FE1CF110693}" type="pres">
      <dgm:prSet presAssocID="{420EA021-5639-4930-9CF9-33A9952C69F5}" presName="rootConnector" presStyleLbl="node3" presStyleIdx="4" presStyleCnt="6"/>
      <dgm:spPr/>
    </dgm:pt>
    <dgm:pt modelId="{51F3A154-784B-4DB9-933F-77BE0B1F6A33}" type="pres">
      <dgm:prSet presAssocID="{420EA021-5639-4930-9CF9-33A9952C69F5}" presName="hierChild4" presStyleCnt="0"/>
      <dgm:spPr/>
    </dgm:pt>
    <dgm:pt modelId="{4A25695D-B9AF-495E-BD2B-676738C6117D}" type="pres">
      <dgm:prSet presAssocID="{420EA021-5639-4930-9CF9-33A9952C69F5}" presName="hierChild5" presStyleCnt="0"/>
      <dgm:spPr/>
    </dgm:pt>
    <dgm:pt modelId="{8E63916B-1C3A-49B8-9692-C9B353F84829}" type="pres">
      <dgm:prSet presAssocID="{40776E43-937F-4A0B-9784-A95AB2046D80}" presName="Name37" presStyleLbl="parChTrans1D3" presStyleIdx="5" presStyleCnt="6"/>
      <dgm:spPr/>
    </dgm:pt>
    <dgm:pt modelId="{D26D0957-3B05-421E-BD61-E6AB00474B0E}" type="pres">
      <dgm:prSet presAssocID="{FC846BDF-D6A0-4A52-8408-9796CBB06E9A}" presName="hierRoot2" presStyleCnt="0">
        <dgm:presLayoutVars>
          <dgm:hierBranch val="init"/>
        </dgm:presLayoutVars>
      </dgm:prSet>
      <dgm:spPr/>
    </dgm:pt>
    <dgm:pt modelId="{2769407C-064E-4E48-BA1E-55DC1684CD8A}" type="pres">
      <dgm:prSet presAssocID="{FC846BDF-D6A0-4A52-8408-9796CBB06E9A}" presName="rootComposite" presStyleCnt="0"/>
      <dgm:spPr/>
    </dgm:pt>
    <dgm:pt modelId="{79FD4E27-4DD5-408C-9E82-DB390891345E}" type="pres">
      <dgm:prSet presAssocID="{FC846BDF-D6A0-4A52-8408-9796CBB06E9A}" presName="rootText" presStyleLbl="node3" presStyleIdx="5" presStyleCnt="6">
        <dgm:presLayoutVars>
          <dgm:chPref val="3"/>
        </dgm:presLayoutVars>
      </dgm:prSet>
      <dgm:spPr/>
    </dgm:pt>
    <dgm:pt modelId="{D5FFA66E-9D19-45CA-A7D4-2EE795258F9D}" type="pres">
      <dgm:prSet presAssocID="{FC846BDF-D6A0-4A52-8408-9796CBB06E9A}" presName="rootConnector" presStyleLbl="node3" presStyleIdx="5" presStyleCnt="6"/>
      <dgm:spPr/>
    </dgm:pt>
    <dgm:pt modelId="{478E1B73-6712-4E6F-AF6E-92A0233A5D70}" type="pres">
      <dgm:prSet presAssocID="{FC846BDF-D6A0-4A52-8408-9796CBB06E9A}" presName="hierChild4" presStyleCnt="0"/>
      <dgm:spPr/>
    </dgm:pt>
    <dgm:pt modelId="{46EA6364-DF48-4DE9-86F6-D756F1528F2B}" type="pres">
      <dgm:prSet presAssocID="{FC846BDF-D6A0-4A52-8408-9796CBB06E9A}" presName="hierChild5" presStyleCnt="0"/>
      <dgm:spPr/>
    </dgm:pt>
    <dgm:pt modelId="{E30BD744-C557-4463-A21D-4BD3813683E6}" type="pres">
      <dgm:prSet presAssocID="{04266A41-90CD-41DC-ACE1-B1950C468C03}" presName="hierChild5" presStyleCnt="0"/>
      <dgm:spPr/>
    </dgm:pt>
    <dgm:pt modelId="{DDA96814-99BC-4FDA-80C0-7DB3E19BF005}" type="pres">
      <dgm:prSet presAssocID="{55939478-43B0-4BC0-A945-13B44FAA3AA8}" presName="Name37" presStyleLbl="parChTrans1D2" presStyleIdx="3" presStyleCnt="6"/>
      <dgm:spPr/>
    </dgm:pt>
    <dgm:pt modelId="{63A3517B-22D3-4983-AEAF-753E1C5D286C}" type="pres">
      <dgm:prSet presAssocID="{E7A85258-F97C-4DD9-A0CA-11F19F0375BD}" presName="hierRoot2" presStyleCnt="0">
        <dgm:presLayoutVars>
          <dgm:hierBranch val="init"/>
        </dgm:presLayoutVars>
      </dgm:prSet>
      <dgm:spPr/>
    </dgm:pt>
    <dgm:pt modelId="{5036598B-E2EA-467C-A509-A21A021814D2}" type="pres">
      <dgm:prSet presAssocID="{E7A85258-F97C-4DD9-A0CA-11F19F0375BD}" presName="rootComposite" presStyleCnt="0"/>
      <dgm:spPr/>
    </dgm:pt>
    <dgm:pt modelId="{7630658B-C025-4B41-989A-F5F7234D1F61}" type="pres">
      <dgm:prSet presAssocID="{E7A85258-F97C-4DD9-A0CA-11F19F0375BD}" presName="rootText" presStyleLbl="node2" presStyleIdx="3" presStyleCnt="4">
        <dgm:presLayoutVars>
          <dgm:chPref val="3"/>
        </dgm:presLayoutVars>
      </dgm:prSet>
      <dgm:spPr/>
    </dgm:pt>
    <dgm:pt modelId="{26888C23-8D1F-4868-821C-7951D206F64E}" type="pres">
      <dgm:prSet presAssocID="{E7A85258-F97C-4DD9-A0CA-11F19F0375BD}" presName="rootConnector" presStyleLbl="node2" presStyleIdx="3" presStyleCnt="4"/>
      <dgm:spPr/>
    </dgm:pt>
    <dgm:pt modelId="{BC279262-5325-486A-9365-B2CB33B98C08}" type="pres">
      <dgm:prSet presAssocID="{E7A85258-F97C-4DD9-A0CA-11F19F0375BD}" presName="hierChild4" presStyleCnt="0"/>
      <dgm:spPr/>
    </dgm:pt>
    <dgm:pt modelId="{7423B813-91C0-4070-A605-6C9902397FFB}" type="pres">
      <dgm:prSet presAssocID="{E7A85258-F97C-4DD9-A0CA-11F19F0375BD}" presName="hierChild5" presStyleCnt="0"/>
      <dgm:spPr/>
    </dgm:pt>
    <dgm:pt modelId="{40082A04-7CA2-4A34-A95C-46986B6B3C5E}" type="pres">
      <dgm:prSet presAssocID="{FA97494B-0229-4405-912F-8AAED81B03D7}" presName="hierChild3" presStyleCnt="0"/>
      <dgm:spPr/>
    </dgm:pt>
    <dgm:pt modelId="{D4EA37C1-A1AF-45CB-AF4F-A73B48B3523A}" type="pres">
      <dgm:prSet presAssocID="{9B63DFAB-BCB0-443A-AF6C-A1FACB0A6EB9}" presName="Name111" presStyleLbl="parChTrans1D2" presStyleIdx="4" presStyleCnt="6"/>
      <dgm:spPr/>
    </dgm:pt>
    <dgm:pt modelId="{268260CD-784F-4EB3-ADCF-0A49F56F7C06}" type="pres">
      <dgm:prSet presAssocID="{B0637244-1AFD-43BE-8848-DC281469E051}" presName="hierRoot3" presStyleCnt="0">
        <dgm:presLayoutVars>
          <dgm:hierBranch val="init"/>
        </dgm:presLayoutVars>
      </dgm:prSet>
      <dgm:spPr/>
    </dgm:pt>
    <dgm:pt modelId="{89F5CD6E-BC9E-4FA4-A853-38AF5A951F16}" type="pres">
      <dgm:prSet presAssocID="{B0637244-1AFD-43BE-8848-DC281469E051}" presName="rootComposite3" presStyleCnt="0"/>
      <dgm:spPr/>
    </dgm:pt>
    <dgm:pt modelId="{A70F1E46-506C-4D15-8BA3-59DF2FFEDF3B}" type="pres">
      <dgm:prSet presAssocID="{B0637244-1AFD-43BE-8848-DC281469E051}" presName="rootText3" presStyleLbl="asst1" presStyleIdx="0" presStyleCnt="2">
        <dgm:presLayoutVars>
          <dgm:chPref val="3"/>
        </dgm:presLayoutVars>
      </dgm:prSet>
      <dgm:spPr/>
    </dgm:pt>
    <dgm:pt modelId="{4F976033-02F6-4810-A6BE-307D5AE94B97}" type="pres">
      <dgm:prSet presAssocID="{B0637244-1AFD-43BE-8848-DC281469E051}" presName="rootConnector3" presStyleLbl="asst1" presStyleIdx="0" presStyleCnt="2"/>
      <dgm:spPr/>
    </dgm:pt>
    <dgm:pt modelId="{B56E332E-4B14-4D24-924E-482000199786}" type="pres">
      <dgm:prSet presAssocID="{B0637244-1AFD-43BE-8848-DC281469E051}" presName="hierChild6" presStyleCnt="0"/>
      <dgm:spPr/>
    </dgm:pt>
    <dgm:pt modelId="{679225A7-EF74-4C3A-9933-150183085765}" type="pres">
      <dgm:prSet presAssocID="{B0637244-1AFD-43BE-8848-DC281469E051}" presName="hierChild7" presStyleCnt="0"/>
      <dgm:spPr/>
    </dgm:pt>
    <dgm:pt modelId="{CF5522B4-9105-4A08-8FF9-FCF65E65A552}" type="pres">
      <dgm:prSet presAssocID="{1633B3E8-176F-4E42-B577-3A1781895B97}" presName="Name111" presStyleLbl="parChTrans1D2" presStyleIdx="5" presStyleCnt="6"/>
      <dgm:spPr/>
    </dgm:pt>
    <dgm:pt modelId="{CD883F8D-63BD-4946-879B-036D1941EDE9}" type="pres">
      <dgm:prSet presAssocID="{2C24FA3A-BCB8-4D06-96E9-C5625D2C0582}" presName="hierRoot3" presStyleCnt="0">
        <dgm:presLayoutVars>
          <dgm:hierBranch val="init"/>
        </dgm:presLayoutVars>
      </dgm:prSet>
      <dgm:spPr/>
    </dgm:pt>
    <dgm:pt modelId="{B8447F2C-7EB2-4A51-AB47-5F27E8FBE73B}" type="pres">
      <dgm:prSet presAssocID="{2C24FA3A-BCB8-4D06-96E9-C5625D2C0582}" presName="rootComposite3" presStyleCnt="0"/>
      <dgm:spPr/>
    </dgm:pt>
    <dgm:pt modelId="{16C70F03-109F-479E-9DE7-5464467E825E}" type="pres">
      <dgm:prSet presAssocID="{2C24FA3A-BCB8-4D06-96E9-C5625D2C0582}" presName="rootText3" presStyleLbl="asst1" presStyleIdx="1" presStyleCnt="2">
        <dgm:presLayoutVars>
          <dgm:chPref val="3"/>
        </dgm:presLayoutVars>
      </dgm:prSet>
      <dgm:spPr/>
    </dgm:pt>
    <dgm:pt modelId="{F845DF3C-098D-4048-BF16-455FD7F8D38E}" type="pres">
      <dgm:prSet presAssocID="{2C24FA3A-BCB8-4D06-96E9-C5625D2C0582}" presName="rootConnector3" presStyleLbl="asst1" presStyleIdx="1" presStyleCnt="2"/>
      <dgm:spPr/>
    </dgm:pt>
    <dgm:pt modelId="{B8AD847A-1661-4283-A5D2-4E6DFDCFA32F}" type="pres">
      <dgm:prSet presAssocID="{2C24FA3A-BCB8-4D06-96E9-C5625D2C0582}" presName="hierChild6" presStyleCnt="0"/>
      <dgm:spPr/>
    </dgm:pt>
    <dgm:pt modelId="{1D6ADFE1-6E96-4E51-B1E5-43EB43B8DB68}" type="pres">
      <dgm:prSet presAssocID="{2C24FA3A-BCB8-4D06-96E9-C5625D2C0582}" presName="hierChild7" presStyleCnt="0"/>
      <dgm:spPr/>
    </dgm:pt>
  </dgm:ptLst>
  <dgm:cxnLst>
    <dgm:cxn modelId="{25A1FE1E-5E89-4A16-B651-E6F64AB0D6C3}" type="presOf" srcId="{2C24FA3A-BCB8-4D06-96E9-C5625D2C0582}" destId="{F845DF3C-098D-4048-BF16-455FD7F8D38E}" srcOrd="1" destOrd="0" presId="urn:microsoft.com/office/officeart/2005/8/layout/orgChart1"/>
    <dgm:cxn modelId="{13237926-FE3C-437D-A5E2-0AD51E0C113B}" type="presOf" srcId="{A3A15693-7C9A-4BDB-B664-E1A8F083C63E}" destId="{075A95BA-E68D-4D4D-951D-1C762F02B8C2}" srcOrd="1" destOrd="0" presId="urn:microsoft.com/office/officeart/2005/8/layout/orgChart1"/>
    <dgm:cxn modelId="{883D372B-8DC5-45D7-A660-8FE738D1310F}" type="presOf" srcId="{E7A85258-F97C-4DD9-A0CA-11F19F0375BD}" destId="{26888C23-8D1F-4868-821C-7951D206F64E}" srcOrd="1" destOrd="0" presId="urn:microsoft.com/office/officeart/2005/8/layout/orgChart1"/>
    <dgm:cxn modelId="{32B30535-7F45-4A8E-A4E9-0A3676C4F9E5}" type="presOf" srcId="{FA97494B-0229-4405-912F-8AAED81B03D7}" destId="{D6FBC9AB-D048-45D7-8FE4-2933D50D396A}" srcOrd="1" destOrd="0" presId="urn:microsoft.com/office/officeart/2005/8/layout/orgChart1"/>
    <dgm:cxn modelId="{DC607238-AF2B-4451-8F09-0E14F66B2754}" type="presOf" srcId="{4B8C3ED4-34A4-4F6A-9BC2-CE354212E99F}" destId="{1E12EF6F-E3F4-41C0-A2B9-448AB7E399EF}" srcOrd="1" destOrd="0" presId="urn:microsoft.com/office/officeart/2005/8/layout/orgChart1"/>
    <dgm:cxn modelId="{405A415B-F0FE-42B4-8A2B-CBF94436F59E}" srcId="{F32688FC-15BF-467A-A8BD-92ECD593294F}" destId="{0C5FF08D-EAE4-4447-A17B-DBEFD48323B1}" srcOrd="0" destOrd="0" parTransId="{CAEA9599-0E65-443B-BCB8-711179FBB4F7}" sibTransId="{E568BE81-467E-4EC6-B577-13CAAFDF32D9}"/>
    <dgm:cxn modelId="{DC2E0D5E-63DC-47E0-90EC-A0F7BA5EC95D}" type="presOf" srcId="{2C24FA3A-BCB8-4D06-96E9-C5625D2C0582}" destId="{16C70F03-109F-479E-9DE7-5464467E825E}" srcOrd="0" destOrd="0" presId="urn:microsoft.com/office/officeart/2005/8/layout/orgChart1"/>
    <dgm:cxn modelId="{D56A6142-0787-4DDC-A080-87DF3ECF95F2}" type="presOf" srcId="{E7A85258-F97C-4DD9-A0CA-11F19F0375BD}" destId="{7630658B-C025-4B41-989A-F5F7234D1F61}" srcOrd="0" destOrd="0" presId="urn:microsoft.com/office/officeart/2005/8/layout/orgChart1"/>
    <dgm:cxn modelId="{CC635E67-4AB0-4E0C-956D-5A0AF46F141E}" type="presOf" srcId="{0C5FF08D-EAE4-4447-A17B-DBEFD48323B1}" destId="{F3C0F48E-91B6-43AF-A8C5-78D9EB1C302D}" srcOrd="0" destOrd="0" presId="urn:microsoft.com/office/officeart/2005/8/layout/orgChart1"/>
    <dgm:cxn modelId="{9790E667-B67C-42FB-A544-A2923143E3B6}" type="presOf" srcId="{152CB20C-021A-4F0C-9695-2C8229828F0E}" destId="{968AA1B0-0B25-4625-939B-A1ADE4AEF99E}" srcOrd="0" destOrd="0" presId="urn:microsoft.com/office/officeart/2005/8/layout/orgChart1"/>
    <dgm:cxn modelId="{04710F69-C782-41D5-92D7-DDDBD1B83870}" type="presOf" srcId="{40776E43-937F-4A0B-9784-A95AB2046D80}" destId="{8E63916B-1C3A-49B8-9692-C9B353F84829}" srcOrd="0" destOrd="0" presId="urn:microsoft.com/office/officeart/2005/8/layout/orgChart1"/>
    <dgm:cxn modelId="{12AFB669-E917-4DB8-9BFB-B858A9503C7A}" type="presOf" srcId="{A3A15693-7C9A-4BDB-B664-E1A8F083C63E}" destId="{B5C2A8C8-E339-4EC8-842D-8B6E7422BB8A}" srcOrd="0" destOrd="0" presId="urn:microsoft.com/office/officeart/2005/8/layout/orgChart1"/>
    <dgm:cxn modelId="{840AEB4C-D652-4FB5-8EB5-E19BB7AF4110}" type="presOf" srcId="{420EA021-5639-4930-9CF9-33A9952C69F5}" destId="{4BEFCBD7-69B6-4D19-85B5-CE9B8DB4BDBB}" srcOrd="0" destOrd="0" presId="urn:microsoft.com/office/officeart/2005/8/layout/orgChart1"/>
    <dgm:cxn modelId="{6A98CD71-8FAF-43CB-B1AC-B66497332CDD}" type="presOf" srcId="{0C5FF08D-EAE4-4447-A17B-DBEFD48323B1}" destId="{931A5CBE-4F08-4D93-8441-A8F7381A32AB}" srcOrd="1" destOrd="0" presId="urn:microsoft.com/office/officeart/2005/8/layout/orgChart1"/>
    <dgm:cxn modelId="{0ECE9B75-7A2B-49D1-AA95-79C139585CBC}" srcId="{04266A41-90CD-41DC-ACE1-B1950C468C03}" destId="{FC846BDF-D6A0-4A52-8408-9796CBB06E9A}" srcOrd="1" destOrd="0" parTransId="{40776E43-937F-4A0B-9784-A95AB2046D80}" sibTransId="{43AF05E2-6BF4-43C6-8FC9-B6C3EC002726}"/>
    <dgm:cxn modelId="{E63C2777-121D-470C-9913-8D39B16A4CA5}" srcId="{FA97494B-0229-4405-912F-8AAED81B03D7}" destId="{04266A41-90CD-41DC-ACE1-B1950C468C03}" srcOrd="3" destOrd="0" parTransId="{44CFCAE7-0338-4D26-ADB2-C6A43EF01130}" sibTransId="{5349898A-1B2A-4257-BD20-6A71D390D2D8}"/>
    <dgm:cxn modelId="{CDB3AF77-6DC9-448A-8F7C-A00F20DF4CD7}" type="presOf" srcId="{FCCF7E49-F2DA-453A-A9B8-692D3288E286}" destId="{0CFE379C-E516-481A-9179-7B2E7F595B44}" srcOrd="0" destOrd="0" presId="urn:microsoft.com/office/officeart/2005/8/layout/orgChart1"/>
    <dgm:cxn modelId="{B1889258-95E4-4B9D-AF4B-0740FBCC3506}" srcId="{A3A15693-7C9A-4BDB-B664-E1A8F083C63E}" destId="{394492CC-1A8C-45AD-8AE7-AF40BEE3CCE1}" srcOrd="1" destOrd="0" parTransId="{152CB20C-021A-4F0C-9695-2C8229828F0E}" sibTransId="{2934042B-927B-4092-AFF9-0BEE876F91C2}"/>
    <dgm:cxn modelId="{D288CF81-0D6E-4D53-8269-403429233882}" type="presOf" srcId="{60D8509F-F360-469C-A74E-B0CC7480ACFA}" destId="{134806B8-6F40-4005-85FD-5E03527BB57B}" srcOrd="1" destOrd="0" presId="urn:microsoft.com/office/officeart/2005/8/layout/orgChart1"/>
    <dgm:cxn modelId="{D6A12A85-CDC4-49F5-976F-78C7AEE6E333}" type="presOf" srcId="{04266A41-90CD-41DC-ACE1-B1950C468C03}" destId="{F51F92A4-54D6-4448-907E-28359B9B6781}" srcOrd="1" destOrd="0" presId="urn:microsoft.com/office/officeart/2005/8/layout/orgChart1"/>
    <dgm:cxn modelId="{312A0D89-426D-47AF-892E-18153944C179}" srcId="{FA97494B-0229-4405-912F-8AAED81B03D7}" destId="{E7A85258-F97C-4DD9-A0CA-11F19F0375BD}" srcOrd="4" destOrd="0" parTransId="{55939478-43B0-4BC0-A945-13B44FAA3AA8}" sibTransId="{F632E5A0-C1E4-4A7A-A855-77CC06D5CAD9}"/>
    <dgm:cxn modelId="{463BA991-662D-46C7-B649-2530ED1357B8}" type="presOf" srcId="{44CFCAE7-0338-4D26-ADB2-C6A43EF01130}" destId="{841DCF8E-47EE-4B42-935E-277A1FE8D02C}" srcOrd="0" destOrd="0" presId="urn:microsoft.com/office/officeart/2005/8/layout/orgChart1"/>
    <dgm:cxn modelId="{20A4DF92-9F55-4FDC-8EB4-D5C248877EDC}" type="presOf" srcId="{94F589EA-DE42-4437-B509-95D9AB31FE1E}" destId="{40547715-800D-4578-96EB-9173393DB150}" srcOrd="0" destOrd="0" presId="urn:microsoft.com/office/officeart/2005/8/layout/orgChart1"/>
    <dgm:cxn modelId="{13D50C93-36EF-4F2D-89BD-DECEB2963C25}" type="presOf" srcId="{175F80E0-DAC5-4BF9-9EBD-4F900A3BABAB}" destId="{C5021DA0-14EE-4C81-90A8-1F118F866E95}" srcOrd="0" destOrd="0" presId="urn:microsoft.com/office/officeart/2005/8/layout/orgChart1"/>
    <dgm:cxn modelId="{E1BE7D97-6943-4BBC-BCF0-1C7804D3D037}" type="presOf" srcId="{B0637244-1AFD-43BE-8848-DC281469E051}" destId="{A70F1E46-506C-4D15-8BA3-59DF2FFEDF3B}" srcOrd="0" destOrd="0" presId="urn:microsoft.com/office/officeart/2005/8/layout/orgChart1"/>
    <dgm:cxn modelId="{744A009A-962D-4E79-9C39-2444C4440482}" type="presOf" srcId="{D4E8D6F0-DDD2-47A2-8602-78E0BF17F45B}" destId="{AF87947D-01AE-41D3-88E8-7B5C8A3813A0}" srcOrd="0" destOrd="0" presId="urn:microsoft.com/office/officeart/2005/8/layout/orgChart1"/>
    <dgm:cxn modelId="{49000C9C-AD86-4C4A-92AA-8B6FC898B9EE}" type="presOf" srcId="{FC846BDF-D6A0-4A52-8408-9796CBB06E9A}" destId="{79FD4E27-4DD5-408C-9E82-DB390891345E}" srcOrd="0" destOrd="0" presId="urn:microsoft.com/office/officeart/2005/8/layout/orgChart1"/>
    <dgm:cxn modelId="{F4A8BBAB-73E1-48A4-8C02-229F07B12F16}" srcId="{FA97494B-0229-4405-912F-8AAED81B03D7}" destId="{A3A15693-7C9A-4BDB-B664-E1A8F083C63E}" srcOrd="2" destOrd="0" parTransId="{7FEBFEA9-31C8-4B7B-8E9C-54C6DF26868E}" sibTransId="{3BFBC0D0-D3E8-49ED-9009-37DC8DC81D16}"/>
    <dgm:cxn modelId="{0D595BAC-054E-4BF2-A1D9-202F3DF1FE37}" srcId="{FA97494B-0229-4405-912F-8AAED81B03D7}" destId="{F32688FC-15BF-467A-A8BD-92ECD593294F}" srcOrd="1" destOrd="0" parTransId="{94F589EA-DE42-4437-B509-95D9AB31FE1E}" sibTransId="{6FA20F93-A041-4793-B8F7-E473015C903F}"/>
    <dgm:cxn modelId="{7935D8AC-83AA-4E59-BC36-6DAD2C9169DE}" type="presOf" srcId="{F32688FC-15BF-467A-A8BD-92ECD593294F}" destId="{E80BA4C7-0224-47E8-9598-8AC511D44893}" srcOrd="0" destOrd="0" presId="urn:microsoft.com/office/officeart/2005/8/layout/orgChart1"/>
    <dgm:cxn modelId="{EFF0A9B2-1E95-4A6F-AC3D-CF084A7ABEE6}" type="presOf" srcId="{B0637244-1AFD-43BE-8848-DC281469E051}" destId="{4F976033-02F6-4810-A6BE-307D5AE94B97}" srcOrd="1" destOrd="0" presId="urn:microsoft.com/office/officeart/2005/8/layout/orgChart1"/>
    <dgm:cxn modelId="{68AD2EB4-E88C-44BF-9D50-5CA7906985DA}" type="presOf" srcId="{4B8C3ED4-34A4-4F6A-9BC2-CE354212E99F}" destId="{8A93D6E1-F50A-4448-BE52-21F42AF84228}" srcOrd="0" destOrd="0" presId="urn:microsoft.com/office/officeart/2005/8/layout/orgChart1"/>
    <dgm:cxn modelId="{C1BEA6B4-2B3C-4C06-B167-F393AB2A5EBE}" type="presOf" srcId="{7FEBFEA9-31C8-4B7B-8E9C-54C6DF26868E}" destId="{6F3093A3-FF07-42B3-8DBA-B014E795425E}" srcOrd="0" destOrd="0" presId="urn:microsoft.com/office/officeart/2005/8/layout/orgChart1"/>
    <dgm:cxn modelId="{43F7DAB6-F5B2-4794-974F-3AA57029D21E}" type="presOf" srcId="{1633B3E8-176F-4E42-B577-3A1781895B97}" destId="{CF5522B4-9105-4A08-8FF9-FCF65E65A552}" srcOrd="0" destOrd="0" presId="urn:microsoft.com/office/officeart/2005/8/layout/orgChart1"/>
    <dgm:cxn modelId="{BC6109C0-537A-4057-94AF-5C40FE641EA1}" type="presOf" srcId="{FC846BDF-D6A0-4A52-8408-9796CBB06E9A}" destId="{D5FFA66E-9D19-45CA-A7D4-2EE795258F9D}" srcOrd="1" destOrd="0" presId="urn:microsoft.com/office/officeart/2005/8/layout/orgChart1"/>
    <dgm:cxn modelId="{1E085EC2-79F5-4DCB-9A7E-BD8E1C71A059}" srcId="{D4E8D6F0-DDD2-47A2-8602-78E0BF17F45B}" destId="{FA97494B-0229-4405-912F-8AAED81B03D7}" srcOrd="0" destOrd="0" parTransId="{0E9FC33F-0FE5-408B-8CCF-F1345549D0E2}" sibTransId="{1B393168-0408-4A01-BED2-A530172BB6DF}"/>
    <dgm:cxn modelId="{2172C9C2-D908-4063-A9D3-2A52D141E774}" type="presOf" srcId="{F32688FC-15BF-467A-A8BD-92ECD593294F}" destId="{5A99487F-898C-4CCD-A048-E14341476A9A}" srcOrd="1" destOrd="0" presId="urn:microsoft.com/office/officeart/2005/8/layout/orgChart1"/>
    <dgm:cxn modelId="{1F51EFC3-DE71-4097-B02F-3BFD0C141DF3}" srcId="{F32688FC-15BF-467A-A8BD-92ECD593294F}" destId="{4B8C3ED4-34A4-4F6A-9BC2-CE354212E99F}" srcOrd="1" destOrd="0" parTransId="{FCCF7E49-F2DA-453A-A9B8-692D3288E286}" sibTransId="{9181D7EA-48E8-4DE5-9DDA-A6D5F66FA07F}"/>
    <dgm:cxn modelId="{515EA0C6-98F1-44F6-B917-34350B94008D}" srcId="{04266A41-90CD-41DC-ACE1-B1950C468C03}" destId="{420EA021-5639-4930-9CF9-33A9952C69F5}" srcOrd="0" destOrd="0" parTransId="{175F80E0-DAC5-4BF9-9EBD-4F900A3BABAB}" sibTransId="{1F186FCD-B189-41C4-AAB4-12721155F112}"/>
    <dgm:cxn modelId="{02B5F7C8-6ED8-4452-BFD9-AA13E9A3490A}" type="presOf" srcId="{55939478-43B0-4BC0-A945-13B44FAA3AA8}" destId="{DDA96814-99BC-4FDA-80C0-7DB3E19BF005}" srcOrd="0" destOrd="0" presId="urn:microsoft.com/office/officeart/2005/8/layout/orgChart1"/>
    <dgm:cxn modelId="{2746B2C9-CF0E-4FA4-88F3-63DBD507F08B}" type="presOf" srcId="{04266A41-90CD-41DC-ACE1-B1950C468C03}" destId="{29358391-6E8D-4E37-A92F-9E8619E9F3E8}" srcOrd="0" destOrd="0" presId="urn:microsoft.com/office/officeart/2005/8/layout/orgChart1"/>
    <dgm:cxn modelId="{B38137D8-64A2-418B-BE1B-ABB5506B7F2F}" srcId="{FA97494B-0229-4405-912F-8AAED81B03D7}" destId="{B0637244-1AFD-43BE-8848-DC281469E051}" srcOrd="0" destOrd="0" parTransId="{9B63DFAB-BCB0-443A-AF6C-A1FACB0A6EB9}" sibTransId="{4F9E3842-147A-4D34-B796-52795824A1E7}"/>
    <dgm:cxn modelId="{BF7078DD-DECB-4F04-A723-843771A0F06B}" srcId="{FA97494B-0229-4405-912F-8AAED81B03D7}" destId="{2C24FA3A-BCB8-4D06-96E9-C5625D2C0582}" srcOrd="5" destOrd="0" parTransId="{1633B3E8-176F-4E42-B577-3A1781895B97}" sibTransId="{2C918EC4-9DED-4F86-89F2-8DFD138CC0D0}"/>
    <dgm:cxn modelId="{2F6970E3-6410-45B4-AAE8-7FC884EE9E40}" type="presOf" srcId="{9B63DFAB-BCB0-443A-AF6C-A1FACB0A6EB9}" destId="{D4EA37C1-A1AF-45CB-AF4F-A73B48B3523A}" srcOrd="0" destOrd="0" presId="urn:microsoft.com/office/officeart/2005/8/layout/orgChart1"/>
    <dgm:cxn modelId="{31C1B2E3-F0B7-4CEE-AEBE-800F49BB3A16}" type="presOf" srcId="{394492CC-1A8C-45AD-8AE7-AF40BEE3CCE1}" destId="{E9175603-0928-4889-B5EB-AA467E166E08}" srcOrd="1" destOrd="0" presId="urn:microsoft.com/office/officeart/2005/8/layout/orgChart1"/>
    <dgm:cxn modelId="{FB0265EA-8A17-4863-B56A-183BB8D68E4F}" type="presOf" srcId="{394492CC-1A8C-45AD-8AE7-AF40BEE3CCE1}" destId="{7C995069-880C-4FF6-B655-8F404EE5FB82}" srcOrd="0" destOrd="0" presId="urn:microsoft.com/office/officeart/2005/8/layout/orgChart1"/>
    <dgm:cxn modelId="{2506BEED-846A-4CDF-8F86-4731A2BC1662}" type="presOf" srcId="{420EA021-5639-4930-9CF9-33A9952C69F5}" destId="{E3490D27-96F9-4ACD-9D7A-0FE1CF110693}" srcOrd="1" destOrd="0" presId="urn:microsoft.com/office/officeart/2005/8/layout/orgChart1"/>
    <dgm:cxn modelId="{E64008F2-6F71-42DF-AFC7-E46906F6794C}" type="presOf" srcId="{FA97494B-0229-4405-912F-8AAED81B03D7}" destId="{E9CDDA07-B3D3-414C-B71E-DC4D4DA3979C}" srcOrd="0" destOrd="0" presId="urn:microsoft.com/office/officeart/2005/8/layout/orgChart1"/>
    <dgm:cxn modelId="{F6BF2AF7-1976-4412-A5B3-729F3876B50E}" type="presOf" srcId="{A0808086-DC8F-43BE-A8F2-7A2A6BF23291}" destId="{6A6E6198-A603-4B1D-918A-B4DBCCCC8368}" srcOrd="0" destOrd="0" presId="urn:microsoft.com/office/officeart/2005/8/layout/orgChart1"/>
    <dgm:cxn modelId="{2C0CB8FC-F39D-4888-A37D-D6591AE53942}" srcId="{A3A15693-7C9A-4BDB-B664-E1A8F083C63E}" destId="{60D8509F-F360-469C-A74E-B0CC7480ACFA}" srcOrd="0" destOrd="0" parTransId="{A0808086-DC8F-43BE-A8F2-7A2A6BF23291}" sibTransId="{39FF0439-A654-473B-9517-623C4664D63E}"/>
    <dgm:cxn modelId="{F2F6A0FE-DD3E-447B-84AE-C5286C8C02F0}" type="presOf" srcId="{60D8509F-F360-469C-A74E-B0CC7480ACFA}" destId="{1A08B28B-E167-4BA0-8357-EDF161824F0A}" srcOrd="0" destOrd="0" presId="urn:microsoft.com/office/officeart/2005/8/layout/orgChart1"/>
    <dgm:cxn modelId="{7A9BE4FE-D6C7-4AB1-A17C-64445D401060}" type="presOf" srcId="{CAEA9599-0E65-443B-BCB8-711179FBB4F7}" destId="{CFECD8C8-F02F-46AB-B732-53CB22C07506}" srcOrd="0" destOrd="0" presId="urn:microsoft.com/office/officeart/2005/8/layout/orgChart1"/>
    <dgm:cxn modelId="{4F13DA91-AC7D-4CBE-84BA-C4128BCB3E41}" type="presParOf" srcId="{AF87947D-01AE-41D3-88E8-7B5C8A3813A0}" destId="{BD843971-AB45-4A77-8069-9B71266B38D1}" srcOrd="0" destOrd="0" presId="urn:microsoft.com/office/officeart/2005/8/layout/orgChart1"/>
    <dgm:cxn modelId="{5D845B77-C3EC-4760-8D0F-B517A73FD3EC}" type="presParOf" srcId="{BD843971-AB45-4A77-8069-9B71266B38D1}" destId="{6E912812-6172-4E30-AB8F-AC0EDCFCBC28}" srcOrd="0" destOrd="0" presId="urn:microsoft.com/office/officeart/2005/8/layout/orgChart1"/>
    <dgm:cxn modelId="{22195F22-5FB1-44D4-AA18-713EEE0AFD9C}" type="presParOf" srcId="{6E912812-6172-4E30-AB8F-AC0EDCFCBC28}" destId="{E9CDDA07-B3D3-414C-B71E-DC4D4DA3979C}" srcOrd="0" destOrd="0" presId="urn:microsoft.com/office/officeart/2005/8/layout/orgChart1"/>
    <dgm:cxn modelId="{0E228097-E25F-4831-BACE-4295FF7786BE}" type="presParOf" srcId="{6E912812-6172-4E30-AB8F-AC0EDCFCBC28}" destId="{D6FBC9AB-D048-45D7-8FE4-2933D50D396A}" srcOrd="1" destOrd="0" presId="urn:microsoft.com/office/officeart/2005/8/layout/orgChart1"/>
    <dgm:cxn modelId="{F6EE519F-57B0-43D3-8489-452EC34439C4}" type="presParOf" srcId="{BD843971-AB45-4A77-8069-9B71266B38D1}" destId="{475569F1-019B-4807-8DEF-2F25F34BDF00}" srcOrd="1" destOrd="0" presId="urn:microsoft.com/office/officeart/2005/8/layout/orgChart1"/>
    <dgm:cxn modelId="{FD598EE6-714B-40D2-A920-B5DBA3CE9180}" type="presParOf" srcId="{475569F1-019B-4807-8DEF-2F25F34BDF00}" destId="{40547715-800D-4578-96EB-9173393DB150}" srcOrd="0" destOrd="0" presId="urn:microsoft.com/office/officeart/2005/8/layout/orgChart1"/>
    <dgm:cxn modelId="{6D734C3B-D5D6-4B7C-865D-1325C639A510}" type="presParOf" srcId="{475569F1-019B-4807-8DEF-2F25F34BDF00}" destId="{A8234706-2AB5-4DDC-BA56-63D52F030464}" srcOrd="1" destOrd="0" presId="urn:microsoft.com/office/officeart/2005/8/layout/orgChart1"/>
    <dgm:cxn modelId="{3FDFFFB8-DA42-4116-8473-5934423725DE}" type="presParOf" srcId="{A8234706-2AB5-4DDC-BA56-63D52F030464}" destId="{7B077D3C-1028-4D51-ABD7-A0EE60008750}" srcOrd="0" destOrd="0" presId="urn:microsoft.com/office/officeart/2005/8/layout/orgChart1"/>
    <dgm:cxn modelId="{2B94EC97-42C4-4265-9DFB-D1508F1C3E7B}" type="presParOf" srcId="{7B077D3C-1028-4D51-ABD7-A0EE60008750}" destId="{E80BA4C7-0224-47E8-9598-8AC511D44893}" srcOrd="0" destOrd="0" presId="urn:microsoft.com/office/officeart/2005/8/layout/orgChart1"/>
    <dgm:cxn modelId="{94072B58-92F2-408B-B2C5-5BA2863AF337}" type="presParOf" srcId="{7B077D3C-1028-4D51-ABD7-A0EE60008750}" destId="{5A99487F-898C-4CCD-A048-E14341476A9A}" srcOrd="1" destOrd="0" presId="urn:microsoft.com/office/officeart/2005/8/layout/orgChart1"/>
    <dgm:cxn modelId="{42E2FF29-06DD-4B0F-B280-5B2829BFA95C}" type="presParOf" srcId="{A8234706-2AB5-4DDC-BA56-63D52F030464}" destId="{C6C83905-8B1C-4420-97AF-E429D6DB475F}" srcOrd="1" destOrd="0" presId="urn:microsoft.com/office/officeart/2005/8/layout/orgChart1"/>
    <dgm:cxn modelId="{EB089510-70B4-4B7D-AA6B-49B7833BA467}" type="presParOf" srcId="{C6C83905-8B1C-4420-97AF-E429D6DB475F}" destId="{CFECD8C8-F02F-46AB-B732-53CB22C07506}" srcOrd="0" destOrd="0" presId="urn:microsoft.com/office/officeart/2005/8/layout/orgChart1"/>
    <dgm:cxn modelId="{09A2CAB0-751A-4F94-A5EF-CEA2024A100E}" type="presParOf" srcId="{C6C83905-8B1C-4420-97AF-E429D6DB475F}" destId="{A73C552E-D04E-4991-843E-C111B3651460}" srcOrd="1" destOrd="0" presId="urn:microsoft.com/office/officeart/2005/8/layout/orgChart1"/>
    <dgm:cxn modelId="{756E2604-C41E-4F5A-97E6-D9490CBB493B}" type="presParOf" srcId="{A73C552E-D04E-4991-843E-C111B3651460}" destId="{36010DBE-9B94-4C82-987B-CD120334DD6E}" srcOrd="0" destOrd="0" presId="urn:microsoft.com/office/officeart/2005/8/layout/orgChart1"/>
    <dgm:cxn modelId="{7004FF27-3E93-427D-8425-4F70E98E3F83}" type="presParOf" srcId="{36010DBE-9B94-4C82-987B-CD120334DD6E}" destId="{F3C0F48E-91B6-43AF-A8C5-78D9EB1C302D}" srcOrd="0" destOrd="0" presId="urn:microsoft.com/office/officeart/2005/8/layout/orgChart1"/>
    <dgm:cxn modelId="{71F0ECC2-0DCF-4F83-B5D0-5420E8FC453A}" type="presParOf" srcId="{36010DBE-9B94-4C82-987B-CD120334DD6E}" destId="{931A5CBE-4F08-4D93-8441-A8F7381A32AB}" srcOrd="1" destOrd="0" presId="urn:microsoft.com/office/officeart/2005/8/layout/orgChart1"/>
    <dgm:cxn modelId="{E8253FD8-511B-496C-98BB-DCEBFA45D8F2}" type="presParOf" srcId="{A73C552E-D04E-4991-843E-C111B3651460}" destId="{D65560DA-DD4A-4E6F-B7A9-B711436E8096}" srcOrd="1" destOrd="0" presId="urn:microsoft.com/office/officeart/2005/8/layout/orgChart1"/>
    <dgm:cxn modelId="{A0BE6655-6FD3-4C69-BE40-53E1F8322476}" type="presParOf" srcId="{A73C552E-D04E-4991-843E-C111B3651460}" destId="{C7995118-7931-47AC-99C3-31193B82304D}" srcOrd="2" destOrd="0" presId="urn:microsoft.com/office/officeart/2005/8/layout/orgChart1"/>
    <dgm:cxn modelId="{440D89F4-5653-498F-96A4-4A4A859E5E3D}" type="presParOf" srcId="{C6C83905-8B1C-4420-97AF-E429D6DB475F}" destId="{0CFE379C-E516-481A-9179-7B2E7F595B44}" srcOrd="2" destOrd="0" presId="urn:microsoft.com/office/officeart/2005/8/layout/orgChart1"/>
    <dgm:cxn modelId="{2E7FCC5A-04BA-41D8-B91A-7F30D2C568E2}" type="presParOf" srcId="{C6C83905-8B1C-4420-97AF-E429D6DB475F}" destId="{646BA66E-270C-41D9-AC93-7F65C9898782}" srcOrd="3" destOrd="0" presId="urn:microsoft.com/office/officeart/2005/8/layout/orgChart1"/>
    <dgm:cxn modelId="{99D883EE-D7A6-4103-9CE4-ED2063CC23B5}" type="presParOf" srcId="{646BA66E-270C-41D9-AC93-7F65C9898782}" destId="{93ADFDAE-DA9A-4C86-B623-E9F7C55D8078}" srcOrd="0" destOrd="0" presId="urn:microsoft.com/office/officeart/2005/8/layout/orgChart1"/>
    <dgm:cxn modelId="{C2C8F482-7DDF-4C34-9D54-059597C52AB3}" type="presParOf" srcId="{93ADFDAE-DA9A-4C86-B623-E9F7C55D8078}" destId="{8A93D6E1-F50A-4448-BE52-21F42AF84228}" srcOrd="0" destOrd="0" presId="urn:microsoft.com/office/officeart/2005/8/layout/orgChart1"/>
    <dgm:cxn modelId="{600841F8-0A0E-4609-91FE-43D861D026D5}" type="presParOf" srcId="{93ADFDAE-DA9A-4C86-B623-E9F7C55D8078}" destId="{1E12EF6F-E3F4-41C0-A2B9-448AB7E399EF}" srcOrd="1" destOrd="0" presId="urn:microsoft.com/office/officeart/2005/8/layout/orgChart1"/>
    <dgm:cxn modelId="{82742080-4A12-46D9-9369-FA1D211B6AAE}" type="presParOf" srcId="{646BA66E-270C-41D9-AC93-7F65C9898782}" destId="{56C60244-F9D9-4B8C-852C-857DF951C055}" srcOrd="1" destOrd="0" presId="urn:microsoft.com/office/officeart/2005/8/layout/orgChart1"/>
    <dgm:cxn modelId="{6D100DCB-B6BD-4EC5-BC21-B7003544DD58}" type="presParOf" srcId="{646BA66E-270C-41D9-AC93-7F65C9898782}" destId="{AEE36C9E-44DC-4E94-BDE7-A55B04911A68}" srcOrd="2" destOrd="0" presId="urn:microsoft.com/office/officeart/2005/8/layout/orgChart1"/>
    <dgm:cxn modelId="{1864FDFE-ADEC-481D-9B41-A161948E3C30}" type="presParOf" srcId="{A8234706-2AB5-4DDC-BA56-63D52F030464}" destId="{021DC9EB-BAA4-4E4D-AD7B-67FF8CFCABE3}" srcOrd="2" destOrd="0" presId="urn:microsoft.com/office/officeart/2005/8/layout/orgChart1"/>
    <dgm:cxn modelId="{1B75D838-A940-47A3-82A4-A4AB7BBDB223}" type="presParOf" srcId="{475569F1-019B-4807-8DEF-2F25F34BDF00}" destId="{6F3093A3-FF07-42B3-8DBA-B014E795425E}" srcOrd="2" destOrd="0" presId="urn:microsoft.com/office/officeart/2005/8/layout/orgChart1"/>
    <dgm:cxn modelId="{71ED735E-19A4-41C0-A5EF-26DCC02EDE4D}" type="presParOf" srcId="{475569F1-019B-4807-8DEF-2F25F34BDF00}" destId="{7FB8BF62-5A1C-464A-9115-BBE872782867}" srcOrd="3" destOrd="0" presId="urn:microsoft.com/office/officeart/2005/8/layout/orgChart1"/>
    <dgm:cxn modelId="{F49EAF7F-2D08-4514-9D51-0647F1C19923}" type="presParOf" srcId="{7FB8BF62-5A1C-464A-9115-BBE872782867}" destId="{EA791472-6661-4E79-B446-263A73FD4E28}" srcOrd="0" destOrd="0" presId="urn:microsoft.com/office/officeart/2005/8/layout/orgChart1"/>
    <dgm:cxn modelId="{981695CE-B24E-4558-9280-CA94B9B3901D}" type="presParOf" srcId="{EA791472-6661-4E79-B446-263A73FD4E28}" destId="{B5C2A8C8-E339-4EC8-842D-8B6E7422BB8A}" srcOrd="0" destOrd="0" presId="urn:microsoft.com/office/officeart/2005/8/layout/orgChart1"/>
    <dgm:cxn modelId="{8514F061-1446-4CA7-A41D-2794243AD4BC}" type="presParOf" srcId="{EA791472-6661-4E79-B446-263A73FD4E28}" destId="{075A95BA-E68D-4D4D-951D-1C762F02B8C2}" srcOrd="1" destOrd="0" presId="urn:microsoft.com/office/officeart/2005/8/layout/orgChart1"/>
    <dgm:cxn modelId="{4E0B682C-3D6C-4B11-985E-3B2344C079E8}" type="presParOf" srcId="{7FB8BF62-5A1C-464A-9115-BBE872782867}" destId="{4DA4061C-F0A3-4DEE-833C-7ECC158E8DDC}" srcOrd="1" destOrd="0" presId="urn:microsoft.com/office/officeart/2005/8/layout/orgChart1"/>
    <dgm:cxn modelId="{C76A51E8-73DE-4D87-840F-60C29621D943}" type="presParOf" srcId="{4DA4061C-F0A3-4DEE-833C-7ECC158E8DDC}" destId="{6A6E6198-A603-4B1D-918A-B4DBCCCC8368}" srcOrd="0" destOrd="0" presId="urn:microsoft.com/office/officeart/2005/8/layout/orgChart1"/>
    <dgm:cxn modelId="{B4D83F08-2701-4A32-BE72-F55017C0C8BA}" type="presParOf" srcId="{4DA4061C-F0A3-4DEE-833C-7ECC158E8DDC}" destId="{D3C1624B-2F1C-4CD0-861D-1A3F44832CFA}" srcOrd="1" destOrd="0" presId="urn:microsoft.com/office/officeart/2005/8/layout/orgChart1"/>
    <dgm:cxn modelId="{47C7C764-8D21-4EF2-B4A0-2531D53ADAE6}" type="presParOf" srcId="{D3C1624B-2F1C-4CD0-861D-1A3F44832CFA}" destId="{83F463A0-C65E-4CCB-841E-5CC977CAF6DA}" srcOrd="0" destOrd="0" presId="urn:microsoft.com/office/officeart/2005/8/layout/orgChart1"/>
    <dgm:cxn modelId="{CF17A6F3-B2AC-47C6-B054-24532F540C3B}" type="presParOf" srcId="{83F463A0-C65E-4CCB-841E-5CC977CAF6DA}" destId="{1A08B28B-E167-4BA0-8357-EDF161824F0A}" srcOrd="0" destOrd="0" presId="urn:microsoft.com/office/officeart/2005/8/layout/orgChart1"/>
    <dgm:cxn modelId="{C0803C22-27C6-46CC-B3CD-FD1A4B1BDE0A}" type="presParOf" srcId="{83F463A0-C65E-4CCB-841E-5CC977CAF6DA}" destId="{134806B8-6F40-4005-85FD-5E03527BB57B}" srcOrd="1" destOrd="0" presId="urn:microsoft.com/office/officeart/2005/8/layout/orgChart1"/>
    <dgm:cxn modelId="{D7A997EF-E4AB-4DD0-8E52-E699F78B3B01}" type="presParOf" srcId="{D3C1624B-2F1C-4CD0-861D-1A3F44832CFA}" destId="{7B18E8FC-B665-4906-A347-F51FC566F54D}" srcOrd="1" destOrd="0" presId="urn:microsoft.com/office/officeart/2005/8/layout/orgChart1"/>
    <dgm:cxn modelId="{E61E76D7-7CD4-4778-9B82-7C1E48EFA15A}" type="presParOf" srcId="{D3C1624B-2F1C-4CD0-861D-1A3F44832CFA}" destId="{0BD27D65-C09E-4481-AEB3-EE846F50F6DD}" srcOrd="2" destOrd="0" presId="urn:microsoft.com/office/officeart/2005/8/layout/orgChart1"/>
    <dgm:cxn modelId="{B299C62B-3805-4C45-AD36-1A412B227FF9}" type="presParOf" srcId="{4DA4061C-F0A3-4DEE-833C-7ECC158E8DDC}" destId="{968AA1B0-0B25-4625-939B-A1ADE4AEF99E}" srcOrd="2" destOrd="0" presId="urn:microsoft.com/office/officeart/2005/8/layout/orgChart1"/>
    <dgm:cxn modelId="{F1FBF6C6-2A80-4BD7-98D4-F7219DE8F50D}" type="presParOf" srcId="{4DA4061C-F0A3-4DEE-833C-7ECC158E8DDC}" destId="{185EE150-3F77-4EAE-B224-BEA8E8539452}" srcOrd="3" destOrd="0" presId="urn:microsoft.com/office/officeart/2005/8/layout/orgChart1"/>
    <dgm:cxn modelId="{59D3C23A-9419-4C47-801F-12EA575751FA}" type="presParOf" srcId="{185EE150-3F77-4EAE-B224-BEA8E8539452}" destId="{1350837E-84DE-48C2-94D6-45661303350A}" srcOrd="0" destOrd="0" presId="urn:microsoft.com/office/officeart/2005/8/layout/orgChart1"/>
    <dgm:cxn modelId="{FB4A08B9-5392-4C2D-945B-A7C6105B059E}" type="presParOf" srcId="{1350837E-84DE-48C2-94D6-45661303350A}" destId="{7C995069-880C-4FF6-B655-8F404EE5FB82}" srcOrd="0" destOrd="0" presId="urn:microsoft.com/office/officeart/2005/8/layout/orgChart1"/>
    <dgm:cxn modelId="{1C57F99F-5891-4E08-8334-488BA2FBC480}" type="presParOf" srcId="{1350837E-84DE-48C2-94D6-45661303350A}" destId="{E9175603-0928-4889-B5EB-AA467E166E08}" srcOrd="1" destOrd="0" presId="urn:microsoft.com/office/officeart/2005/8/layout/orgChart1"/>
    <dgm:cxn modelId="{0723F11D-36A8-47E7-BB41-A44884F16434}" type="presParOf" srcId="{185EE150-3F77-4EAE-B224-BEA8E8539452}" destId="{41591FB7-9D12-4FC5-94AE-4D39FDF3CFCA}" srcOrd="1" destOrd="0" presId="urn:microsoft.com/office/officeart/2005/8/layout/orgChart1"/>
    <dgm:cxn modelId="{F9B2E9EB-1654-425C-93C2-55143ED1BC17}" type="presParOf" srcId="{185EE150-3F77-4EAE-B224-BEA8E8539452}" destId="{C81412EF-B431-4C9A-B7F7-2F682234DC35}" srcOrd="2" destOrd="0" presId="urn:microsoft.com/office/officeart/2005/8/layout/orgChart1"/>
    <dgm:cxn modelId="{785B884C-60FF-4A10-BFFD-427B1973D712}" type="presParOf" srcId="{7FB8BF62-5A1C-464A-9115-BBE872782867}" destId="{4F2955CC-9440-4393-B610-0A066DE6F281}" srcOrd="2" destOrd="0" presId="urn:microsoft.com/office/officeart/2005/8/layout/orgChart1"/>
    <dgm:cxn modelId="{BC8AA5C5-6DB6-49DF-9373-CFD22EA0B4D3}" type="presParOf" srcId="{475569F1-019B-4807-8DEF-2F25F34BDF00}" destId="{841DCF8E-47EE-4B42-935E-277A1FE8D02C}" srcOrd="4" destOrd="0" presId="urn:microsoft.com/office/officeart/2005/8/layout/orgChart1"/>
    <dgm:cxn modelId="{FD8EDF97-4624-4CD5-914B-11559611E78E}" type="presParOf" srcId="{475569F1-019B-4807-8DEF-2F25F34BDF00}" destId="{C63F2FAE-26D3-4242-955B-6178C21627FE}" srcOrd="5" destOrd="0" presId="urn:microsoft.com/office/officeart/2005/8/layout/orgChart1"/>
    <dgm:cxn modelId="{472449D6-0857-4BCA-88B9-AF0D9454679F}" type="presParOf" srcId="{C63F2FAE-26D3-4242-955B-6178C21627FE}" destId="{79481BAF-DFA1-4B28-812C-AA1ECFAB2E8B}" srcOrd="0" destOrd="0" presId="urn:microsoft.com/office/officeart/2005/8/layout/orgChart1"/>
    <dgm:cxn modelId="{E2C426D3-1824-4372-9173-20D9DDD2E0D5}" type="presParOf" srcId="{79481BAF-DFA1-4B28-812C-AA1ECFAB2E8B}" destId="{29358391-6E8D-4E37-A92F-9E8619E9F3E8}" srcOrd="0" destOrd="0" presId="urn:microsoft.com/office/officeart/2005/8/layout/orgChart1"/>
    <dgm:cxn modelId="{88A3B2D9-C004-45D5-830C-A315609347D1}" type="presParOf" srcId="{79481BAF-DFA1-4B28-812C-AA1ECFAB2E8B}" destId="{F51F92A4-54D6-4448-907E-28359B9B6781}" srcOrd="1" destOrd="0" presId="urn:microsoft.com/office/officeart/2005/8/layout/orgChart1"/>
    <dgm:cxn modelId="{B29492C0-C9CD-4167-81F0-B70F4E60FE2B}" type="presParOf" srcId="{C63F2FAE-26D3-4242-955B-6178C21627FE}" destId="{349A0F9F-B76D-45C2-93F3-756562456E40}" srcOrd="1" destOrd="0" presId="urn:microsoft.com/office/officeart/2005/8/layout/orgChart1"/>
    <dgm:cxn modelId="{C7B39F38-66A9-4A67-8F11-C5D35EB71426}" type="presParOf" srcId="{349A0F9F-B76D-45C2-93F3-756562456E40}" destId="{C5021DA0-14EE-4C81-90A8-1F118F866E95}" srcOrd="0" destOrd="0" presId="urn:microsoft.com/office/officeart/2005/8/layout/orgChart1"/>
    <dgm:cxn modelId="{C5D9596A-5549-4152-8809-C77EA8EB3FCA}" type="presParOf" srcId="{349A0F9F-B76D-45C2-93F3-756562456E40}" destId="{169FA4A5-660D-4D68-91C9-C5C4E3944E03}" srcOrd="1" destOrd="0" presId="urn:microsoft.com/office/officeart/2005/8/layout/orgChart1"/>
    <dgm:cxn modelId="{CFF55014-F992-42A9-BD15-1D84091D5956}" type="presParOf" srcId="{169FA4A5-660D-4D68-91C9-C5C4E3944E03}" destId="{FBF8E365-C248-40BE-BC42-F2E796529AF0}" srcOrd="0" destOrd="0" presId="urn:microsoft.com/office/officeart/2005/8/layout/orgChart1"/>
    <dgm:cxn modelId="{C2E4C709-6EC1-4451-98C3-9CF4C0FDD645}" type="presParOf" srcId="{FBF8E365-C248-40BE-BC42-F2E796529AF0}" destId="{4BEFCBD7-69B6-4D19-85B5-CE9B8DB4BDBB}" srcOrd="0" destOrd="0" presId="urn:microsoft.com/office/officeart/2005/8/layout/orgChart1"/>
    <dgm:cxn modelId="{C1F33030-7329-4873-98CE-1D67B27258B5}" type="presParOf" srcId="{FBF8E365-C248-40BE-BC42-F2E796529AF0}" destId="{E3490D27-96F9-4ACD-9D7A-0FE1CF110693}" srcOrd="1" destOrd="0" presId="urn:microsoft.com/office/officeart/2005/8/layout/orgChart1"/>
    <dgm:cxn modelId="{FB32493D-CB64-4864-A8E4-A9192D13F8A1}" type="presParOf" srcId="{169FA4A5-660D-4D68-91C9-C5C4E3944E03}" destId="{51F3A154-784B-4DB9-933F-77BE0B1F6A33}" srcOrd="1" destOrd="0" presId="urn:microsoft.com/office/officeart/2005/8/layout/orgChart1"/>
    <dgm:cxn modelId="{D377A1EA-40E3-48A9-BC68-AB2D5DF357B9}" type="presParOf" srcId="{169FA4A5-660D-4D68-91C9-C5C4E3944E03}" destId="{4A25695D-B9AF-495E-BD2B-676738C6117D}" srcOrd="2" destOrd="0" presId="urn:microsoft.com/office/officeart/2005/8/layout/orgChart1"/>
    <dgm:cxn modelId="{F1AE9AED-F7C7-407C-9429-594E3992ED8E}" type="presParOf" srcId="{349A0F9F-B76D-45C2-93F3-756562456E40}" destId="{8E63916B-1C3A-49B8-9692-C9B353F84829}" srcOrd="2" destOrd="0" presId="urn:microsoft.com/office/officeart/2005/8/layout/orgChart1"/>
    <dgm:cxn modelId="{120979A4-3252-4332-A9B4-B5DE48FCD1DE}" type="presParOf" srcId="{349A0F9F-B76D-45C2-93F3-756562456E40}" destId="{D26D0957-3B05-421E-BD61-E6AB00474B0E}" srcOrd="3" destOrd="0" presId="urn:microsoft.com/office/officeart/2005/8/layout/orgChart1"/>
    <dgm:cxn modelId="{46ADFF40-025B-4E2E-8A7D-20E2DD6A616D}" type="presParOf" srcId="{D26D0957-3B05-421E-BD61-E6AB00474B0E}" destId="{2769407C-064E-4E48-BA1E-55DC1684CD8A}" srcOrd="0" destOrd="0" presId="urn:microsoft.com/office/officeart/2005/8/layout/orgChart1"/>
    <dgm:cxn modelId="{F753E368-1BE3-4C55-9784-EE1D6BE0E6BF}" type="presParOf" srcId="{2769407C-064E-4E48-BA1E-55DC1684CD8A}" destId="{79FD4E27-4DD5-408C-9E82-DB390891345E}" srcOrd="0" destOrd="0" presId="urn:microsoft.com/office/officeart/2005/8/layout/orgChart1"/>
    <dgm:cxn modelId="{88036A17-6DEB-4BD9-9A10-6FFAD0ABC87C}" type="presParOf" srcId="{2769407C-064E-4E48-BA1E-55DC1684CD8A}" destId="{D5FFA66E-9D19-45CA-A7D4-2EE795258F9D}" srcOrd="1" destOrd="0" presId="urn:microsoft.com/office/officeart/2005/8/layout/orgChart1"/>
    <dgm:cxn modelId="{BCC71CD8-AFEF-4143-A230-2945E7A2E534}" type="presParOf" srcId="{D26D0957-3B05-421E-BD61-E6AB00474B0E}" destId="{478E1B73-6712-4E6F-AF6E-92A0233A5D70}" srcOrd="1" destOrd="0" presId="urn:microsoft.com/office/officeart/2005/8/layout/orgChart1"/>
    <dgm:cxn modelId="{91773854-DEA5-4915-B8AD-E7E13813F225}" type="presParOf" srcId="{D26D0957-3B05-421E-BD61-E6AB00474B0E}" destId="{46EA6364-DF48-4DE9-86F6-D756F1528F2B}" srcOrd="2" destOrd="0" presId="urn:microsoft.com/office/officeart/2005/8/layout/orgChart1"/>
    <dgm:cxn modelId="{2C80843D-153F-47F1-8B00-4A6CD034721A}" type="presParOf" srcId="{C63F2FAE-26D3-4242-955B-6178C21627FE}" destId="{E30BD744-C557-4463-A21D-4BD3813683E6}" srcOrd="2" destOrd="0" presId="urn:microsoft.com/office/officeart/2005/8/layout/orgChart1"/>
    <dgm:cxn modelId="{C05A9017-A36A-423A-803C-7728C25AFE3B}" type="presParOf" srcId="{475569F1-019B-4807-8DEF-2F25F34BDF00}" destId="{DDA96814-99BC-4FDA-80C0-7DB3E19BF005}" srcOrd="6" destOrd="0" presId="urn:microsoft.com/office/officeart/2005/8/layout/orgChart1"/>
    <dgm:cxn modelId="{62FDDA1C-1C4B-4A5B-9999-260B5C6AF932}" type="presParOf" srcId="{475569F1-019B-4807-8DEF-2F25F34BDF00}" destId="{63A3517B-22D3-4983-AEAF-753E1C5D286C}" srcOrd="7" destOrd="0" presId="urn:microsoft.com/office/officeart/2005/8/layout/orgChart1"/>
    <dgm:cxn modelId="{2E71EEB0-886E-4D2B-B406-0BA524811804}" type="presParOf" srcId="{63A3517B-22D3-4983-AEAF-753E1C5D286C}" destId="{5036598B-E2EA-467C-A509-A21A021814D2}" srcOrd="0" destOrd="0" presId="urn:microsoft.com/office/officeart/2005/8/layout/orgChart1"/>
    <dgm:cxn modelId="{35E5CCF4-D0A3-4323-8FCE-929C45808300}" type="presParOf" srcId="{5036598B-E2EA-467C-A509-A21A021814D2}" destId="{7630658B-C025-4B41-989A-F5F7234D1F61}" srcOrd="0" destOrd="0" presId="urn:microsoft.com/office/officeart/2005/8/layout/orgChart1"/>
    <dgm:cxn modelId="{45F7F640-8C86-430E-A0D9-FF7B27437938}" type="presParOf" srcId="{5036598B-E2EA-467C-A509-A21A021814D2}" destId="{26888C23-8D1F-4868-821C-7951D206F64E}" srcOrd="1" destOrd="0" presId="urn:microsoft.com/office/officeart/2005/8/layout/orgChart1"/>
    <dgm:cxn modelId="{B8F805F7-5218-49D6-84A5-DD9EBEBE3D73}" type="presParOf" srcId="{63A3517B-22D3-4983-AEAF-753E1C5D286C}" destId="{BC279262-5325-486A-9365-B2CB33B98C08}" srcOrd="1" destOrd="0" presId="urn:microsoft.com/office/officeart/2005/8/layout/orgChart1"/>
    <dgm:cxn modelId="{AEB36A66-7941-4121-8C67-7403098927CA}" type="presParOf" srcId="{63A3517B-22D3-4983-AEAF-753E1C5D286C}" destId="{7423B813-91C0-4070-A605-6C9902397FFB}" srcOrd="2" destOrd="0" presId="urn:microsoft.com/office/officeart/2005/8/layout/orgChart1"/>
    <dgm:cxn modelId="{8EFFF2EF-7CF6-4C87-971B-E64C34ECDAFA}" type="presParOf" srcId="{BD843971-AB45-4A77-8069-9B71266B38D1}" destId="{40082A04-7CA2-4A34-A95C-46986B6B3C5E}" srcOrd="2" destOrd="0" presId="urn:microsoft.com/office/officeart/2005/8/layout/orgChart1"/>
    <dgm:cxn modelId="{C0C7D735-F0B1-42FC-94BC-3464F2F2617F}" type="presParOf" srcId="{40082A04-7CA2-4A34-A95C-46986B6B3C5E}" destId="{D4EA37C1-A1AF-45CB-AF4F-A73B48B3523A}" srcOrd="0" destOrd="0" presId="urn:microsoft.com/office/officeart/2005/8/layout/orgChart1"/>
    <dgm:cxn modelId="{CEFA371F-F755-4B1F-B4DF-443A8CEBB9C8}" type="presParOf" srcId="{40082A04-7CA2-4A34-A95C-46986B6B3C5E}" destId="{268260CD-784F-4EB3-ADCF-0A49F56F7C06}" srcOrd="1" destOrd="0" presId="urn:microsoft.com/office/officeart/2005/8/layout/orgChart1"/>
    <dgm:cxn modelId="{2121E588-E563-4F35-A00C-56BDC2E11B4F}" type="presParOf" srcId="{268260CD-784F-4EB3-ADCF-0A49F56F7C06}" destId="{89F5CD6E-BC9E-4FA4-A853-38AF5A951F16}" srcOrd="0" destOrd="0" presId="urn:microsoft.com/office/officeart/2005/8/layout/orgChart1"/>
    <dgm:cxn modelId="{713D5DE3-742E-4A63-845D-A9EE364C7564}" type="presParOf" srcId="{89F5CD6E-BC9E-4FA4-A853-38AF5A951F16}" destId="{A70F1E46-506C-4D15-8BA3-59DF2FFEDF3B}" srcOrd="0" destOrd="0" presId="urn:microsoft.com/office/officeart/2005/8/layout/orgChart1"/>
    <dgm:cxn modelId="{6632F172-688C-41FB-AB1B-5B34FF8CAB84}" type="presParOf" srcId="{89F5CD6E-BC9E-4FA4-A853-38AF5A951F16}" destId="{4F976033-02F6-4810-A6BE-307D5AE94B97}" srcOrd="1" destOrd="0" presId="urn:microsoft.com/office/officeart/2005/8/layout/orgChart1"/>
    <dgm:cxn modelId="{066EC35C-8B37-4C8F-ADA5-5A47FFE7BB3A}" type="presParOf" srcId="{268260CD-784F-4EB3-ADCF-0A49F56F7C06}" destId="{B56E332E-4B14-4D24-924E-482000199786}" srcOrd="1" destOrd="0" presId="urn:microsoft.com/office/officeart/2005/8/layout/orgChart1"/>
    <dgm:cxn modelId="{74C51787-010A-4920-ACF9-236D41253362}" type="presParOf" srcId="{268260CD-784F-4EB3-ADCF-0A49F56F7C06}" destId="{679225A7-EF74-4C3A-9933-150183085765}" srcOrd="2" destOrd="0" presId="urn:microsoft.com/office/officeart/2005/8/layout/orgChart1"/>
    <dgm:cxn modelId="{7EFA706F-1998-4253-AA79-94DC31EFDE87}" type="presParOf" srcId="{40082A04-7CA2-4A34-A95C-46986B6B3C5E}" destId="{CF5522B4-9105-4A08-8FF9-FCF65E65A552}" srcOrd="2" destOrd="0" presId="urn:microsoft.com/office/officeart/2005/8/layout/orgChart1"/>
    <dgm:cxn modelId="{DF8118E6-3C2A-41E0-88C0-F73DC757A760}" type="presParOf" srcId="{40082A04-7CA2-4A34-A95C-46986B6B3C5E}" destId="{CD883F8D-63BD-4946-879B-036D1941EDE9}" srcOrd="3" destOrd="0" presId="urn:microsoft.com/office/officeart/2005/8/layout/orgChart1"/>
    <dgm:cxn modelId="{56ACB843-0848-45AC-889F-9842D1E55D65}" type="presParOf" srcId="{CD883F8D-63BD-4946-879B-036D1941EDE9}" destId="{B8447F2C-7EB2-4A51-AB47-5F27E8FBE73B}" srcOrd="0" destOrd="0" presId="urn:microsoft.com/office/officeart/2005/8/layout/orgChart1"/>
    <dgm:cxn modelId="{6F87B3EB-1DA9-4B7E-9DD0-CDDF786832DF}" type="presParOf" srcId="{B8447F2C-7EB2-4A51-AB47-5F27E8FBE73B}" destId="{16C70F03-109F-479E-9DE7-5464467E825E}" srcOrd="0" destOrd="0" presId="urn:microsoft.com/office/officeart/2005/8/layout/orgChart1"/>
    <dgm:cxn modelId="{37E9D7CC-F688-4D7F-9C80-FB77E3FB9235}" type="presParOf" srcId="{B8447F2C-7EB2-4A51-AB47-5F27E8FBE73B}" destId="{F845DF3C-098D-4048-BF16-455FD7F8D38E}" srcOrd="1" destOrd="0" presId="urn:microsoft.com/office/officeart/2005/8/layout/orgChart1"/>
    <dgm:cxn modelId="{3FDAFEC8-1321-4439-9B85-D7476476EC7E}" type="presParOf" srcId="{CD883F8D-63BD-4946-879B-036D1941EDE9}" destId="{B8AD847A-1661-4283-A5D2-4E6DFDCFA32F}" srcOrd="1" destOrd="0" presId="urn:microsoft.com/office/officeart/2005/8/layout/orgChart1"/>
    <dgm:cxn modelId="{9FFA1434-E116-46C3-BE1F-3B86A0C927E0}" type="presParOf" srcId="{CD883F8D-63BD-4946-879B-036D1941EDE9}" destId="{1D6ADFE1-6E96-4E51-B1E5-43EB43B8DB6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5522B4-9105-4A08-8FF9-FCF65E65A552}">
      <dsp:nvSpPr>
        <dsp:cNvPr id="0" name=""/>
        <dsp:cNvSpPr/>
      </dsp:nvSpPr>
      <dsp:spPr>
        <a:xfrm>
          <a:off x="4412456" y="640028"/>
          <a:ext cx="134179" cy="587833"/>
        </a:xfrm>
        <a:custGeom>
          <a:avLst/>
          <a:gdLst/>
          <a:ahLst/>
          <a:cxnLst/>
          <a:rect l="0" t="0" r="0" b="0"/>
          <a:pathLst>
            <a:path>
              <a:moveTo>
                <a:pt x="0" y="0"/>
              </a:moveTo>
              <a:lnTo>
                <a:pt x="0" y="587833"/>
              </a:lnTo>
              <a:lnTo>
                <a:pt x="134179" y="587833"/>
              </a:lnTo>
            </a:path>
          </a:pathLst>
        </a:custGeom>
        <a:noFill/>
        <a:ln w="19050"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EA37C1-A1AF-45CB-AF4F-A73B48B3523A}">
      <dsp:nvSpPr>
        <dsp:cNvPr id="0" name=""/>
        <dsp:cNvSpPr/>
      </dsp:nvSpPr>
      <dsp:spPr>
        <a:xfrm>
          <a:off x="4278277" y="640028"/>
          <a:ext cx="134179" cy="587833"/>
        </a:xfrm>
        <a:custGeom>
          <a:avLst/>
          <a:gdLst/>
          <a:ahLst/>
          <a:cxnLst/>
          <a:rect l="0" t="0" r="0" b="0"/>
          <a:pathLst>
            <a:path>
              <a:moveTo>
                <a:pt x="134179" y="0"/>
              </a:moveTo>
              <a:lnTo>
                <a:pt x="134179" y="587833"/>
              </a:lnTo>
              <a:lnTo>
                <a:pt x="0" y="587833"/>
              </a:lnTo>
            </a:path>
          </a:pathLst>
        </a:custGeom>
        <a:noFill/>
        <a:ln w="19050"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A96814-99BC-4FDA-80C0-7DB3E19BF005}">
      <dsp:nvSpPr>
        <dsp:cNvPr id="0" name=""/>
        <dsp:cNvSpPr/>
      </dsp:nvSpPr>
      <dsp:spPr>
        <a:xfrm>
          <a:off x="4412456" y="640028"/>
          <a:ext cx="2319387" cy="1175667"/>
        </a:xfrm>
        <a:custGeom>
          <a:avLst/>
          <a:gdLst/>
          <a:ahLst/>
          <a:cxnLst/>
          <a:rect l="0" t="0" r="0" b="0"/>
          <a:pathLst>
            <a:path>
              <a:moveTo>
                <a:pt x="0" y="0"/>
              </a:moveTo>
              <a:lnTo>
                <a:pt x="0" y="1041488"/>
              </a:lnTo>
              <a:lnTo>
                <a:pt x="2319387" y="1041488"/>
              </a:lnTo>
              <a:lnTo>
                <a:pt x="2319387" y="1175667"/>
              </a:lnTo>
            </a:path>
          </a:pathLst>
        </a:custGeom>
        <a:noFill/>
        <a:ln w="19050"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63916B-1C3A-49B8-9692-C9B353F84829}">
      <dsp:nvSpPr>
        <dsp:cNvPr id="0" name=""/>
        <dsp:cNvSpPr/>
      </dsp:nvSpPr>
      <dsp:spPr>
        <a:xfrm>
          <a:off x="4674425" y="2454645"/>
          <a:ext cx="191684" cy="1495142"/>
        </a:xfrm>
        <a:custGeom>
          <a:avLst/>
          <a:gdLst/>
          <a:ahLst/>
          <a:cxnLst/>
          <a:rect l="0" t="0" r="0" b="0"/>
          <a:pathLst>
            <a:path>
              <a:moveTo>
                <a:pt x="0" y="0"/>
              </a:moveTo>
              <a:lnTo>
                <a:pt x="0" y="1495142"/>
              </a:lnTo>
              <a:lnTo>
                <a:pt x="191684" y="1495142"/>
              </a:lnTo>
            </a:path>
          </a:pathLst>
        </a:custGeom>
        <a:noFill/>
        <a:ln w="19050" cap="rnd"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021DA0-14EE-4C81-90A8-1F118F866E95}">
      <dsp:nvSpPr>
        <dsp:cNvPr id="0" name=""/>
        <dsp:cNvSpPr/>
      </dsp:nvSpPr>
      <dsp:spPr>
        <a:xfrm>
          <a:off x="4674425" y="2454645"/>
          <a:ext cx="191684" cy="587833"/>
        </a:xfrm>
        <a:custGeom>
          <a:avLst/>
          <a:gdLst/>
          <a:ahLst/>
          <a:cxnLst/>
          <a:rect l="0" t="0" r="0" b="0"/>
          <a:pathLst>
            <a:path>
              <a:moveTo>
                <a:pt x="0" y="0"/>
              </a:moveTo>
              <a:lnTo>
                <a:pt x="0" y="587833"/>
              </a:lnTo>
              <a:lnTo>
                <a:pt x="191684" y="587833"/>
              </a:lnTo>
            </a:path>
          </a:pathLst>
        </a:custGeom>
        <a:noFill/>
        <a:ln w="19050" cap="rnd"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1DCF8E-47EE-4B42-935E-277A1FE8D02C}">
      <dsp:nvSpPr>
        <dsp:cNvPr id="0" name=""/>
        <dsp:cNvSpPr/>
      </dsp:nvSpPr>
      <dsp:spPr>
        <a:xfrm>
          <a:off x="4412456" y="640028"/>
          <a:ext cx="773129" cy="1175667"/>
        </a:xfrm>
        <a:custGeom>
          <a:avLst/>
          <a:gdLst/>
          <a:ahLst/>
          <a:cxnLst/>
          <a:rect l="0" t="0" r="0" b="0"/>
          <a:pathLst>
            <a:path>
              <a:moveTo>
                <a:pt x="0" y="0"/>
              </a:moveTo>
              <a:lnTo>
                <a:pt x="0" y="1041488"/>
              </a:lnTo>
              <a:lnTo>
                <a:pt x="773129" y="1041488"/>
              </a:lnTo>
              <a:lnTo>
                <a:pt x="773129" y="1175667"/>
              </a:lnTo>
            </a:path>
          </a:pathLst>
        </a:custGeom>
        <a:noFill/>
        <a:ln w="19050"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8AA1B0-0B25-4625-939B-A1ADE4AEF99E}">
      <dsp:nvSpPr>
        <dsp:cNvPr id="0" name=""/>
        <dsp:cNvSpPr/>
      </dsp:nvSpPr>
      <dsp:spPr>
        <a:xfrm>
          <a:off x="3128167" y="2454645"/>
          <a:ext cx="191684" cy="1495142"/>
        </a:xfrm>
        <a:custGeom>
          <a:avLst/>
          <a:gdLst/>
          <a:ahLst/>
          <a:cxnLst/>
          <a:rect l="0" t="0" r="0" b="0"/>
          <a:pathLst>
            <a:path>
              <a:moveTo>
                <a:pt x="0" y="0"/>
              </a:moveTo>
              <a:lnTo>
                <a:pt x="0" y="1495142"/>
              </a:lnTo>
              <a:lnTo>
                <a:pt x="191684" y="1495142"/>
              </a:lnTo>
            </a:path>
          </a:pathLst>
        </a:custGeom>
        <a:noFill/>
        <a:ln w="19050" cap="rnd"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6E6198-A603-4B1D-918A-B4DBCCCC8368}">
      <dsp:nvSpPr>
        <dsp:cNvPr id="0" name=""/>
        <dsp:cNvSpPr/>
      </dsp:nvSpPr>
      <dsp:spPr>
        <a:xfrm>
          <a:off x="3128167" y="2454645"/>
          <a:ext cx="191684" cy="587833"/>
        </a:xfrm>
        <a:custGeom>
          <a:avLst/>
          <a:gdLst/>
          <a:ahLst/>
          <a:cxnLst/>
          <a:rect l="0" t="0" r="0" b="0"/>
          <a:pathLst>
            <a:path>
              <a:moveTo>
                <a:pt x="0" y="0"/>
              </a:moveTo>
              <a:lnTo>
                <a:pt x="0" y="587833"/>
              </a:lnTo>
              <a:lnTo>
                <a:pt x="191684" y="587833"/>
              </a:lnTo>
            </a:path>
          </a:pathLst>
        </a:custGeom>
        <a:noFill/>
        <a:ln w="19050" cap="rnd"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3093A3-FF07-42B3-8DBA-B014E795425E}">
      <dsp:nvSpPr>
        <dsp:cNvPr id="0" name=""/>
        <dsp:cNvSpPr/>
      </dsp:nvSpPr>
      <dsp:spPr>
        <a:xfrm>
          <a:off x="3639327" y="640028"/>
          <a:ext cx="773129" cy="1175667"/>
        </a:xfrm>
        <a:custGeom>
          <a:avLst/>
          <a:gdLst/>
          <a:ahLst/>
          <a:cxnLst/>
          <a:rect l="0" t="0" r="0" b="0"/>
          <a:pathLst>
            <a:path>
              <a:moveTo>
                <a:pt x="773129" y="0"/>
              </a:moveTo>
              <a:lnTo>
                <a:pt x="773129" y="1041488"/>
              </a:lnTo>
              <a:lnTo>
                <a:pt x="0" y="1041488"/>
              </a:lnTo>
              <a:lnTo>
                <a:pt x="0" y="1175667"/>
              </a:lnTo>
            </a:path>
          </a:pathLst>
        </a:custGeom>
        <a:noFill/>
        <a:ln w="19050"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FE379C-E516-481A-9179-7B2E7F595B44}">
      <dsp:nvSpPr>
        <dsp:cNvPr id="0" name=""/>
        <dsp:cNvSpPr/>
      </dsp:nvSpPr>
      <dsp:spPr>
        <a:xfrm>
          <a:off x="1581909" y="2454645"/>
          <a:ext cx="191684" cy="1495142"/>
        </a:xfrm>
        <a:custGeom>
          <a:avLst/>
          <a:gdLst/>
          <a:ahLst/>
          <a:cxnLst/>
          <a:rect l="0" t="0" r="0" b="0"/>
          <a:pathLst>
            <a:path>
              <a:moveTo>
                <a:pt x="0" y="0"/>
              </a:moveTo>
              <a:lnTo>
                <a:pt x="0" y="1495142"/>
              </a:lnTo>
              <a:lnTo>
                <a:pt x="191684" y="1495142"/>
              </a:lnTo>
            </a:path>
          </a:pathLst>
        </a:custGeom>
        <a:noFill/>
        <a:ln w="19050" cap="rnd"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ECD8C8-F02F-46AB-B732-53CB22C07506}">
      <dsp:nvSpPr>
        <dsp:cNvPr id="0" name=""/>
        <dsp:cNvSpPr/>
      </dsp:nvSpPr>
      <dsp:spPr>
        <a:xfrm>
          <a:off x="1581909" y="2454645"/>
          <a:ext cx="191684" cy="587833"/>
        </a:xfrm>
        <a:custGeom>
          <a:avLst/>
          <a:gdLst/>
          <a:ahLst/>
          <a:cxnLst/>
          <a:rect l="0" t="0" r="0" b="0"/>
          <a:pathLst>
            <a:path>
              <a:moveTo>
                <a:pt x="0" y="0"/>
              </a:moveTo>
              <a:lnTo>
                <a:pt x="0" y="587833"/>
              </a:lnTo>
              <a:lnTo>
                <a:pt x="191684" y="587833"/>
              </a:lnTo>
            </a:path>
          </a:pathLst>
        </a:custGeom>
        <a:noFill/>
        <a:ln w="19050" cap="rnd"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547715-800D-4578-96EB-9173393DB150}">
      <dsp:nvSpPr>
        <dsp:cNvPr id="0" name=""/>
        <dsp:cNvSpPr/>
      </dsp:nvSpPr>
      <dsp:spPr>
        <a:xfrm>
          <a:off x="2093068" y="640028"/>
          <a:ext cx="2319387" cy="1175667"/>
        </a:xfrm>
        <a:custGeom>
          <a:avLst/>
          <a:gdLst/>
          <a:ahLst/>
          <a:cxnLst/>
          <a:rect l="0" t="0" r="0" b="0"/>
          <a:pathLst>
            <a:path>
              <a:moveTo>
                <a:pt x="2319387" y="0"/>
              </a:moveTo>
              <a:lnTo>
                <a:pt x="2319387" y="1041488"/>
              </a:lnTo>
              <a:lnTo>
                <a:pt x="0" y="1041488"/>
              </a:lnTo>
              <a:lnTo>
                <a:pt x="0" y="1175667"/>
              </a:lnTo>
            </a:path>
          </a:pathLst>
        </a:custGeom>
        <a:noFill/>
        <a:ln w="19050"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CDDA07-B3D3-414C-B71E-DC4D4DA3979C}">
      <dsp:nvSpPr>
        <dsp:cNvPr id="0" name=""/>
        <dsp:cNvSpPr/>
      </dsp:nvSpPr>
      <dsp:spPr>
        <a:xfrm>
          <a:off x="3773506" y="1078"/>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Director</a:t>
          </a:r>
        </a:p>
      </dsp:txBody>
      <dsp:txXfrm>
        <a:off x="3773506" y="1078"/>
        <a:ext cx="1277899" cy="638949"/>
      </dsp:txXfrm>
    </dsp:sp>
    <dsp:sp modelId="{E80BA4C7-0224-47E8-9598-8AC511D44893}">
      <dsp:nvSpPr>
        <dsp:cNvPr id="0" name=""/>
        <dsp:cNvSpPr/>
      </dsp:nvSpPr>
      <dsp:spPr>
        <a:xfrm>
          <a:off x="1454119" y="1815696"/>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Communications</a:t>
          </a:r>
        </a:p>
      </dsp:txBody>
      <dsp:txXfrm>
        <a:off x="1454119" y="1815696"/>
        <a:ext cx="1277899" cy="638949"/>
      </dsp:txXfrm>
    </dsp:sp>
    <dsp:sp modelId="{F3C0F48E-91B6-43AF-A8C5-78D9EB1C302D}">
      <dsp:nvSpPr>
        <dsp:cNvPr id="0" name=""/>
        <dsp:cNvSpPr/>
      </dsp:nvSpPr>
      <dsp:spPr>
        <a:xfrm>
          <a:off x="1773593" y="2723004"/>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Supervisors</a:t>
          </a:r>
        </a:p>
      </dsp:txBody>
      <dsp:txXfrm>
        <a:off x="1773593" y="2723004"/>
        <a:ext cx="1277899" cy="638949"/>
      </dsp:txXfrm>
    </dsp:sp>
    <dsp:sp modelId="{8A93D6E1-F50A-4448-BE52-21F42AF84228}">
      <dsp:nvSpPr>
        <dsp:cNvPr id="0" name=""/>
        <dsp:cNvSpPr/>
      </dsp:nvSpPr>
      <dsp:spPr>
        <a:xfrm>
          <a:off x="1773593" y="3630313"/>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err="1"/>
            <a:t>DelComm</a:t>
          </a:r>
          <a:r>
            <a:rPr lang="en-US" sz="1200" kern="1200" dirty="0"/>
            <a:t> &amp; Fireboard</a:t>
          </a:r>
        </a:p>
      </dsp:txBody>
      <dsp:txXfrm>
        <a:off x="1773593" y="3630313"/>
        <a:ext cx="1277899" cy="638949"/>
      </dsp:txXfrm>
    </dsp:sp>
    <dsp:sp modelId="{B5C2A8C8-E339-4EC8-842D-8B6E7422BB8A}">
      <dsp:nvSpPr>
        <dsp:cNvPr id="0" name=""/>
        <dsp:cNvSpPr/>
      </dsp:nvSpPr>
      <dsp:spPr>
        <a:xfrm>
          <a:off x="3000377" y="1815696"/>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Special Operations</a:t>
          </a:r>
        </a:p>
      </dsp:txBody>
      <dsp:txXfrm>
        <a:off x="3000377" y="1815696"/>
        <a:ext cx="1277899" cy="638949"/>
      </dsp:txXfrm>
    </dsp:sp>
    <dsp:sp modelId="{1A08B28B-E167-4BA0-8357-EDF161824F0A}">
      <dsp:nvSpPr>
        <dsp:cNvPr id="0" name=""/>
        <dsp:cNvSpPr/>
      </dsp:nvSpPr>
      <dsp:spPr>
        <a:xfrm>
          <a:off x="3319852" y="2723004"/>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Teams</a:t>
          </a:r>
        </a:p>
      </dsp:txBody>
      <dsp:txXfrm>
        <a:off x="3319852" y="2723004"/>
        <a:ext cx="1277899" cy="638949"/>
      </dsp:txXfrm>
    </dsp:sp>
    <dsp:sp modelId="{7C995069-880C-4FF6-B655-8F404EE5FB82}">
      <dsp:nvSpPr>
        <dsp:cNvPr id="0" name=""/>
        <dsp:cNvSpPr/>
      </dsp:nvSpPr>
      <dsp:spPr>
        <a:xfrm>
          <a:off x="3319852" y="3630313"/>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Resources</a:t>
          </a:r>
        </a:p>
      </dsp:txBody>
      <dsp:txXfrm>
        <a:off x="3319852" y="3630313"/>
        <a:ext cx="1277899" cy="638949"/>
      </dsp:txXfrm>
    </dsp:sp>
    <dsp:sp modelId="{29358391-6E8D-4E37-A92F-9E8619E9F3E8}">
      <dsp:nvSpPr>
        <dsp:cNvPr id="0" name=""/>
        <dsp:cNvSpPr/>
      </dsp:nvSpPr>
      <dsp:spPr>
        <a:xfrm>
          <a:off x="4546635" y="1815696"/>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Emergency Management</a:t>
          </a:r>
        </a:p>
      </dsp:txBody>
      <dsp:txXfrm>
        <a:off x="4546635" y="1815696"/>
        <a:ext cx="1277899" cy="638949"/>
      </dsp:txXfrm>
    </dsp:sp>
    <dsp:sp modelId="{4BEFCBD7-69B6-4D19-85B5-CE9B8DB4BDBB}">
      <dsp:nvSpPr>
        <dsp:cNvPr id="0" name=""/>
        <dsp:cNvSpPr/>
      </dsp:nvSpPr>
      <dsp:spPr>
        <a:xfrm>
          <a:off x="4866110" y="2723004"/>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Planning</a:t>
          </a:r>
        </a:p>
      </dsp:txBody>
      <dsp:txXfrm>
        <a:off x="4866110" y="2723004"/>
        <a:ext cx="1277899" cy="638949"/>
      </dsp:txXfrm>
    </dsp:sp>
    <dsp:sp modelId="{79FD4E27-4DD5-408C-9E82-DB390891345E}">
      <dsp:nvSpPr>
        <dsp:cNvPr id="0" name=""/>
        <dsp:cNvSpPr/>
      </dsp:nvSpPr>
      <dsp:spPr>
        <a:xfrm>
          <a:off x="4866110" y="3630313"/>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Hazardous Materials</a:t>
          </a:r>
        </a:p>
      </dsp:txBody>
      <dsp:txXfrm>
        <a:off x="4866110" y="3630313"/>
        <a:ext cx="1277899" cy="638949"/>
      </dsp:txXfrm>
    </dsp:sp>
    <dsp:sp modelId="{7630658B-C025-4B41-989A-F5F7234D1F61}">
      <dsp:nvSpPr>
        <dsp:cNvPr id="0" name=""/>
        <dsp:cNvSpPr/>
      </dsp:nvSpPr>
      <dsp:spPr>
        <a:xfrm>
          <a:off x="6092894" y="1815696"/>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Technology, Training &amp; Innovation</a:t>
          </a:r>
        </a:p>
      </dsp:txBody>
      <dsp:txXfrm>
        <a:off x="6092894" y="1815696"/>
        <a:ext cx="1277899" cy="638949"/>
      </dsp:txXfrm>
    </dsp:sp>
    <dsp:sp modelId="{A70F1E46-506C-4D15-8BA3-59DF2FFEDF3B}">
      <dsp:nvSpPr>
        <dsp:cNvPr id="0" name=""/>
        <dsp:cNvSpPr/>
      </dsp:nvSpPr>
      <dsp:spPr>
        <a:xfrm>
          <a:off x="3000377" y="908387"/>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Homeland Security</a:t>
          </a:r>
        </a:p>
      </dsp:txBody>
      <dsp:txXfrm>
        <a:off x="3000377" y="908387"/>
        <a:ext cx="1277899" cy="638949"/>
      </dsp:txXfrm>
    </dsp:sp>
    <dsp:sp modelId="{16C70F03-109F-479E-9DE7-5464467E825E}">
      <dsp:nvSpPr>
        <dsp:cNvPr id="0" name=""/>
        <dsp:cNvSpPr/>
      </dsp:nvSpPr>
      <dsp:spPr>
        <a:xfrm>
          <a:off x="4546635" y="908387"/>
          <a:ext cx="1277899" cy="638949"/>
        </a:xfrm>
        <a:prstGeom prst="rect">
          <a:avLst/>
        </a:prstGeom>
        <a:solidFill>
          <a:schemeClr val="lt1">
            <a:hueOff val="0"/>
            <a:satOff val="0"/>
            <a:lumOff val="0"/>
            <a:alphaOff val="0"/>
          </a:schemeClr>
        </a:solidFill>
        <a:ln w="19050"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Deputy Directors</a:t>
          </a:r>
        </a:p>
      </dsp:txBody>
      <dsp:txXfrm>
        <a:off x="4546635" y="908387"/>
        <a:ext cx="1277899" cy="63894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24E4C2-F21F-4F5D-B95A-8ACDC86FADC0}" type="datetimeFigureOut">
              <a:rPr lang="en-US" smtClean="0"/>
              <a:pPr/>
              <a:t>3/12/2020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1735E0-F505-421A-B0A1-86AA2415EC56}" type="slidenum">
              <a:rPr lang="en-US" smtClean="0"/>
              <a:pPr/>
              <a:t>‹#›</a:t>
            </a:fld>
            <a:endParaRPr lang="en-US"/>
          </a:p>
        </p:txBody>
      </p:sp>
    </p:spTree>
    <p:extLst>
      <p:ext uri="{BB962C8B-B14F-4D97-AF65-F5344CB8AC3E}">
        <p14:creationId xmlns:p14="http://schemas.microsoft.com/office/powerpoint/2010/main" val="3373639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a:lstStyle/>
          <a:p>
            <a:fld id="{A5C7A08C-4B69-4AE1-B6EA-077A2A9910C1}" type="slidenum">
              <a:rPr lang="en-US" altLang="en-US" smtClean="0"/>
              <a:pPr/>
              <a:t>2</a:t>
            </a:fld>
            <a:endParaRPr lang="en-US" altLang="en-US"/>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 improve the health and safety of the residents of Delaware County by establishing a group of medical and non-medical volunteers to augment our existing emergency medical personnel resources in the County.</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Our goal is to allow local volunteer medical and health professionals contribute their skills and expertise throughout the year as well as during times of community need. Our Medical Reserve Corps unit is made up of medical and support volunteers who can assist our community during an emergency, such as an earthquake, hurricane, ice storm, an influenza epidemic, a chemical spill or an act of terrorism.</a:t>
            </a:r>
          </a:p>
          <a:p>
            <a:r>
              <a:rPr lang="en-US" sz="1200" kern="1200" dirty="0">
                <a:solidFill>
                  <a:schemeClr val="tx1"/>
                </a:solidFill>
                <a:effectLst/>
                <a:latin typeface="+mn-lt"/>
                <a:ea typeface="+mn-ea"/>
                <a:cs typeface="+mn-cs"/>
              </a:rPr>
              <a:t>Major local emergencies can overwhelm the capability of first responders, especially during the first 12-72 hours. Having citizens who are prepared to take care of themselves, their families and others during times of crisis will allow first-responders to focus their efforts on the most critical, life threatening situations.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An organized, credentialed and trained Medical Reserve Corps means that volunteers can effectively respond to local emergencies. Members should take the responsibility to become familiar with their community’s response plan, know what materials are available for their use, know their partners in the response ,  know where their skills will be most advantageous and be able to follow through in a cohesive, coordinated manner. </a:t>
            </a:r>
          </a:p>
          <a:p>
            <a:endParaRPr lang="en-US" dirty="0"/>
          </a:p>
        </p:txBody>
      </p:sp>
      <p:sp>
        <p:nvSpPr>
          <p:cNvPr id="4" name="Slide Number Placeholder 3"/>
          <p:cNvSpPr>
            <a:spLocks noGrp="1"/>
          </p:cNvSpPr>
          <p:nvPr>
            <p:ph type="sldNum" sz="quarter" idx="10"/>
          </p:nvPr>
        </p:nvSpPr>
        <p:spPr/>
        <p:txBody>
          <a:bodyPr/>
          <a:lstStyle/>
          <a:p>
            <a:fld id="{D91735E0-F505-421A-B0A1-86AA2415EC56}" type="slidenum">
              <a:rPr lang="en-US" smtClean="0"/>
              <a:pPr/>
              <a:t>18</a:t>
            </a:fld>
            <a:endParaRPr lang="en-US"/>
          </a:p>
        </p:txBody>
      </p:sp>
    </p:spTree>
    <p:extLst>
      <p:ext uri="{BB962C8B-B14F-4D97-AF65-F5344CB8AC3E}">
        <p14:creationId xmlns:p14="http://schemas.microsoft.com/office/powerpoint/2010/main" val="2276731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Sun Valley Exercise</a:t>
            </a:r>
          </a:p>
        </p:txBody>
      </p:sp>
      <p:sp>
        <p:nvSpPr>
          <p:cNvPr id="4" name="Slide Number Placeholder 3"/>
          <p:cNvSpPr>
            <a:spLocks noGrp="1"/>
          </p:cNvSpPr>
          <p:nvPr>
            <p:ph type="sldNum" sz="quarter" idx="10"/>
          </p:nvPr>
        </p:nvSpPr>
        <p:spPr/>
        <p:txBody>
          <a:bodyPr/>
          <a:lstStyle/>
          <a:p>
            <a:fld id="{D91735E0-F505-421A-B0A1-86AA2415EC56}" type="slidenum">
              <a:rPr lang="en-US" smtClean="0"/>
              <a:pPr/>
              <a:t>43</a:t>
            </a:fld>
            <a:endParaRPr lang="en-US"/>
          </a:p>
        </p:txBody>
      </p:sp>
    </p:spTree>
    <p:extLst>
      <p:ext uri="{BB962C8B-B14F-4D97-AF65-F5344CB8AC3E}">
        <p14:creationId xmlns:p14="http://schemas.microsoft.com/office/powerpoint/2010/main" val="3735606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1735E0-F505-421A-B0A1-86AA2415EC56}" type="slidenum">
              <a:rPr lang="en-US" smtClean="0"/>
              <a:pPr/>
              <a:t>45</a:t>
            </a:fld>
            <a:endParaRPr lang="en-US"/>
          </a:p>
        </p:txBody>
      </p:sp>
    </p:spTree>
    <p:extLst>
      <p:ext uri="{BB962C8B-B14F-4D97-AF65-F5344CB8AC3E}">
        <p14:creationId xmlns:p14="http://schemas.microsoft.com/office/powerpoint/2010/main" val="2014825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E9462EF3-3C4F-43EE-ACEE-D4B806740EA3}" type="datetimeFigureOut">
              <a:rPr lang="en-US" dirty="0"/>
              <a:pPr/>
              <a:t>3/12/2020</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r>
              <a:rPr lang="en-US" dirty="0"/>
              <a:t>
              </a:t>
            </a:r>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343B39-165A-4B68-AA5C-581F5336313C}" type="datetimeFigureOut">
              <a:rPr lang="en-US" dirty="0"/>
              <a:pPr/>
              <a:t>3/12/2020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942C8C57-33F9-4259-AC4F-0E3F5BEC9B94}" type="datetimeFigureOut">
              <a:rPr lang="en-US" dirty="0"/>
              <a:pPr/>
              <a:t>3/12/2020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748772B-8FA2-401F-A0A1-A59855EDBC3E}" type="datetimeFigureOut">
              <a:rPr lang="en-US" dirty="0"/>
              <a:pPr/>
              <a:t>3/12/2020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3DD5BDE-5A90-4611-82E9-0FC5746D30C5}" type="datetimeFigureOut">
              <a:rPr lang="en-US" dirty="0"/>
              <a:pPr/>
              <a:t>3/12/2020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ADDA17D-0BEA-4E76-A7FC-F7C188BC48D1}" type="datetimeFigureOut">
              <a:rPr lang="en-US" dirty="0"/>
              <a:pPr/>
              <a:t>3/12/2020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909AC7D-18CA-4236-82B9-D75EB1D66EAE}" type="datetimeFigureOut">
              <a:rPr lang="en-US" dirty="0"/>
              <a:pPr/>
              <a:t>3/12/2020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68300E-C023-45CD-A0BE-EDB7A8C6EA8B}" type="datetimeFigureOut">
              <a:rPr lang="en-US" dirty="0"/>
              <a:pPr/>
              <a:t>3/12/2020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620EAD-E369-4933-8469-ED7764B56A1B}" type="datetimeFigureOut">
              <a:rPr lang="en-US" dirty="0"/>
              <a:pPr/>
              <a:t>3/12/2020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6C0EF2-9919-473B-8215-8616BAF10692}" type="datetimeFigureOut">
              <a:rPr lang="en-US" dirty="0"/>
              <a:pPr/>
              <a:t>3/12/2020</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9472EB-AC54-4713-BFC2-BEB621108C63}" type="datetimeFigureOut">
              <a:rPr lang="en-US" dirty="0"/>
              <a:pPr/>
              <a:t>3/12/2020</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455A0C-791E-4545-B787-F98AD45CD761}" type="datetimeFigureOut">
              <a:rPr lang="en-US" dirty="0"/>
              <a:pPr/>
              <a:t>3/12/2020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536B77-F4F4-4427-AC4F-9A623798AD82}" type="datetimeFigureOut">
              <a:rPr lang="en-US" dirty="0"/>
              <a:pPr/>
              <a:t>3/12/2020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8BE790C-34EB-4565-8437-CACF4CDB7822}" type="datetimeFigureOut">
              <a:rPr lang="en-US" dirty="0"/>
              <a:pPr/>
              <a:t>3/12/2020</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4A4C11-22B8-4A4E-8126-B3AF6B948A8E}" type="datetimeFigureOut">
              <a:rPr lang="en-US" dirty="0"/>
              <a:pPr/>
              <a:t>3/12/2020</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ED06B6-C816-4861-964D-15A98395707D}" type="datetimeFigureOut">
              <a:rPr lang="en-US" dirty="0"/>
              <a:pPr/>
              <a:t>3/12/2020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B1A8AB-EA7C-4B1B-9D73-E2551851FABE}" type="datetimeFigureOut">
              <a:rPr lang="en-US" dirty="0"/>
              <a:pPr/>
              <a:t>3/12/2020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90786BE5-D2A3-4BF0-8B30-D7403E61B3DC}" type="datetimeFigureOut">
              <a:rPr lang="en-US" dirty="0"/>
              <a:pPr/>
              <a:t>3/12/2020</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r>
              <a:rPr lang="en-US" dirty="0"/>
              <a:t>
              </a:t>
            </a:r>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serv.pa.gov/"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3" Type="http://schemas.openxmlformats.org/officeDocument/2006/relationships/hyperlink" Target="mailto:delcartpa@gmail.com" TargetMode="External"/><Relationship Id="rId2" Type="http://schemas.openxmlformats.org/officeDocument/2006/relationships/hyperlink" Target="mailto:skelleynps@Verizon.net" TargetMode="Externa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delcohsa.org/dcort.html" TargetMode="External"/><Relationship Id="rId2" Type="http://schemas.openxmlformats.org/officeDocument/2006/relationships/hyperlink" Target="mailto:ThomasSF@delcohsa.or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mailto:michaelo.thomas@gmail.com"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mary.newsom@redcross.or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mailto:luke.rodgers@use.salvationarmy.org"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www.delcocitizencorps.com/"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6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6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7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3" Type="http://schemas.openxmlformats.org/officeDocument/2006/relationships/hyperlink" Target="http://www.serv.pa.gov/" TargetMode="External"/><Relationship Id="rId2" Type="http://schemas.openxmlformats.org/officeDocument/2006/relationships/hyperlink" Target="https://training.fema.gov/nims/" TargetMode="Externa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44.jpeg"/></Relationships>
</file>

<file path=ppt/slides/_rels/slide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hyperlink" Target="http://www.citizenscorps.gov/" TargetMode="External"/><Relationship Id="rId7" Type="http://schemas.openxmlformats.org/officeDocument/2006/relationships/image" Target="../media/image45.wmf"/><Relationship Id="rId2" Type="http://schemas.openxmlformats.org/officeDocument/2006/relationships/hyperlink" Target="http://www.readypa.org/" TargetMode="External"/><Relationship Id="rId1" Type="http://schemas.openxmlformats.org/officeDocument/2006/relationships/slideLayout" Target="../slideLayouts/slideLayout4.xml"/><Relationship Id="rId6" Type="http://schemas.openxmlformats.org/officeDocument/2006/relationships/hyperlink" Target="http://www.disaster.org/" TargetMode="External"/><Relationship Id="rId11" Type="http://schemas.openxmlformats.org/officeDocument/2006/relationships/image" Target="../media/image7.png"/><Relationship Id="rId5" Type="http://schemas.openxmlformats.org/officeDocument/2006/relationships/hyperlink" Target="http://www.fema.gov/" TargetMode="External"/><Relationship Id="rId10" Type="http://schemas.openxmlformats.org/officeDocument/2006/relationships/image" Target="../media/image47.png"/><Relationship Id="rId4" Type="http://schemas.openxmlformats.org/officeDocument/2006/relationships/hyperlink" Target="http://www.redcross.org/" TargetMode="External"/><Relationship Id="rId9" Type="http://schemas.openxmlformats.org/officeDocument/2006/relationships/hyperlink" Target="http://www.fema.gov/index.shtm" TargetMode="External"/></Relationships>
</file>

<file path=ppt/slides/_rels/slide9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Citizen Corps of Delaware County</a:t>
            </a:r>
            <a:br>
              <a:rPr lang="en-US" dirty="0"/>
            </a:br>
            <a:r>
              <a:rPr lang="en-US" dirty="0"/>
              <a:t>Orientation &amp; </a:t>
            </a:r>
            <a:br>
              <a:rPr lang="en-US" dirty="0"/>
            </a:br>
            <a:r>
              <a:rPr lang="en-US" dirty="0"/>
              <a:t>Handbook Training</a:t>
            </a:r>
          </a:p>
        </p:txBody>
      </p:sp>
      <p:sp>
        <p:nvSpPr>
          <p:cNvPr id="3" name="Subtitle 2"/>
          <p:cNvSpPr>
            <a:spLocks noGrp="1"/>
          </p:cNvSpPr>
          <p:nvPr>
            <p:ph type="subTitle" idx="1"/>
          </p:nvPr>
        </p:nvSpPr>
        <p:spPr>
          <a:xfrm>
            <a:off x="1154954" y="5277678"/>
            <a:ext cx="10135897" cy="361122"/>
          </a:xfrm>
        </p:spPr>
        <p:txBody>
          <a:bodyPr>
            <a:normAutofit lnSpcReduction="10000"/>
          </a:bodyPr>
          <a:lstStyle/>
          <a:p>
            <a:pPr algn="r"/>
            <a:r>
              <a:rPr lang="en-US" dirty="0"/>
              <a:t>CCDC Orientation V.4 (2019)</a:t>
            </a:r>
          </a:p>
        </p:txBody>
      </p:sp>
      <p:pic>
        <p:nvPicPr>
          <p:cNvPr id="1026" name="Picture 2" descr="F:\2019 CCDC\LOGOS\Delco-corps-logo.jpg"/>
          <p:cNvPicPr>
            <a:picLocks noChangeAspect="1" noChangeArrowheads="1"/>
          </p:cNvPicPr>
          <p:nvPr/>
        </p:nvPicPr>
        <p:blipFill>
          <a:blip r:embed="rId2"/>
          <a:srcRect/>
          <a:stretch>
            <a:fillRect/>
          </a:stretch>
        </p:blipFill>
        <p:spPr bwMode="auto">
          <a:xfrm>
            <a:off x="8005009" y="1404593"/>
            <a:ext cx="3154183" cy="2911311"/>
          </a:xfrm>
          <a:prstGeom prst="rect">
            <a:avLst/>
          </a:prstGeom>
          <a:noFill/>
        </p:spPr>
      </p:pic>
    </p:spTree>
    <p:extLst>
      <p:ext uri="{BB962C8B-B14F-4D97-AF65-F5344CB8AC3E}">
        <p14:creationId xmlns:p14="http://schemas.microsoft.com/office/powerpoint/2010/main" val="745678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 Handbook?</a:t>
            </a:r>
          </a:p>
        </p:txBody>
      </p:sp>
      <p:sp>
        <p:nvSpPr>
          <p:cNvPr id="3" name="Content Placeholder 2"/>
          <p:cNvSpPr>
            <a:spLocks noGrp="1"/>
          </p:cNvSpPr>
          <p:nvPr>
            <p:ph idx="1"/>
          </p:nvPr>
        </p:nvSpPr>
        <p:spPr>
          <a:xfrm>
            <a:off x="1154954" y="2603500"/>
            <a:ext cx="10370739" cy="3416300"/>
          </a:xfrm>
        </p:spPr>
        <p:txBody>
          <a:bodyPr>
            <a:noAutofit/>
          </a:bodyPr>
          <a:lstStyle/>
          <a:p>
            <a:r>
              <a:rPr lang="en-US" sz="2000" dirty="0"/>
              <a:t>We have provided you with a set of regulations to provide protection to our volunteers and the public.  </a:t>
            </a:r>
          </a:p>
          <a:p>
            <a:r>
              <a:rPr lang="en-US" sz="2000" dirty="0"/>
              <a:t>Be mindful that some situations may require more or less stringent rules.</a:t>
            </a:r>
          </a:p>
          <a:p>
            <a:pPr lvl="1"/>
            <a:r>
              <a:rPr lang="en-US" sz="2000" dirty="0"/>
              <a:t>For example, tighter restrictions were utilized at the 2014 WCU Ice Storm </a:t>
            </a:r>
            <a:r>
              <a:rPr lang="en-US" sz="2000" dirty="0" err="1"/>
              <a:t>Supershelter</a:t>
            </a:r>
            <a:r>
              <a:rPr lang="en-US" sz="2000" dirty="0"/>
              <a:t> than were in place at the Marcus Hook Pirate Festival fur Public Preparedness.</a:t>
            </a:r>
          </a:p>
          <a:p>
            <a:pPr lvl="1"/>
            <a:r>
              <a:rPr lang="en-US" sz="2000" dirty="0"/>
              <a:t>Generally speaking, you will not be blindly sent into a scenario.</a:t>
            </a:r>
          </a:p>
          <a:p>
            <a:pPr lvl="1"/>
            <a:r>
              <a:rPr lang="en-US" sz="2000" dirty="0"/>
              <a:t>HOWEVER….. Situations can quickly change and we need to ensure adaptability.</a:t>
            </a:r>
          </a:p>
        </p:txBody>
      </p:sp>
    </p:spTree>
    <p:extLst>
      <p:ext uri="{BB962C8B-B14F-4D97-AF65-F5344CB8AC3E}">
        <p14:creationId xmlns:p14="http://schemas.microsoft.com/office/powerpoint/2010/main" val="410542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Ice Storm Shelter Staff (partial)</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1013" y="1961733"/>
            <a:ext cx="8229600" cy="5166881"/>
          </a:xfrm>
        </p:spPr>
      </p:pic>
    </p:spTree>
    <p:extLst>
      <p:ext uri="{BB962C8B-B14F-4D97-AF65-F5344CB8AC3E}">
        <p14:creationId xmlns:p14="http://schemas.microsoft.com/office/powerpoint/2010/main" val="1137673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Principles of the Handbook</a:t>
            </a:r>
          </a:p>
        </p:txBody>
      </p:sp>
      <p:sp>
        <p:nvSpPr>
          <p:cNvPr id="3" name="Content Placeholder 2"/>
          <p:cNvSpPr>
            <a:spLocks noGrp="1"/>
          </p:cNvSpPr>
          <p:nvPr>
            <p:ph idx="1"/>
          </p:nvPr>
        </p:nvSpPr>
        <p:spPr/>
        <p:txBody>
          <a:bodyPr>
            <a:normAutofit/>
          </a:bodyPr>
          <a:lstStyle/>
          <a:p>
            <a:r>
              <a:rPr lang="en-US" sz="2000" dirty="0"/>
              <a:t>3 Key Signature pieces</a:t>
            </a:r>
          </a:p>
          <a:p>
            <a:endParaRPr lang="en-US" sz="2000" dirty="0"/>
          </a:p>
          <a:p>
            <a:pPr lvl="1"/>
            <a:r>
              <a:rPr lang="en-US" sz="2000" dirty="0"/>
              <a:t>Confidentiality Pledge</a:t>
            </a:r>
          </a:p>
          <a:p>
            <a:pPr lvl="1"/>
            <a:endParaRPr lang="en-US" sz="2000" dirty="0"/>
          </a:p>
          <a:p>
            <a:pPr lvl="1"/>
            <a:r>
              <a:rPr lang="en-US" sz="2000" dirty="0"/>
              <a:t>Photography Consent</a:t>
            </a:r>
          </a:p>
          <a:p>
            <a:pPr lvl="1"/>
            <a:endParaRPr lang="en-US" sz="2000" dirty="0"/>
          </a:p>
          <a:p>
            <a:pPr lvl="1"/>
            <a:r>
              <a:rPr lang="en-US" sz="2000" dirty="0"/>
              <a:t>Receipt of Handbook</a:t>
            </a:r>
          </a:p>
          <a:p>
            <a:pPr lvl="1"/>
            <a:endParaRPr lang="en-US" sz="2000" dirty="0"/>
          </a:p>
        </p:txBody>
      </p:sp>
      <p:pic>
        <p:nvPicPr>
          <p:cNvPr id="56321" name="Picture 1" descr="C:\Users\EKline\Pictures\2018 pictures\2018-08-16\043.jpg"/>
          <p:cNvPicPr>
            <a:picLocks noChangeAspect="1" noChangeArrowheads="1"/>
          </p:cNvPicPr>
          <p:nvPr/>
        </p:nvPicPr>
        <p:blipFill>
          <a:blip r:embed="rId2"/>
          <a:srcRect/>
          <a:stretch>
            <a:fillRect/>
          </a:stretch>
        </p:blipFill>
        <p:spPr bwMode="auto">
          <a:xfrm>
            <a:off x="7326166" y="2809186"/>
            <a:ext cx="3534080" cy="3586899"/>
          </a:xfrm>
          <a:prstGeom prst="rect">
            <a:avLst/>
          </a:prstGeom>
          <a:noFill/>
        </p:spPr>
      </p:pic>
    </p:spTree>
    <p:extLst>
      <p:ext uri="{BB962C8B-B14F-4D97-AF65-F5344CB8AC3E}">
        <p14:creationId xmlns:p14="http://schemas.microsoft.com/office/powerpoint/2010/main" val="1310918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Confidentiality Pledge</a:t>
            </a:r>
          </a:p>
        </p:txBody>
      </p:sp>
      <p:sp>
        <p:nvSpPr>
          <p:cNvPr id="3" name="Content Placeholder 2"/>
          <p:cNvSpPr>
            <a:spLocks noGrp="1"/>
          </p:cNvSpPr>
          <p:nvPr>
            <p:ph idx="1"/>
          </p:nvPr>
        </p:nvSpPr>
        <p:spPr>
          <a:xfrm>
            <a:off x="1154954" y="2424223"/>
            <a:ext cx="10179353" cy="4051005"/>
          </a:xfrm>
        </p:spPr>
        <p:txBody>
          <a:bodyPr>
            <a:normAutofit/>
          </a:bodyPr>
          <a:lstStyle/>
          <a:p>
            <a:pPr>
              <a:buFont typeface="Wingdings" panose="05000000000000000000" pitchFamily="2" charset="2"/>
              <a:buChar char="Ø"/>
            </a:pPr>
            <a:r>
              <a:rPr lang="en-US" sz="2000" dirty="0"/>
              <a:t>Due to the nature of services of the Citizen Corps of Delaware County, you may process information that is confidential and not public record. For that reason you are asked to sign this confidentiality statement indicating that you will keep information to which you have access confidential and not discuss it with anyone other than the staff person with whom you are working.</a:t>
            </a:r>
          </a:p>
          <a:p>
            <a:r>
              <a:rPr lang="en-US" sz="2000" dirty="0"/>
              <a:t>I certify that I have read the statement below and agree to comply with the terms.</a:t>
            </a:r>
          </a:p>
          <a:p>
            <a:r>
              <a:rPr lang="en-US" sz="2000" dirty="0"/>
              <a:t>I realize that as a volunteer with the Citizen Corps of Delaware County I may acquire knowledge of confidential information from files, case records, missions, conversations, etc. I agree that such information is not to be discussed or revealed to anyone not authorized to have the information.</a:t>
            </a:r>
          </a:p>
          <a:p>
            <a:pPr lvl="1"/>
            <a:endParaRPr lang="en-US" dirty="0"/>
          </a:p>
        </p:txBody>
      </p:sp>
    </p:spTree>
    <p:extLst>
      <p:ext uri="{BB962C8B-B14F-4D97-AF65-F5344CB8AC3E}">
        <p14:creationId xmlns:p14="http://schemas.microsoft.com/office/powerpoint/2010/main" val="531431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Photography Consent</a:t>
            </a:r>
          </a:p>
        </p:txBody>
      </p:sp>
      <p:sp>
        <p:nvSpPr>
          <p:cNvPr id="3" name="Content Placeholder 2"/>
          <p:cNvSpPr>
            <a:spLocks noGrp="1"/>
          </p:cNvSpPr>
          <p:nvPr>
            <p:ph idx="1"/>
          </p:nvPr>
        </p:nvSpPr>
        <p:spPr>
          <a:xfrm>
            <a:off x="1154954" y="2603500"/>
            <a:ext cx="10158088" cy="3416300"/>
          </a:xfrm>
        </p:spPr>
        <p:txBody>
          <a:bodyPr/>
          <a:lstStyle/>
          <a:p>
            <a:r>
              <a:rPr lang="en-US" sz="2000" dirty="0"/>
              <a:t>The Citizen Corps of Delaware County frequently takes photographs of volunteers in action during trainings, exercises, and actual events. In addition, each volunteer is photographed for identification purposes. Photographs may be used on the website, in newsletters, and other publications.</a:t>
            </a:r>
          </a:p>
          <a:p>
            <a:r>
              <a:rPr lang="en-US" sz="2000" dirty="0"/>
              <a:t>I give (or do not give) Citizen Corps of Delaware County permission to use my photo as stated above.</a:t>
            </a:r>
          </a:p>
          <a:p>
            <a:r>
              <a:rPr lang="en-US" sz="2000" dirty="0"/>
              <a:t>Those who do not give permission MUST also notify the coordinator, team leader, or a supervisor when they arrive at an event, training, exercise, or deployment of their desire not to be photographed. </a:t>
            </a:r>
          </a:p>
          <a:p>
            <a:endParaRPr lang="en-US" dirty="0"/>
          </a:p>
          <a:p>
            <a:endParaRPr lang="en-US" dirty="0"/>
          </a:p>
        </p:txBody>
      </p:sp>
    </p:spTree>
    <p:extLst>
      <p:ext uri="{BB962C8B-B14F-4D97-AF65-F5344CB8AC3E}">
        <p14:creationId xmlns:p14="http://schemas.microsoft.com/office/powerpoint/2010/main" val="1524707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Receipt of Handbook and Training</a:t>
            </a:r>
          </a:p>
        </p:txBody>
      </p:sp>
      <p:sp>
        <p:nvSpPr>
          <p:cNvPr id="3" name="Content Placeholder 2"/>
          <p:cNvSpPr>
            <a:spLocks noGrp="1"/>
          </p:cNvSpPr>
          <p:nvPr>
            <p:ph idx="1"/>
          </p:nvPr>
        </p:nvSpPr>
        <p:spPr>
          <a:xfrm>
            <a:off x="1154954" y="2603500"/>
            <a:ext cx="10423902" cy="3416300"/>
          </a:xfrm>
        </p:spPr>
        <p:txBody>
          <a:bodyPr>
            <a:normAutofit/>
          </a:bodyPr>
          <a:lstStyle/>
          <a:p>
            <a:r>
              <a:rPr lang="en-US" sz="2000" dirty="0"/>
              <a:t>In addition to the Confidentiality Pledge and Photography Consent, you will be asked to sign a Receipt of Handbook and training.</a:t>
            </a:r>
          </a:p>
          <a:p>
            <a:endParaRPr lang="en-US" sz="2000" dirty="0"/>
          </a:p>
          <a:p>
            <a:r>
              <a:rPr lang="en-US" sz="2000" dirty="0"/>
              <a:t>This is your verification that you have read and understand the Citizen Corps of Delaware County Handbook, and that you agree to comply with the instructions provided in this handbook.</a:t>
            </a:r>
          </a:p>
          <a:p>
            <a:r>
              <a:rPr lang="en-US" sz="2000" dirty="0"/>
              <a:t>The Citizen Corps will keep this documentation on file.  </a:t>
            </a:r>
          </a:p>
        </p:txBody>
      </p:sp>
    </p:spTree>
    <p:extLst>
      <p:ext uri="{BB962C8B-B14F-4D97-AF65-F5344CB8AC3E}">
        <p14:creationId xmlns:p14="http://schemas.microsoft.com/office/powerpoint/2010/main" val="4138518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the Handbook</a:t>
            </a:r>
          </a:p>
        </p:txBody>
      </p:sp>
      <p:sp>
        <p:nvSpPr>
          <p:cNvPr id="3" name="Content Placeholder 2"/>
          <p:cNvSpPr>
            <a:spLocks noGrp="1"/>
          </p:cNvSpPr>
          <p:nvPr>
            <p:ph idx="1"/>
          </p:nvPr>
        </p:nvSpPr>
        <p:spPr>
          <a:xfrm>
            <a:off x="531628" y="2413591"/>
            <a:ext cx="11153553" cy="4029739"/>
          </a:xfrm>
        </p:spPr>
        <p:txBody>
          <a:bodyPr>
            <a:normAutofit/>
          </a:bodyPr>
          <a:lstStyle/>
          <a:p>
            <a:r>
              <a:rPr lang="en-US" sz="2000" dirty="0"/>
              <a:t>Your enrollment and orientation are important first steps to an exciting and complex organization, which offers a variety of opportunities to serve our community. The following pages describe the benefits to our volunteers, plus policies and procedures that provide a framework for the services we deliver.</a:t>
            </a:r>
          </a:p>
          <a:p>
            <a:r>
              <a:rPr lang="en-US" sz="2000" dirty="0"/>
              <a:t>The information in this handbook is extensive but not complete. You will learn much of the information regarding your responsibilities through training and on the job. This handbook will be updated annually to reflect any changes made to specific rules or regulations of the Citizen Corps of Delaware County.  Copies of the updated sections will be made available to all existing Citizen Corps of Delaware County volunteers.</a:t>
            </a:r>
          </a:p>
          <a:p>
            <a:endParaRPr lang="en-US" dirty="0"/>
          </a:p>
        </p:txBody>
      </p:sp>
    </p:spTree>
    <p:extLst>
      <p:ext uri="{BB962C8B-B14F-4D97-AF65-F5344CB8AC3E}">
        <p14:creationId xmlns:p14="http://schemas.microsoft.com/office/powerpoint/2010/main" val="4146760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Information</a:t>
            </a:r>
          </a:p>
        </p:txBody>
      </p:sp>
      <p:sp>
        <p:nvSpPr>
          <p:cNvPr id="3" name="Content Placeholder 2"/>
          <p:cNvSpPr>
            <a:spLocks noGrp="1"/>
          </p:cNvSpPr>
          <p:nvPr>
            <p:ph idx="1"/>
          </p:nvPr>
        </p:nvSpPr>
        <p:spPr>
          <a:xfrm>
            <a:off x="1154954" y="2325757"/>
            <a:ext cx="9464555" cy="4199733"/>
          </a:xfrm>
        </p:spPr>
        <p:txBody>
          <a:bodyPr>
            <a:normAutofit fontScale="92500" lnSpcReduction="20000"/>
          </a:bodyPr>
          <a:lstStyle/>
          <a:p>
            <a:r>
              <a:rPr lang="en-US" dirty="0"/>
              <a:t>Brief History of the Citizen Corps Program.</a:t>
            </a:r>
          </a:p>
          <a:p>
            <a:pPr lvl="1"/>
            <a:r>
              <a:rPr lang="en-US" dirty="0"/>
              <a:t>In his 2002 State of the Union Message, President Bush called on all Americans to make a lifetime commitment of at least 4,000 hours—the equivalent of two years of their lives—to serve their communities, the nation and the world, thus founding the USA Freedom Corps and Citizens Corps.</a:t>
            </a:r>
          </a:p>
          <a:p>
            <a:pPr lvl="1"/>
            <a:r>
              <a:rPr lang="en-US" dirty="0"/>
              <a:t>The Citizen Corps also works regularly with the American Red Cross and other Voluntary Organizations Active in Disaster (VOAD) partners, when areas require evacuation, when shelters need to be established and maintained.</a:t>
            </a:r>
          </a:p>
          <a:p>
            <a:pPr lvl="1"/>
            <a:r>
              <a:rPr lang="en-US" dirty="0"/>
              <a:t>Citizen Corps is an umbrella organization for our MRC, CERT, DelCART, SRU, Red Cross, Salvation Army, ARES, DCORT, VOAD,  ICH, non-government organizations (NGO’s), faith bases groups, human service agencies &amp; DES.  </a:t>
            </a:r>
          </a:p>
          <a:p>
            <a:pPr lvl="1"/>
            <a:endParaRPr lang="en-US" dirty="0"/>
          </a:p>
          <a:p>
            <a:r>
              <a:rPr lang="en-US" dirty="0"/>
              <a:t>Goals and Objectives</a:t>
            </a:r>
          </a:p>
          <a:p>
            <a:pPr lvl="1"/>
            <a:r>
              <a:rPr lang="en-US" dirty="0"/>
              <a:t>Recruiting and maintaining adequate number of volunteers</a:t>
            </a:r>
          </a:p>
          <a:p>
            <a:pPr lvl="1"/>
            <a:r>
              <a:rPr lang="en-US" dirty="0"/>
              <a:t>Provide training for volunteers</a:t>
            </a:r>
          </a:p>
          <a:p>
            <a:pPr lvl="1"/>
            <a:r>
              <a:rPr lang="en-US" dirty="0"/>
              <a:t>Promote a system and organization that will support the community’s </a:t>
            </a:r>
            <a:r>
              <a:rPr lang="en-US" b="1" u="sng" dirty="0"/>
              <a:t>unmet needs</a:t>
            </a:r>
            <a:r>
              <a:rPr lang="en-US" dirty="0"/>
              <a:t>.</a:t>
            </a:r>
          </a:p>
        </p:txBody>
      </p:sp>
    </p:spTree>
    <p:extLst>
      <p:ext uri="{BB962C8B-B14F-4D97-AF65-F5344CB8AC3E}">
        <p14:creationId xmlns:p14="http://schemas.microsoft.com/office/powerpoint/2010/main" val="1556703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9986811" cy="706964"/>
          </a:xfrm>
        </p:spPr>
        <p:txBody>
          <a:bodyPr/>
          <a:lstStyle/>
          <a:p>
            <a:r>
              <a:rPr lang="en-US" dirty="0"/>
              <a:t>About the Citizen Corps of Delaware County (CCDC)</a:t>
            </a:r>
          </a:p>
        </p:txBody>
      </p:sp>
      <p:sp>
        <p:nvSpPr>
          <p:cNvPr id="3" name="Content Placeholder 2"/>
          <p:cNvSpPr>
            <a:spLocks noGrp="1"/>
          </p:cNvSpPr>
          <p:nvPr>
            <p:ph idx="1"/>
          </p:nvPr>
        </p:nvSpPr>
        <p:spPr>
          <a:xfrm>
            <a:off x="695740" y="2351415"/>
            <a:ext cx="10944831" cy="4198472"/>
          </a:xfrm>
        </p:spPr>
        <p:txBody>
          <a:bodyPr>
            <a:normAutofit/>
          </a:bodyPr>
          <a:lstStyle/>
          <a:p>
            <a:r>
              <a:rPr lang="en-US" sz="2000" dirty="0"/>
              <a:t>Mission of the Citizen Corps of Delaware County:</a:t>
            </a:r>
          </a:p>
          <a:p>
            <a:pPr lvl="1"/>
            <a:r>
              <a:rPr lang="en-US" dirty="0"/>
              <a:t>Is to provide education, training, and volunteer opportunities to engage all citizens in making our community safer, stronger, and better prepared for emergencies and disasters of all types, including threats of terrorism, crime, public health emergencies, natural, man-made, and technological disasters by improving preparedness, mitigation, response, and recovery efforts</a:t>
            </a:r>
          </a:p>
          <a:p>
            <a:r>
              <a:rPr lang="en-US" sz="2000" dirty="0"/>
              <a:t>Benefits to the Community</a:t>
            </a:r>
          </a:p>
          <a:p>
            <a:pPr lvl="1"/>
            <a:r>
              <a:rPr lang="en-US" dirty="0"/>
              <a:t>Major local emergencies can overwhelm the capability of first responders, especially during the first 12-72 hours. Having citizens who are prepared to take care of themselves, their families and others during times of crisis will allow first-responders to focus their efforts on the most critical, life threatening situations.</a:t>
            </a:r>
          </a:p>
          <a:p>
            <a:r>
              <a:rPr lang="en-US" sz="2000" dirty="0"/>
              <a:t>An organized, credentialed and trained Citizen Corps means that volunteers can effectively respond to local emergencies</a:t>
            </a:r>
          </a:p>
        </p:txBody>
      </p:sp>
    </p:spTree>
    <p:extLst>
      <p:ext uri="{BB962C8B-B14F-4D97-AF65-F5344CB8AC3E}">
        <p14:creationId xmlns:p14="http://schemas.microsoft.com/office/powerpoint/2010/main" val="25463334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Principles</a:t>
            </a:r>
          </a:p>
        </p:txBody>
      </p:sp>
      <p:sp>
        <p:nvSpPr>
          <p:cNvPr id="3" name="Content Placeholder 2"/>
          <p:cNvSpPr>
            <a:spLocks noGrp="1"/>
          </p:cNvSpPr>
          <p:nvPr>
            <p:ph idx="1"/>
          </p:nvPr>
        </p:nvSpPr>
        <p:spPr>
          <a:xfrm>
            <a:off x="1154954" y="2603500"/>
            <a:ext cx="10243148" cy="3416300"/>
          </a:xfrm>
        </p:spPr>
        <p:txBody>
          <a:bodyPr/>
          <a:lstStyle/>
          <a:p>
            <a:r>
              <a:rPr lang="en-US" sz="2000" dirty="0"/>
              <a:t>The Citizen Corps of Delaware County will play an integral role in our local preparedness and response strategy.</a:t>
            </a:r>
          </a:p>
          <a:p>
            <a:pPr marL="0" indent="0">
              <a:buNone/>
            </a:pPr>
            <a:endParaRPr lang="en-US" sz="2000" dirty="0"/>
          </a:p>
          <a:p>
            <a:r>
              <a:rPr lang="en-US" sz="2000" dirty="0"/>
              <a:t>Major community emergencies may arise from natural (earthquake, flooding), mechanical (sewage back up, power outage), or intentional (biological, chemical or other terrorist) events. In the event of an emergency that impacts or threatens the health and safety of a large number of our citizens, or presents health issues, the Citizen Corps of Delaware County will be involved.</a:t>
            </a:r>
          </a:p>
          <a:p>
            <a:endParaRPr lang="en-US" dirty="0"/>
          </a:p>
        </p:txBody>
      </p:sp>
    </p:spTree>
    <p:extLst>
      <p:ext uri="{BB962C8B-B14F-4D97-AF65-F5344CB8AC3E}">
        <p14:creationId xmlns:p14="http://schemas.microsoft.com/office/powerpoint/2010/main" val="2337199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a:xfrm>
            <a:off x="619027" y="755405"/>
            <a:ext cx="10972800" cy="868362"/>
          </a:xfrm>
        </p:spPr>
        <p:txBody>
          <a:bodyPr/>
          <a:lstStyle/>
          <a:p>
            <a:pPr eaLnBrk="1" hangingPunct="1"/>
            <a:r>
              <a:rPr lang="en-US" altLang="en-US" dirty="0"/>
              <a:t>A little about me…</a:t>
            </a:r>
          </a:p>
        </p:txBody>
      </p:sp>
      <p:sp>
        <p:nvSpPr>
          <p:cNvPr id="3075" name="Rectangle 3"/>
          <p:cNvSpPr>
            <a:spLocks noGrp="1" noChangeArrowheads="1"/>
          </p:cNvSpPr>
          <p:nvPr>
            <p:ph idx="1"/>
          </p:nvPr>
        </p:nvSpPr>
        <p:spPr>
          <a:xfrm>
            <a:off x="609600" y="1417638"/>
            <a:ext cx="10972800" cy="4906962"/>
          </a:xfrm>
        </p:spPr>
        <p:txBody>
          <a:bodyPr rtlCol="0">
            <a:normAutofit fontScale="85000" lnSpcReduction="10000"/>
          </a:bodyPr>
          <a:lstStyle/>
          <a:p>
            <a:pPr eaLnBrk="1" fontAlgn="auto" hangingPunct="1">
              <a:lnSpc>
                <a:spcPct val="90000"/>
              </a:lnSpc>
              <a:spcAft>
                <a:spcPts val="0"/>
              </a:spcAft>
              <a:buFont typeface="Arial" pitchFamily="34" charset="0"/>
              <a:buChar char="•"/>
              <a:defRPr/>
            </a:pPr>
            <a:endParaRPr lang="en-US" sz="2400" dirty="0"/>
          </a:p>
          <a:p>
            <a:pPr eaLnBrk="1" fontAlgn="auto" hangingPunct="1">
              <a:lnSpc>
                <a:spcPct val="90000"/>
              </a:lnSpc>
              <a:spcAft>
                <a:spcPts val="0"/>
              </a:spcAft>
              <a:buFont typeface="Arial" pitchFamily="34" charset="0"/>
              <a:buChar char="•"/>
              <a:defRPr/>
            </a:pPr>
            <a:endParaRPr lang="en-US" sz="2400" dirty="0"/>
          </a:p>
          <a:p>
            <a:pPr eaLnBrk="1" fontAlgn="auto" hangingPunct="1">
              <a:lnSpc>
                <a:spcPct val="90000"/>
              </a:lnSpc>
              <a:spcAft>
                <a:spcPts val="0"/>
              </a:spcAft>
              <a:buFont typeface="Arial" pitchFamily="34" charset="0"/>
              <a:buChar char="•"/>
              <a:defRPr/>
            </a:pPr>
            <a:endParaRPr lang="en-US" sz="2400" dirty="0"/>
          </a:p>
          <a:p>
            <a:pPr eaLnBrk="1" fontAlgn="auto" hangingPunct="1">
              <a:lnSpc>
                <a:spcPct val="90000"/>
              </a:lnSpc>
              <a:spcAft>
                <a:spcPts val="0"/>
              </a:spcAft>
              <a:buFont typeface="Arial" pitchFamily="34" charset="0"/>
              <a:buChar char="•"/>
              <a:defRPr/>
            </a:pPr>
            <a:r>
              <a:rPr lang="en-US" sz="2400" dirty="0"/>
              <a:t>Delaware County Volunteer Management Coordinator, since September 2011. CERT instructor since 2004. </a:t>
            </a:r>
          </a:p>
          <a:p>
            <a:pPr eaLnBrk="1" fontAlgn="auto" hangingPunct="1">
              <a:lnSpc>
                <a:spcPct val="90000"/>
              </a:lnSpc>
              <a:spcAft>
                <a:spcPts val="0"/>
              </a:spcAft>
              <a:buFont typeface="Arial" pitchFamily="34" charset="0"/>
              <a:buChar char="•"/>
              <a:defRPr/>
            </a:pPr>
            <a:r>
              <a:rPr lang="en-US" sz="2400" dirty="0"/>
              <a:t>Firefighter and Emergency Medical Technician in Delaware County, Pa. since 1987.</a:t>
            </a:r>
          </a:p>
          <a:p>
            <a:pPr eaLnBrk="1" fontAlgn="auto" hangingPunct="1">
              <a:lnSpc>
                <a:spcPct val="90000"/>
              </a:lnSpc>
              <a:spcAft>
                <a:spcPts val="0"/>
              </a:spcAft>
              <a:buFont typeface="Arial" pitchFamily="34" charset="0"/>
              <a:buChar char="•"/>
              <a:defRPr/>
            </a:pPr>
            <a:r>
              <a:rPr lang="en-US" sz="2400" dirty="0"/>
              <a:t>Have served in the positions of Training officer, Lieutenant, Captain, Assistant Chief, Deputy Chief and Chief. Most recently Chief of the South Media Fire Company from 2011 to 2017. </a:t>
            </a:r>
          </a:p>
          <a:p>
            <a:pPr eaLnBrk="1" fontAlgn="auto" hangingPunct="1">
              <a:lnSpc>
                <a:spcPct val="90000"/>
              </a:lnSpc>
              <a:spcAft>
                <a:spcPts val="0"/>
              </a:spcAft>
              <a:buFont typeface="Arial" pitchFamily="34" charset="0"/>
              <a:buChar char="•"/>
              <a:defRPr/>
            </a:pPr>
            <a:r>
              <a:rPr lang="en-US" sz="2400" dirty="0"/>
              <a:t>Previously employed for 6 years as a certified Police, Fire, EMS dispatcher for the County of Delaware, Pa</a:t>
            </a:r>
          </a:p>
          <a:p>
            <a:pPr eaLnBrk="1" fontAlgn="auto" hangingPunct="1">
              <a:lnSpc>
                <a:spcPct val="90000"/>
              </a:lnSpc>
              <a:spcAft>
                <a:spcPts val="0"/>
              </a:spcAft>
              <a:buFont typeface="Arial" pitchFamily="34" charset="0"/>
              <a:buChar char="•"/>
              <a:defRPr/>
            </a:pPr>
            <a:r>
              <a:rPr lang="en-US" sz="2400" dirty="0"/>
              <a:t>Previously employed for 20 years as a Police Officer with the Swarthmore Borough Police Department.</a:t>
            </a:r>
          </a:p>
          <a:p>
            <a:pPr eaLnBrk="1" fontAlgn="auto" hangingPunct="1">
              <a:lnSpc>
                <a:spcPct val="90000"/>
              </a:lnSpc>
              <a:spcAft>
                <a:spcPts val="0"/>
              </a:spcAft>
              <a:buFont typeface="Arial" pitchFamily="34" charset="0"/>
              <a:buChar char="•"/>
              <a:defRPr/>
            </a:pPr>
            <a:r>
              <a:rPr lang="en-US" sz="2400" dirty="0"/>
              <a:t>A.A.S. Emergency Management &amp; Planning, D.C.C.C.</a:t>
            </a:r>
          </a:p>
          <a:p>
            <a:pPr eaLnBrk="1" fontAlgn="auto" hangingPunct="1">
              <a:lnSpc>
                <a:spcPct val="90000"/>
              </a:lnSpc>
              <a:spcAft>
                <a:spcPts val="0"/>
              </a:spcAft>
              <a:buFont typeface="Arial" pitchFamily="34" charset="0"/>
              <a:buChar char="•"/>
              <a:defRPr/>
            </a:pPr>
            <a:r>
              <a:rPr lang="en-US" sz="2400" dirty="0"/>
              <a:t>B.A. Liberal Studies, Neumann University</a:t>
            </a:r>
          </a:p>
        </p:txBody>
      </p:sp>
      <p:pic>
        <p:nvPicPr>
          <p:cNvPr id="3076" name="Picture 4" descr="FINAL_CERT_logo"/>
          <p:cNvPicPr>
            <a:picLocks noChangeAspect="1" noChangeArrowheads="1"/>
          </p:cNvPicPr>
          <p:nvPr/>
        </p:nvPicPr>
        <p:blipFill>
          <a:blip r:embed="rId3"/>
          <a:srcRect/>
          <a:stretch>
            <a:fillRect/>
          </a:stretch>
        </p:blipFill>
        <p:spPr bwMode="auto">
          <a:xfrm>
            <a:off x="9328347" y="662234"/>
            <a:ext cx="2540000" cy="1096963"/>
          </a:xfrm>
          <a:prstGeom prst="rect">
            <a:avLst/>
          </a:prstGeom>
          <a:noFill/>
          <a:ln w="9525">
            <a:noFill/>
            <a:miter lim="800000"/>
            <a:headEnd/>
            <a:tailEnd/>
          </a:ln>
        </p:spPr>
      </p:pic>
      <p:pic>
        <p:nvPicPr>
          <p:cNvPr id="3077" name="Picture 8" descr="MCj01986060000[1]"/>
          <p:cNvPicPr>
            <a:picLocks noChangeAspect="1" noChangeArrowheads="1"/>
          </p:cNvPicPr>
          <p:nvPr/>
        </p:nvPicPr>
        <p:blipFill>
          <a:blip r:embed="rId4"/>
          <a:srcRect/>
          <a:stretch>
            <a:fillRect/>
          </a:stretch>
        </p:blipFill>
        <p:spPr bwMode="auto">
          <a:xfrm>
            <a:off x="10363201" y="5181600"/>
            <a:ext cx="1375833" cy="1333500"/>
          </a:xfrm>
          <a:prstGeom prst="rect">
            <a:avLst/>
          </a:prstGeom>
          <a:noFill/>
          <a:ln w="9525">
            <a:noFill/>
            <a:miter lim="800000"/>
            <a:headEnd/>
            <a:tailEnd/>
          </a:ln>
        </p:spPr>
      </p:pic>
      <p:pic>
        <p:nvPicPr>
          <p:cNvPr id="3078" name="Picture 10" descr="http://www.southmediafire.com/images/apparatus/512.jpg"/>
          <p:cNvPicPr>
            <a:picLocks noChangeAspect="1" noChangeArrowheads="1"/>
          </p:cNvPicPr>
          <p:nvPr/>
        </p:nvPicPr>
        <p:blipFill>
          <a:blip r:embed="rId5"/>
          <a:srcRect/>
          <a:stretch>
            <a:fillRect/>
          </a:stretch>
        </p:blipFill>
        <p:spPr bwMode="auto">
          <a:xfrm>
            <a:off x="6231118" y="697584"/>
            <a:ext cx="2438400" cy="1371600"/>
          </a:xfrm>
          <a:prstGeom prst="rect">
            <a:avLst/>
          </a:prstGeom>
          <a:noFill/>
          <a:ln w="9525">
            <a:noFill/>
            <a:miter lim="800000"/>
            <a:headEnd/>
            <a:tailEnd/>
          </a:ln>
        </p:spPr>
      </p:pic>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Principles</a:t>
            </a:r>
          </a:p>
        </p:txBody>
      </p:sp>
      <p:sp>
        <p:nvSpPr>
          <p:cNvPr id="3" name="Content Placeholder 2"/>
          <p:cNvSpPr>
            <a:spLocks noGrp="1"/>
          </p:cNvSpPr>
          <p:nvPr>
            <p:ph idx="1"/>
          </p:nvPr>
        </p:nvSpPr>
        <p:spPr>
          <a:xfrm>
            <a:off x="1154954" y="2464904"/>
            <a:ext cx="10466432" cy="4201710"/>
          </a:xfrm>
        </p:spPr>
        <p:txBody>
          <a:bodyPr>
            <a:normAutofit/>
          </a:bodyPr>
          <a:lstStyle/>
          <a:p>
            <a:r>
              <a:rPr lang="en-US" sz="2000" dirty="0"/>
              <a:t>The overall goal of our involvement in an emergency is to minimize or eliminate negative health effects, improve the safety of individuals, provide mass care services, augment existing medical and public health systems, and support the recovery process.  Our volunteers may participate in the following activities:</a:t>
            </a:r>
          </a:p>
        </p:txBody>
      </p:sp>
      <p:sp>
        <p:nvSpPr>
          <p:cNvPr id="5" name="TextBox 4"/>
          <p:cNvSpPr txBox="1"/>
          <p:nvPr/>
        </p:nvSpPr>
        <p:spPr>
          <a:xfrm>
            <a:off x="1254642" y="3925959"/>
            <a:ext cx="9633098" cy="2554545"/>
          </a:xfrm>
          <a:prstGeom prst="rect">
            <a:avLst/>
          </a:prstGeom>
          <a:noFill/>
        </p:spPr>
        <p:txBody>
          <a:bodyPr wrap="square" numCol="2" rtlCol="0">
            <a:spAutoFit/>
          </a:bodyPr>
          <a:lstStyle/>
          <a:p>
            <a:pPr marL="285750" lvl="0" indent="-285750">
              <a:buFont typeface="Wingdings" panose="05000000000000000000" pitchFamily="2" charset="2"/>
              <a:buChar char="Ø"/>
            </a:pPr>
            <a:r>
              <a:rPr lang="en-US" sz="2000" dirty="0"/>
              <a:t>Mass vaccination</a:t>
            </a:r>
          </a:p>
          <a:p>
            <a:pPr marL="285750" lvl="0" indent="-285750">
              <a:buFont typeface="Wingdings" panose="05000000000000000000" pitchFamily="2" charset="2"/>
              <a:buChar char="Ø"/>
            </a:pPr>
            <a:r>
              <a:rPr lang="en-US" sz="2000" dirty="0"/>
              <a:t>Mass prophylaxis</a:t>
            </a:r>
          </a:p>
          <a:p>
            <a:pPr marL="285750" lvl="0" indent="-285750">
              <a:buFont typeface="Wingdings" panose="05000000000000000000" pitchFamily="2" charset="2"/>
              <a:buChar char="Ø"/>
            </a:pPr>
            <a:r>
              <a:rPr lang="en-US" sz="2000" dirty="0"/>
              <a:t>Mass medical care</a:t>
            </a:r>
          </a:p>
          <a:p>
            <a:pPr marL="285750" lvl="0" indent="-285750">
              <a:buFont typeface="Wingdings" panose="05000000000000000000" pitchFamily="2" charset="2"/>
              <a:buChar char="Ø"/>
            </a:pPr>
            <a:r>
              <a:rPr lang="en-US" sz="2000" dirty="0"/>
              <a:t>Communicable disease control</a:t>
            </a:r>
          </a:p>
          <a:p>
            <a:pPr marL="285750" lvl="0" indent="-285750">
              <a:buFont typeface="Wingdings" panose="05000000000000000000" pitchFamily="2" charset="2"/>
              <a:buChar char="Ø"/>
            </a:pPr>
            <a:r>
              <a:rPr lang="en-US" sz="2000" dirty="0"/>
              <a:t>Public preparedness campaigns</a:t>
            </a:r>
          </a:p>
          <a:p>
            <a:pPr marL="285750" lvl="0" indent="-285750">
              <a:buFont typeface="Wingdings" panose="05000000000000000000" pitchFamily="2" charset="2"/>
              <a:buChar char="Ø"/>
            </a:pPr>
            <a:r>
              <a:rPr lang="en-US" sz="2000" dirty="0"/>
              <a:t>Stop the Bleed training</a:t>
            </a:r>
          </a:p>
          <a:p>
            <a:pPr marL="285750" lvl="0" indent="-285750">
              <a:buFont typeface="Wingdings" panose="05000000000000000000" pitchFamily="2" charset="2"/>
              <a:buChar char="Ø"/>
            </a:pPr>
            <a:r>
              <a:rPr lang="en-US" sz="2000" dirty="0"/>
              <a:t>Lap person CPR training</a:t>
            </a:r>
          </a:p>
          <a:p>
            <a:pPr marL="285750" lvl="0" indent="-285750">
              <a:buFont typeface="Wingdings" panose="05000000000000000000" pitchFamily="2" charset="2"/>
              <a:buChar char="Ø"/>
            </a:pPr>
            <a:r>
              <a:rPr lang="en-US" sz="2000" dirty="0"/>
              <a:t>Mass sheltering operations</a:t>
            </a:r>
          </a:p>
          <a:p>
            <a:pPr marL="285750" lvl="0" indent="-285750">
              <a:buFont typeface="Wingdings" panose="05000000000000000000" pitchFamily="2" charset="2"/>
              <a:buChar char="Ø"/>
            </a:pPr>
            <a:r>
              <a:rPr lang="en-US" sz="2000" dirty="0"/>
              <a:t>Mass logistical support</a:t>
            </a:r>
          </a:p>
          <a:p>
            <a:pPr marL="285750" lvl="0" indent="-285750">
              <a:buFont typeface="Wingdings" panose="05000000000000000000" pitchFamily="2" charset="2"/>
              <a:buChar char="Ø"/>
            </a:pPr>
            <a:r>
              <a:rPr lang="en-US" sz="2000" dirty="0"/>
              <a:t>Assisting those with Disabilities and other Access and Functional Needs</a:t>
            </a:r>
          </a:p>
          <a:p>
            <a:pPr marL="285750" lvl="0" indent="-285750">
              <a:buFont typeface="Wingdings" panose="05000000000000000000" pitchFamily="2" charset="2"/>
              <a:buChar char="Ø"/>
            </a:pPr>
            <a:r>
              <a:rPr lang="en-US" sz="2000" dirty="0"/>
              <a:t>Disaster Assessment</a:t>
            </a:r>
          </a:p>
          <a:p>
            <a:pPr marL="285750" lvl="0" indent="-285750">
              <a:buFont typeface="Wingdings" panose="05000000000000000000" pitchFamily="2" charset="2"/>
              <a:buChar char="Ø"/>
            </a:pPr>
            <a:r>
              <a:rPr lang="en-US" sz="2000" dirty="0"/>
              <a:t>Maintenance</a:t>
            </a:r>
          </a:p>
          <a:p>
            <a:pPr marL="285750" lvl="0" indent="-285750">
              <a:buFont typeface="Wingdings" panose="05000000000000000000" pitchFamily="2" charset="2"/>
              <a:buChar char="Ø"/>
            </a:pPr>
            <a:r>
              <a:rPr lang="en-US" sz="2000" dirty="0"/>
              <a:t>Service/Information Center</a:t>
            </a:r>
          </a:p>
          <a:p>
            <a:pPr marL="285750" lvl="0" indent="-285750">
              <a:buFont typeface="Wingdings" panose="05000000000000000000" pitchFamily="2" charset="2"/>
              <a:buChar char="Ø"/>
            </a:pPr>
            <a:r>
              <a:rPr lang="en-US" sz="2000" dirty="0"/>
              <a:t>Other needs as they arise</a:t>
            </a:r>
          </a:p>
          <a:p>
            <a:pPr marL="285750" indent="-285750">
              <a:buFont typeface="Wingdings" panose="05000000000000000000" pitchFamily="2" charset="2"/>
              <a:buChar char="Ø"/>
            </a:pPr>
            <a:endParaRPr lang="en-US" dirty="0"/>
          </a:p>
        </p:txBody>
      </p:sp>
    </p:spTree>
    <p:extLst>
      <p:ext uri="{BB962C8B-B14F-4D97-AF65-F5344CB8AC3E}">
        <p14:creationId xmlns:p14="http://schemas.microsoft.com/office/powerpoint/2010/main" val="1323612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 Principles</a:t>
            </a:r>
          </a:p>
        </p:txBody>
      </p:sp>
      <p:sp>
        <p:nvSpPr>
          <p:cNvPr id="3" name="Content Placeholder 2"/>
          <p:cNvSpPr>
            <a:spLocks noGrp="1"/>
          </p:cNvSpPr>
          <p:nvPr>
            <p:ph idx="1"/>
          </p:nvPr>
        </p:nvSpPr>
        <p:spPr>
          <a:xfrm>
            <a:off x="680484" y="2243470"/>
            <a:ext cx="10983432" cy="4231758"/>
          </a:xfrm>
        </p:spPr>
        <p:txBody>
          <a:bodyPr>
            <a:normAutofit lnSpcReduction="10000"/>
          </a:bodyPr>
          <a:lstStyle/>
          <a:p>
            <a:r>
              <a:rPr lang="en-US" sz="2000" b="1" dirty="0"/>
              <a:t>The Citizen Corps will operate in accordance with the following principles:</a:t>
            </a:r>
          </a:p>
          <a:p>
            <a:pPr lvl="1"/>
            <a:r>
              <a:rPr lang="en-US" sz="2000" dirty="0"/>
              <a:t>We treat all people, volunteers, clients and co-workers with respect and dignity in all situations.</a:t>
            </a:r>
          </a:p>
          <a:p>
            <a:pPr lvl="1"/>
            <a:r>
              <a:rPr lang="en-US" sz="2000" dirty="0"/>
              <a:t>We honor the fact that volunteers are donating their time and expertise for the overall health and well-being of the recipients of our services.</a:t>
            </a:r>
          </a:p>
          <a:p>
            <a:pPr lvl="1"/>
            <a:r>
              <a:rPr lang="en-US" sz="2000" dirty="0"/>
              <a:t>We will communicate clearly and consistently with all volunteers.</a:t>
            </a:r>
          </a:p>
          <a:p>
            <a:pPr lvl="1"/>
            <a:r>
              <a:rPr lang="en-US" sz="2000" dirty="0"/>
              <a:t>Input from Citizen Corps volunteers is encouraged and valued.</a:t>
            </a:r>
          </a:p>
          <a:p>
            <a:pPr lvl="1"/>
            <a:r>
              <a:rPr lang="en-US" sz="2000" dirty="0"/>
              <a:t>No Citizen Corps volunteer will be asked to perform beyond the scope of his or her licensure/credentialing, training or comfort level.</a:t>
            </a:r>
          </a:p>
          <a:p>
            <a:pPr lvl="1"/>
            <a:r>
              <a:rPr lang="en-US" sz="2000" dirty="0"/>
              <a:t>The Citizen Corps will consistently seek inclusion of the residents across all demographics, thereby becoming truly representative of all the citizens of the county.</a:t>
            </a:r>
          </a:p>
          <a:p>
            <a:pPr marL="0" indent="0">
              <a:buNone/>
            </a:pPr>
            <a:endParaRPr lang="en-US" dirty="0"/>
          </a:p>
          <a:p>
            <a:endParaRPr lang="en-US" dirty="0"/>
          </a:p>
        </p:txBody>
      </p:sp>
    </p:spTree>
    <p:extLst>
      <p:ext uri="{BB962C8B-B14F-4D97-AF65-F5344CB8AC3E}">
        <p14:creationId xmlns:p14="http://schemas.microsoft.com/office/powerpoint/2010/main" val="27866304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Eligibility and Enrollment</a:t>
            </a:r>
          </a:p>
        </p:txBody>
      </p:sp>
      <p:sp>
        <p:nvSpPr>
          <p:cNvPr id="6" name="Rectangle 2"/>
          <p:cNvSpPr>
            <a:spLocks noGrp="1" noChangeArrowheads="1"/>
          </p:cNvSpPr>
          <p:nvPr>
            <p:ph idx="1"/>
          </p:nvPr>
        </p:nvSpPr>
        <p:spPr bwMode="auto">
          <a:xfrm>
            <a:off x="737511" y="2879901"/>
            <a:ext cx="10772002" cy="3077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rPr>
              <a:t>ELIGIBILITY: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a:ln>
                  <a:noFill/>
                </a:ln>
                <a:solidFill>
                  <a:schemeClr val="tx1"/>
                </a:solidFill>
                <a:effectLst/>
                <a:ea typeface="Times New Roman" panose="02020603050405020304" pitchFamily="18" charset="0"/>
              </a:rPr>
              <a:t>Citizen of United States or legal/registered alien.</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a:ln>
                  <a:noFill/>
                </a:ln>
                <a:solidFill>
                  <a:schemeClr val="tx1"/>
                </a:solidFill>
                <a:effectLst/>
                <a:ea typeface="Times New Roman" panose="02020603050405020304" pitchFamily="18" charset="0"/>
              </a:rPr>
              <a:t>Age 18 or older and able, both physically and mentally, to respond to disasters and other emergencies.</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a:ln>
                  <a:noFill/>
                </a:ln>
                <a:solidFill>
                  <a:schemeClr val="tx1"/>
                </a:solidFill>
                <a:effectLst/>
                <a:ea typeface="Times New Roman" panose="02020603050405020304" pitchFamily="18" charset="0"/>
              </a:rPr>
              <a:t>Current mailing address and contact information in </a:t>
            </a:r>
            <a:r>
              <a:rPr kumimoji="0" lang="en-US" altLang="en-US" sz="2000" b="0" i="0" u="none" strike="noStrike" cap="none" normalizeH="0" baseline="0" dirty="0" err="1">
                <a:ln>
                  <a:noFill/>
                </a:ln>
                <a:solidFill>
                  <a:schemeClr val="tx1"/>
                </a:solidFill>
                <a:effectLst/>
                <a:ea typeface="Times New Roman" panose="02020603050405020304" pitchFamily="18" charset="0"/>
              </a:rPr>
              <a:t>ServPA</a:t>
            </a:r>
            <a:r>
              <a:rPr kumimoji="0" lang="en-US" altLang="en-US" sz="2000" b="0" i="0" u="none" strike="noStrike" cap="none" normalizeH="0" baseline="0" dirty="0">
                <a:ln>
                  <a:noFill/>
                </a:ln>
                <a:solidFill>
                  <a:schemeClr val="tx1"/>
                </a:solidFill>
                <a:effectLst/>
                <a:ea typeface="Times New Roman" panose="02020603050405020304" pitchFamily="18" charset="0"/>
              </a:rPr>
              <a:t>.</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a:ln>
                  <a:noFill/>
                </a:ln>
                <a:solidFill>
                  <a:schemeClr val="tx1"/>
                </a:solidFill>
                <a:effectLst/>
                <a:ea typeface="Times New Roman" panose="02020603050405020304" pitchFamily="18" charset="0"/>
              </a:rPr>
              <a:t>Current professional licensure information (for medical professionals) in </a:t>
            </a:r>
            <a:r>
              <a:rPr kumimoji="0" lang="en-US" altLang="en-US" sz="2000" b="0" i="0" u="none" strike="noStrike" cap="none" normalizeH="0" baseline="0" dirty="0" err="1">
                <a:ln>
                  <a:noFill/>
                </a:ln>
                <a:solidFill>
                  <a:schemeClr val="tx1"/>
                </a:solidFill>
                <a:effectLst/>
                <a:ea typeface="Times New Roman" panose="02020603050405020304" pitchFamily="18" charset="0"/>
              </a:rPr>
              <a:t>ServPA</a:t>
            </a:r>
            <a:r>
              <a:rPr kumimoji="0" lang="en-US" altLang="en-US" sz="2000" b="0" i="0" u="none" strike="noStrike" cap="none" normalizeH="0" baseline="0" dirty="0">
                <a:ln>
                  <a:noFill/>
                </a:ln>
                <a:solidFill>
                  <a:schemeClr val="tx1"/>
                </a:solidFill>
                <a:effectLst/>
                <a:ea typeface="Times New Roman" panose="02020603050405020304" pitchFamily="18" charset="0"/>
              </a:rPr>
              <a:t>.</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a:ln>
                  <a:noFill/>
                </a:ln>
                <a:solidFill>
                  <a:schemeClr val="tx1"/>
                </a:solidFill>
                <a:effectLst/>
                <a:ea typeface="Times New Roman" panose="02020603050405020304" pitchFamily="18" charset="0"/>
              </a:rPr>
              <a:t>Attendance to Orientation and Handbook sessions.</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n-US" altLang="en-US" sz="2000" dirty="0">
                <a:solidFill>
                  <a:schemeClr val="tx1"/>
                </a:solidFill>
                <a:ea typeface="Times New Roman" panose="02020603050405020304" pitchFamily="18" charset="0"/>
              </a:rPr>
              <a:t>Maintain a current </a:t>
            </a:r>
            <a:r>
              <a:rPr lang="en-US" altLang="en-US" sz="2000" dirty="0" err="1">
                <a:solidFill>
                  <a:schemeClr val="tx1"/>
                </a:solidFill>
                <a:ea typeface="Times New Roman" panose="02020603050405020304" pitchFamily="18" charset="0"/>
              </a:rPr>
              <a:t>ServPA</a:t>
            </a:r>
            <a:r>
              <a:rPr lang="en-US" altLang="en-US" sz="2000" dirty="0">
                <a:solidFill>
                  <a:schemeClr val="tx1"/>
                </a:solidFill>
                <a:ea typeface="Times New Roman" panose="02020603050405020304" pitchFamily="18" charset="0"/>
              </a:rPr>
              <a:t> account.</a:t>
            </a:r>
            <a:endParaRPr kumimoji="0" lang="en-US" altLang="en-US" sz="2000" b="0" i="0" u="none" strike="noStrike" cap="none" normalizeH="0" baseline="0" dirty="0">
              <a:ln>
                <a:noFill/>
              </a:ln>
              <a:solidFill>
                <a:schemeClr val="tx1"/>
              </a:solidFill>
              <a:effectLst/>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lang="en-US" altLang="en-US" sz="2000" dirty="0">
              <a:solidFill>
                <a:schemeClr val="tx1"/>
              </a:solidFill>
            </a:endParaRPr>
          </a:p>
        </p:txBody>
      </p:sp>
    </p:spTree>
    <p:extLst>
      <p:ext uri="{BB962C8B-B14F-4D97-AF65-F5344CB8AC3E}">
        <p14:creationId xmlns:p14="http://schemas.microsoft.com/office/powerpoint/2010/main" val="9982374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Eligibility and Enrollment</a:t>
            </a:r>
          </a:p>
        </p:txBody>
      </p:sp>
      <p:sp>
        <p:nvSpPr>
          <p:cNvPr id="3" name="Content Placeholder 2"/>
          <p:cNvSpPr>
            <a:spLocks noGrp="1"/>
          </p:cNvSpPr>
          <p:nvPr>
            <p:ph idx="1"/>
          </p:nvPr>
        </p:nvSpPr>
        <p:spPr/>
        <p:txBody>
          <a:bodyPr>
            <a:normAutofit lnSpcReduction="10000"/>
          </a:bodyPr>
          <a:lstStyle/>
          <a:p>
            <a:pPr marL="0" lvl="0" indent="0" defTabSz="914400" eaLnBrk="0" fontAlgn="base" hangingPunct="0">
              <a:spcBef>
                <a:spcPct val="0"/>
              </a:spcBef>
              <a:spcAft>
                <a:spcPct val="0"/>
              </a:spcAft>
              <a:buClrTx/>
              <a:buSzTx/>
              <a:buNone/>
            </a:pPr>
            <a:r>
              <a:rPr lang="en-US" altLang="en-US" sz="2000" dirty="0">
                <a:solidFill>
                  <a:schemeClr val="tx1"/>
                </a:solidFill>
              </a:rPr>
              <a:t>ENROLLMENT:</a:t>
            </a:r>
          </a:p>
          <a:p>
            <a:pPr marL="0" lvl="0" indent="0" defTabSz="914400" eaLnBrk="0" fontAlgn="base" hangingPunct="0">
              <a:spcBef>
                <a:spcPct val="0"/>
              </a:spcBef>
              <a:spcAft>
                <a:spcPct val="0"/>
              </a:spcAft>
              <a:buClrTx/>
              <a:buSzTx/>
              <a:buNone/>
            </a:pPr>
            <a:endParaRPr lang="en-US" altLang="en-US" sz="2000" dirty="0">
              <a:solidFill>
                <a:schemeClr val="tx1"/>
              </a:solidFill>
            </a:endParaRPr>
          </a:p>
          <a:p>
            <a:pPr lvl="0" defTabSz="914400" eaLnBrk="0" fontAlgn="base" hangingPunct="0">
              <a:spcBef>
                <a:spcPct val="0"/>
              </a:spcBef>
              <a:spcAft>
                <a:spcPct val="0"/>
              </a:spcAft>
              <a:buClrTx/>
              <a:buSzTx/>
              <a:buFont typeface="Wingdings" panose="05000000000000000000" pitchFamily="2" charset="2"/>
              <a:buChar char="§"/>
            </a:pPr>
            <a:r>
              <a:rPr lang="en-US" sz="2000" dirty="0"/>
              <a:t>All candidates </a:t>
            </a:r>
            <a:r>
              <a:rPr lang="en-US" sz="2000" b="1" i="1" dirty="0"/>
              <a:t>must</a:t>
            </a:r>
            <a:r>
              <a:rPr lang="en-US" sz="2000" dirty="0"/>
              <a:t> complete an application by registering through SERVPA before being accepted into Citizen Corps.	</a:t>
            </a:r>
          </a:p>
          <a:p>
            <a:pPr lvl="0" defTabSz="914400" eaLnBrk="0" fontAlgn="base" hangingPunct="0">
              <a:spcBef>
                <a:spcPct val="0"/>
              </a:spcBef>
              <a:spcAft>
                <a:spcPct val="0"/>
              </a:spcAft>
              <a:buClrTx/>
              <a:buSzTx/>
              <a:buFont typeface="Wingdings" panose="05000000000000000000" pitchFamily="2" charset="2"/>
              <a:buChar char="§"/>
            </a:pPr>
            <a:endParaRPr lang="en-US" sz="2000" dirty="0">
              <a:hlinkClick r:id="rId2"/>
            </a:endParaRPr>
          </a:p>
          <a:p>
            <a:pPr lvl="0" defTabSz="914400" eaLnBrk="0" fontAlgn="base" hangingPunct="0">
              <a:spcBef>
                <a:spcPct val="0"/>
              </a:spcBef>
              <a:spcAft>
                <a:spcPct val="0"/>
              </a:spcAft>
              <a:buClrTx/>
              <a:buSzTx/>
              <a:buFont typeface="Wingdings" panose="05000000000000000000" pitchFamily="2" charset="2"/>
              <a:buChar char="§"/>
            </a:pPr>
            <a:r>
              <a:rPr lang="en-US" sz="2000" dirty="0">
                <a:hlinkClick r:id="rId2"/>
              </a:rPr>
              <a:t>https://www.serv.pa.gov</a:t>
            </a:r>
            <a:endParaRPr lang="en-US" sz="2000" dirty="0"/>
          </a:p>
          <a:p>
            <a:pPr defTabSz="914400" eaLnBrk="0" fontAlgn="base" hangingPunct="0">
              <a:spcBef>
                <a:spcPct val="0"/>
              </a:spcBef>
              <a:spcAft>
                <a:spcPct val="0"/>
              </a:spcAft>
              <a:buClrTx/>
              <a:buSzTx/>
              <a:buFont typeface="Wingdings" panose="05000000000000000000" pitchFamily="2" charset="2"/>
              <a:buChar char="§"/>
            </a:pPr>
            <a:endParaRPr lang="en-US" sz="2000" dirty="0"/>
          </a:p>
          <a:p>
            <a:pPr defTabSz="914400" eaLnBrk="0" fontAlgn="base" hangingPunct="0">
              <a:spcBef>
                <a:spcPct val="0"/>
              </a:spcBef>
              <a:spcAft>
                <a:spcPct val="0"/>
              </a:spcAft>
              <a:buClrTx/>
              <a:buSzTx/>
              <a:buFont typeface="Wingdings" panose="05000000000000000000" pitchFamily="2" charset="2"/>
              <a:buChar char="§"/>
            </a:pPr>
            <a:r>
              <a:rPr lang="en-US" sz="2000" dirty="0"/>
              <a:t>After the registration process with SERVPA is completed and your information is reviewed for approval by the Citizen Corps Coordinator, or designee. The volunteer should receive notice that they have been accepted into the Citizen Corps. </a:t>
            </a:r>
          </a:p>
          <a:p>
            <a:pPr lvl="0" defTabSz="914400" eaLnBrk="0" fontAlgn="base" hangingPunct="0">
              <a:spcBef>
                <a:spcPct val="0"/>
              </a:spcBef>
              <a:spcAft>
                <a:spcPct val="0"/>
              </a:spcAft>
              <a:buClrTx/>
              <a:buSzTx/>
              <a:buFont typeface="Wingdings" panose="05000000000000000000" pitchFamily="2" charset="2"/>
              <a:buChar char="§"/>
            </a:pPr>
            <a:endParaRPr lang="en-US" sz="2000" dirty="0"/>
          </a:p>
          <a:p>
            <a:pPr defTabSz="914400" eaLnBrk="0" fontAlgn="base" hangingPunct="0">
              <a:spcBef>
                <a:spcPct val="0"/>
              </a:spcBef>
              <a:spcAft>
                <a:spcPct val="0"/>
              </a:spcAft>
              <a:buClrTx/>
              <a:buSzTx/>
              <a:buFont typeface="Wingdings" panose="05000000000000000000" pitchFamily="2" charset="2"/>
              <a:buChar char="§"/>
            </a:pPr>
            <a:endParaRPr lang="en-US" altLang="en-US" sz="1050" dirty="0">
              <a:solidFill>
                <a:schemeClr val="tx1"/>
              </a:solidFill>
            </a:endParaRPr>
          </a:p>
          <a:p>
            <a:pPr marL="0" lvl="0" indent="0" defTabSz="914400" eaLnBrk="0" fontAlgn="base" hangingPunct="0">
              <a:spcBef>
                <a:spcPct val="0"/>
              </a:spcBef>
              <a:spcAft>
                <a:spcPct val="0"/>
              </a:spcAft>
              <a:buClrTx/>
              <a:buSzTx/>
              <a:buNone/>
            </a:pPr>
            <a:endParaRPr lang="en-US" altLang="en-US" dirty="0">
              <a:solidFill>
                <a:schemeClr val="tx1"/>
              </a:solidFill>
              <a:latin typeface="Arial" panose="020B0604020202020204" pitchFamily="34" charset="0"/>
            </a:endParaRP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Orientation</a:t>
            </a:r>
          </a:p>
        </p:txBody>
      </p:sp>
      <p:sp>
        <p:nvSpPr>
          <p:cNvPr id="3" name="Content Placeholder 2"/>
          <p:cNvSpPr>
            <a:spLocks noGrp="1"/>
          </p:cNvSpPr>
          <p:nvPr>
            <p:ph idx="1"/>
          </p:nvPr>
        </p:nvSpPr>
        <p:spPr>
          <a:xfrm>
            <a:off x="1154954" y="2603499"/>
            <a:ext cx="9962225" cy="4122153"/>
          </a:xfrm>
        </p:spPr>
        <p:txBody>
          <a:bodyPr>
            <a:normAutofit/>
          </a:bodyPr>
          <a:lstStyle/>
          <a:p>
            <a:r>
              <a:rPr lang="en-US" sz="2000" dirty="0"/>
              <a:t>Volunteer orientation meetings will be offered to enrolled volunteers as well as individuals interested in finding out more about the Citizen Corps.  </a:t>
            </a:r>
          </a:p>
          <a:p>
            <a:r>
              <a:rPr lang="en-US" sz="2000" dirty="0"/>
              <a:t>Orientation meetings will include a summary of the Citizen Corps, organizational structure, volunteer requirements, response plan, and volunteer opportunities.</a:t>
            </a:r>
          </a:p>
          <a:p>
            <a:r>
              <a:rPr lang="en-US" sz="2000" dirty="0"/>
              <a:t>Usually held every other month.</a:t>
            </a:r>
          </a:p>
          <a:p>
            <a:r>
              <a:rPr lang="en-US" sz="2000" dirty="0"/>
              <a:t>Who can we use?</a:t>
            </a:r>
          </a:p>
          <a:p>
            <a:pPr lvl="1"/>
            <a:r>
              <a:rPr lang="en-US" sz="2000" dirty="0"/>
              <a:t>EVERYBODY!!!  Without bodies and brains, all we have is “stuff.”</a:t>
            </a:r>
          </a:p>
        </p:txBody>
      </p:sp>
    </p:spTree>
    <p:extLst>
      <p:ext uri="{BB962C8B-B14F-4D97-AF65-F5344CB8AC3E}">
        <p14:creationId xmlns:p14="http://schemas.microsoft.com/office/powerpoint/2010/main" val="11594729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Credentialing and Placement</a:t>
            </a:r>
          </a:p>
        </p:txBody>
      </p:sp>
      <p:sp>
        <p:nvSpPr>
          <p:cNvPr id="3" name="Content Placeholder 2"/>
          <p:cNvSpPr>
            <a:spLocks noGrp="1"/>
          </p:cNvSpPr>
          <p:nvPr>
            <p:ph idx="1"/>
          </p:nvPr>
        </p:nvSpPr>
        <p:spPr>
          <a:xfrm>
            <a:off x="595423" y="2286001"/>
            <a:ext cx="11057861" cy="4319336"/>
          </a:xfrm>
        </p:spPr>
        <p:txBody>
          <a:bodyPr>
            <a:noAutofit/>
          </a:bodyPr>
          <a:lstStyle/>
          <a:p>
            <a:r>
              <a:rPr lang="en-US" sz="1900" dirty="0"/>
              <a:t>Current licensure is not a requirement for medical professionals to volunteer. </a:t>
            </a:r>
          </a:p>
          <a:p>
            <a:r>
              <a:rPr lang="en-US" sz="1900" dirty="0"/>
              <a:t>Inactive and active medical professionals will be required to provide license number(s) via the SERVPA application. </a:t>
            </a:r>
          </a:p>
          <a:p>
            <a:pPr lvl="1"/>
            <a:r>
              <a:rPr lang="en-US" sz="1900" dirty="0"/>
              <a:t>Credentials/licenses will be verified annually. </a:t>
            </a:r>
          </a:p>
          <a:p>
            <a:pPr lvl="1"/>
            <a:r>
              <a:rPr lang="en-US" sz="1900" dirty="0"/>
              <a:t>May include criminal history and child abuse clearance.</a:t>
            </a:r>
          </a:p>
          <a:p>
            <a:r>
              <a:rPr lang="en-US" sz="1900" dirty="0"/>
              <a:t>Placement</a:t>
            </a:r>
          </a:p>
          <a:p>
            <a:pPr lvl="1"/>
            <a:r>
              <a:rPr lang="en-US" sz="1900" dirty="0"/>
              <a:t>The coordinator may interview prospective volunteers and determine what roles they will serve.</a:t>
            </a:r>
          </a:p>
          <a:p>
            <a:pPr lvl="1"/>
            <a:r>
              <a:rPr lang="en-US" sz="1900" dirty="0"/>
              <a:t>If at any time your volunteer assignment does not meet your expectations or you wish to explore other areas or volunteer service please make the team leader or coordinator aware so that we can find an assignment which better matches your skills, interests, availability, and comfort level.</a:t>
            </a:r>
          </a:p>
        </p:txBody>
      </p:sp>
    </p:spTree>
    <p:extLst>
      <p:ext uri="{BB962C8B-B14F-4D97-AF65-F5344CB8AC3E}">
        <p14:creationId xmlns:p14="http://schemas.microsoft.com/office/powerpoint/2010/main" val="3531266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1049" y="773828"/>
            <a:ext cx="8825659" cy="706964"/>
          </a:xfrm>
        </p:spPr>
        <p:txBody>
          <a:bodyPr/>
          <a:lstStyle/>
          <a:p>
            <a:r>
              <a:rPr lang="en-US" dirty="0"/>
              <a:t>Volunteer Opportunities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615804"/>
            <a:ext cx="4555066" cy="388262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0775" y="1480792"/>
            <a:ext cx="4621225" cy="3307776"/>
          </a:xfrm>
          <a:prstGeom prst="rect">
            <a:avLst/>
          </a:prstGeom>
        </p:spPr>
      </p:pic>
      <p:sp>
        <p:nvSpPr>
          <p:cNvPr id="7" name="TextBox 6"/>
          <p:cNvSpPr txBox="1"/>
          <p:nvPr/>
        </p:nvSpPr>
        <p:spPr>
          <a:xfrm>
            <a:off x="830179" y="5498431"/>
            <a:ext cx="1876926" cy="369332"/>
          </a:xfrm>
          <a:prstGeom prst="rect">
            <a:avLst/>
          </a:prstGeom>
          <a:noFill/>
        </p:spPr>
        <p:txBody>
          <a:bodyPr wrap="square" rtlCol="0">
            <a:spAutoFit/>
          </a:bodyPr>
          <a:lstStyle/>
          <a:p>
            <a:r>
              <a:rPr lang="en-US" dirty="0"/>
              <a:t>Flu Clinics</a:t>
            </a:r>
          </a:p>
        </p:txBody>
      </p:sp>
      <p:sp>
        <p:nvSpPr>
          <p:cNvPr id="8" name="TextBox 7"/>
          <p:cNvSpPr txBox="1"/>
          <p:nvPr/>
        </p:nvSpPr>
        <p:spPr>
          <a:xfrm>
            <a:off x="9400674" y="4908884"/>
            <a:ext cx="2791326" cy="372979"/>
          </a:xfrm>
          <a:prstGeom prst="rect">
            <a:avLst/>
          </a:prstGeom>
          <a:noFill/>
        </p:spPr>
        <p:txBody>
          <a:bodyPr wrap="square" rtlCol="0">
            <a:spAutoFit/>
          </a:bodyPr>
          <a:lstStyle/>
          <a:p>
            <a:r>
              <a:rPr lang="en-US" dirty="0"/>
              <a:t>Public Education</a:t>
            </a:r>
          </a:p>
        </p:txBody>
      </p:sp>
      <p:sp>
        <p:nvSpPr>
          <p:cNvPr id="9" name="TextBox 8"/>
          <p:cNvSpPr txBox="1"/>
          <p:nvPr/>
        </p:nvSpPr>
        <p:spPr>
          <a:xfrm>
            <a:off x="5053263" y="3134680"/>
            <a:ext cx="2033337" cy="646331"/>
          </a:xfrm>
          <a:prstGeom prst="rect">
            <a:avLst/>
          </a:prstGeom>
          <a:noFill/>
        </p:spPr>
        <p:txBody>
          <a:bodyPr wrap="square" rtlCol="0">
            <a:spAutoFit/>
          </a:bodyPr>
          <a:lstStyle/>
          <a:p>
            <a:r>
              <a:rPr lang="en-US" dirty="0"/>
              <a:t>Emergency Preparedness</a:t>
            </a:r>
          </a:p>
        </p:txBody>
      </p:sp>
      <p:pic>
        <p:nvPicPr>
          <p:cNvPr id="40961" name="Picture 1" descr="C:\Users\EKline\Pictures\2018 pictures\2018-08-16\053.jpg"/>
          <p:cNvPicPr>
            <a:picLocks noChangeAspect="1" noChangeArrowheads="1"/>
          </p:cNvPicPr>
          <p:nvPr/>
        </p:nvPicPr>
        <p:blipFill>
          <a:blip r:embed="rId4"/>
          <a:srcRect/>
          <a:stretch>
            <a:fillRect/>
          </a:stretch>
        </p:blipFill>
        <p:spPr bwMode="auto">
          <a:xfrm>
            <a:off x="3610466" y="3881487"/>
            <a:ext cx="5291579" cy="2976513"/>
          </a:xfrm>
          <a:prstGeom prst="rect">
            <a:avLst/>
          </a:prstGeom>
          <a:noFill/>
        </p:spPr>
      </p:pic>
    </p:spTree>
    <p:extLst>
      <p:ext uri="{BB962C8B-B14F-4D97-AF65-F5344CB8AC3E}">
        <p14:creationId xmlns:p14="http://schemas.microsoft.com/office/powerpoint/2010/main" val="15018878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Ways to volunteer</a:t>
            </a:r>
          </a:p>
        </p:txBody>
      </p:sp>
      <p:sp>
        <p:nvSpPr>
          <p:cNvPr id="3" name="Content Placeholder 2"/>
          <p:cNvSpPr>
            <a:spLocks noGrp="1"/>
          </p:cNvSpPr>
          <p:nvPr>
            <p:ph idx="1"/>
          </p:nvPr>
        </p:nvSpPr>
        <p:spPr>
          <a:xfrm>
            <a:off x="1154954" y="2356701"/>
            <a:ext cx="8825659" cy="4110087"/>
          </a:xfrm>
        </p:spPr>
        <p:txBody>
          <a:bodyPr>
            <a:normAutofit/>
          </a:bodyPr>
          <a:lstStyle/>
          <a:p>
            <a:pPr>
              <a:buFont typeface="Arial" pitchFamily="34" charset="0"/>
              <a:buChar char="•"/>
              <a:defRPr/>
            </a:pPr>
            <a:r>
              <a:rPr lang="en-US" sz="2400" b="1" dirty="0"/>
              <a:t>Delaware County Citizen Corps  (CC)</a:t>
            </a:r>
          </a:p>
          <a:p>
            <a:pPr>
              <a:buFont typeface="Arial" pitchFamily="34" charset="0"/>
              <a:buChar char="•"/>
              <a:defRPr/>
            </a:pPr>
            <a:r>
              <a:rPr lang="en-US" sz="2400" b="1" dirty="0"/>
              <a:t>Animal Response Team (DelCART)</a:t>
            </a:r>
          </a:p>
          <a:p>
            <a:pPr>
              <a:buFont typeface="Arial" pitchFamily="34" charset="0"/>
              <a:buChar char="•"/>
              <a:defRPr/>
            </a:pPr>
            <a:r>
              <a:rPr lang="en-US" sz="2400" b="1" dirty="0"/>
              <a:t>Community Emergency Response Team (CERT)</a:t>
            </a:r>
          </a:p>
          <a:p>
            <a:pPr>
              <a:buFont typeface="Arial" pitchFamily="34" charset="0"/>
              <a:buChar char="•"/>
              <a:defRPr/>
            </a:pPr>
            <a:r>
              <a:rPr lang="en-US" sz="2400" b="1" dirty="0"/>
              <a:t>Medical Reserve Corps (MRC)</a:t>
            </a:r>
          </a:p>
          <a:p>
            <a:pPr>
              <a:buFont typeface="Arial" pitchFamily="34" charset="0"/>
              <a:buChar char="•"/>
              <a:defRPr/>
            </a:pPr>
            <a:r>
              <a:rPr lang="en-US" sz="2400" b="1" dirty="0"/>
              <a:t>Disaster Crisis Outreach &amp; Referral Team (DCORT)</a:t>
            </a:r>
          </a:p>
          <a:p>
            <a:pPr>
              <a:buFont typeface="Arial" pitchFamily="34" charset="0"/>
              <a:buChar char="•"/>
              <a:defRPr/>
            </a:pPr>
            <a:r>
              <a:rPr lang="en-US" sz="2400" b="1" dirty="0"/>
              <a:t>Amateur Radio Emergency Service (ARES)</a:t>
            </a:r>
          </a:p>
          <a:p>
            <a:pPr>
              <a:buFont typeface="Arial" pitchFamily="34" charset="0"/>
              <a:buChar char="•"/>
              <a:defRPr/>
            </a:pPr>
            <a:r>
              <a:rPr lang="en-US" sz="2400" b="1" dirty="0"/>
              <a:t>American Red Cross, Disaster Action Team (DAT)</a:t>
            </a:r>
          </a:p>
          <a:p>
            <a:pPr>
              <a:buFont typeface="Arial" pitchFamily="34" charset="0"/>
              <a:buChar char="•"/>
              <a:defRPr/>
            </a:pPr>
            <a:r>
              <a:rPr lang="en-US" sz="2400" b="1" dirty="0"/>
              <a:t>Salvation Army (SA)</a:t>
            </a:r>
          </a:p>
        </p:txBody>
      </p:sp>
      <p:pic>
        <p:nvPicPr>
          <p:cNvPr id="4" name="Picture 8" descr="F:\TRANSFER FROM CNTY DESK TOP\LOGOS\Best DelCART logo color.jpg"/>
          <p:cNvPicPr>
            <a:picLocks noChangeAspect="1" noChangeArrowheads="1"/>
          </p:cNvPicPr>
          <p:nvPr/>
        </p:nvPicPr>
        <p:blipFill>
          <a:blip r:embed="rId2"/>
          <a:srcRect/>
          <a:stretch>
            <a:fillRect/>
          </a:stretch>
        </p:blipFill>
        <p:spPr bwMode="auto">
          <a:xfrm>
            <a:off x="9739984" y="2148525"/>
            <a:ext cx="1930400" cy="1447800"/>
          </a:xfrm>
          <a:prstGeom prst="rect">
            <a:avLst/>
          </a:prstGeom>
          <a:noFill/>
          <a:ln w="9525">
            <a:noFill/>
            <a:miter lim="800000"/>
            <a:headEnd/>
            <a:tailEnd/>
          </a:ln>
        </p:spPr>
      </p:pic>
      <p:pic>
        <p:nvPicPr>
          <p:cNvPr id="5" name="Picture 3"/>
          <p:cNvPicPr>
            <a:picLocks noChangeAspect="1"/>
          </p:cNvPicPr>
          <p:nvPr/>
        </p:nvPicPr>
        <p:blipFill>
          <a:blip r:embed="rId3"/>
          <a:srcRect/>
          <a:stretch>
            <a:fillRect/>
          </a:stretch>
        </p:blipFill>
        <p:spPr bwMode="auto">
          <a:xfrm>
            <a:off x="9587060" y="3562073"/>
            <a:ext cx="2111125" cy="1524000"/>
          </a:xfrm>
          <a:prstGeom prst="rect">
            <a:avLst/>
          </a:prstGeom>
          <a:noFill/>
          <a:ln w="9525">
            <a:noFill/>
            <a:miter lim="800000"/>
            <a:headEnd/>
            <a:tailEnd/>
          </a:ln>
        </p:spPr>
      </p:pic>
      <p:pic>
        <p:nvPicPr>
          <p:cNvPr id="6" name="Picture 1"/>
          <p:cNvPicPr>
            <a:picLocks noChangeAspect="1"/>
          </p:cNvPicPr>
          <p:nvPr/>
        </p:nvPicPr>
        <p:blipFill>
          <a:blip r:embed="rId4"/>
          <a:srcRect/>
          <a:stretch>
            <a:fillRect/>
          </a:stretch>
        </p:blipFill>
        <p:spPr bwMode="auto">
          <a:xfrm>
            <a:off x="8877469" y="5260155"/>
            <a:ext cx="2937785" cy="1268217"/>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County Animal Response Team (DelCART)</a:t>
            </a:r>
          </a:p>
        </p:txBody>
      </p:sp>
      <p:sp>
        <p:nvSpPr>
          <p:cNvPr id="3" name="Content Placeholder 2"/>
          <p:cNvSpPr>
            <a:spLocks noGrp="1"/>
          </p:cNvSpPr>
          <p:nvPr>
            <p:ph idx="1"/>
          </p:nvPr>
        </p:nvSpPr>
        <p:spPr>
          <a:xfrm>
            <a:off x="1154954" y="2309567"/>
            <a:ext cx="8825659" cy="4194928"/>
          </a:xfrm>
        </p:spPr>
        <p:txBody>
          <a:bodyPr>
            <a:normAutofit/>
          </a:bodyPr>
          <a:lstStyle/>
          <a:p>
            <a:pPr>
              <a:buFont typeface="Arial" pitchFamily="34" charset="0"/>
              <a:buChar char="•"/>
              <a:defRPr/>
            </a:pPr>
            <a:r>
              <a:rPr lang="en-US" dirty="0"/>
              <a:t>Part of a statewide network of Animal Response Teams (SART)</a:t>
            </a:r>
          </a:p>
          <a:p>
            <a:pPr>
              <a:buFont typeface="Arial" pitchFamily="34" charset="0"/>
              <a:buChar char="•"/>
              <a:defRPr/>
            </a:pPr>
            <a:r>
              <a:rPr lang="en-US" dirty="0"/>
              <a:t>Responds during emergencies and disasters to assist in the rescue and sheltering of domestic animals and livestock.  </a:t>
            </a:r>
          </a:p>
          <a:p>
            <a:pPr>
              <a:buFont typeface="Arial" pitchFamily="34" charset="0"/>
              <a:buChar char="•"/>
              <a:defRPr/>
            </a:pPr>
            <a:r>
              <a:rPr lang="en-US" dirty="0"/>
              <a:t>Train all year long in case there is a need to serve locally, regionally, or even out of state. </a:t>
            </a:r>
          </a:p>
          <a:p>
            <a:pPr>
              <a:buFont typeface="Arial" pitchFamily="34" charset="0"/>
              <a:buChar char="•"/>
              <a:defRPr/>
            </a:pPr>
            <a:r>
              <a:rPr lang="en-US" dirty="0"/>
              <a:t>Training in most cases is FREE and includes animal first aid &amp; CPR, animal sheltering, large animal rescue and response, swift water rescue, and more.</a:t>
            </a:r>
          </a:p>
          <a:p>
            <a:pPr>
              <a:buFont typeface="Arial" pitchFamily="34" charset="0"/>
              <a:buChar char="•"/>
              <a:defRPr/>
            </a:pPr>
            <a:r>
              <a:rPr lang="en-US" dirty="0"/>
              <a:t>Monthly meetings are on the fourth Tuesday at Penn State Brandywine. </a:t>
            </a:r>
          </a:p>
          <a:p>
            <a:pPr>
              <a:buFont typeface="Arial" pitchFamily="34" charset="0"/>
              <a:buChar char="•"/>
              <a:defRPr/>
            </a:pPr>
            <a:r>
              <a:rPr lang="en-US" dirty="0"/>
              <a:t>For further information contact Sue Kelley at </a:t>
            </a:r>
            <a:r>
              <a:rPr lang="en-US" dirty="0">
                <a:hlinkClick r:id="rId2"/>
              </a:rPr>
              <a:t>skelleynps@Verizon.net</a:t>
            </a:r>
            <a:r>
              <a:rPr lang="en-US" dirty="0"/>
              <a:t> or </a:t>
            </a:r>
            <a:r>
              <a:rPr lang="en-US" dirty="0">
                <a:hlinkClick r:id="rId3"/>
              </a:rPr>
              <a:t>delcartpa@gmail.com</a:t>
            </a:r>
            <a:endParaRPr lang="en-US" dirty="0"/>
          </a:p>
          <a:p>
            <a:endParaRPr lang="en-US" dirty="0"/>
          </a:p>
        </p:txBody>
      </p:sp>
      <p:pic>
        <p:nvPicPr>
          <p:cNvPr id="4" name="Picture 8" descr="F:\TRANSFER FROM CNTY DESK TOP\LOGOS\Best DelCART logo color.jpg"/>
          <p:cNvPicPr>
            <a:picLocks noChangeAspect="1" noChangeArrowheads="1"/>
          </p:cNvPicPr>
          <p:nvPr/>
        </p:nvPicPr>
        <p:blipFill>
          <a:blip r:embed="rId4"/>
          <a:srcRect/>
          <a:stretch>
            <a:fillRect/>
          </a:stretch>
        </p:blipFill>
        <p:spPr bwMode="auto">
          <a:xfrm>
            <a:off x="9937947" y="3449424"/>
            <a:ext cx="1930400" cy="14478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Community Emergency Response Teams (CERT)</a:t>
            </a:r>
          </a:p>
        </p:txBody>
      </p:sp>
      <p:sp>
        <p:nvSpPr>
          <p:cNvPr id="3" name="Content Placeholder 2"/>
          <p:cNvSpPr>
            <a:spLocks noGrp="1"/>
          </p:cNvSpPr>
          <p:nvPr>
            <p:ph idx="1"/>
          </p:nvPr>
        </p:nvSpPr>
        <p:spPr>
          <a:xfrm>
            <a:off x="1154954" y="2318994"/>
            <a:ext cx="8825659" cy="4251488"/>
          </a:xfrm>
        </p:spPr>
        <p:txBody>
          <a:bodyPr>
            <a:normAutofit/>
          </a:bodyPr>
          <a:lstStyle/>
          <a:p>
            <a:pPr>
              <a:buFont typeface="Arial" pitchFamily="34" charset="0"/>
              <a:buChar char="•"/>
              <a:defRPr/>
            </a:pPr>
            <a:r>
              <a:rPr lang="en-US" dirty="0"/>
              <a:t>Program educates citizens about disaster preparedness for hazards that may impact their community and teaches them basic disaster response skills, such as fire safety, light search and rescue, team organization, and disaster medical operations. </a:t>
            </a:r>
          </a:p>
          <a:p>
            <a:pPr>
              <a:buFont typeface="Arial" pitchFamily="34" charset="0"/>
              <a:buChar char="•"/>
              <a:defRPr/>
            </a:pPr>
            <a:r>
              <a:rPr lang="en-US" dirty="0"/>
              <a:t>The Delaware County CERT is a shared entity between all 49 municipalities and the county.  </a:t>
            </a:r>
          </a:p>
          <a:p>
            <a:pPr>
              <a:buFont typeface="Arial" pitchFamily="34" charset="0"/>
              <a:buChar char="•"/>
              <a:defRPr/>
            </a:pPr>
            <a:r>
              <a:rPr lang="en-US" dirty="0"/>
              <a:t>CERT members can assist others in their neighborhood or workplace following an event when professional first responders are not immediately available.  </a:t>
            </a:r>
          </a:p>
          <a:p>
            <a:pPr>
              <a:buFont typeface="Arial" pitchFamily="34" charset="0"/>
              <a:buChar char="•"/>
              <a:defRPr/>
            </a:pPr>
            <a:r>
              <a:rPr lang="en-US" dirty="0"/>
              <a:t>CERT members are also encouraged to support emergency response agencies by taking an active role in emergency preparedness projects in their community.</a:t>
            </a:r>
          </a:p>
          <a:p>
            <a:pPr>
              <a:buFont typeface="Arial" pitchFamily="34" charset="0"/>
              <a:buChar char="•"/>
              <a:defRPr/>
            </a:pPr>
            <a:r>
              <a:rPr lang="en-US" dirty="0"/>
              <a:t>TEEN CERT course are offered.</a:t>
            </a:r>
          </a:p>
          <a:p>
            <a:endParaRPr lang="en-US" dirty="0"/>
          </a:p>
        </p:txBody>
      </p:sp>
      <p:pic>
        <p:nvPicPr>
          <p:cNvPr id="4" name="Picture 1"/>
          <p:cNvPicPr>
            <a:picLocks noChangeAspect="1"/>
          </p:cNvPicPr>
          <p:nvPr/>
        </p:nvPicPr>
        <p:blipFill>
          <a:blip r:embed="rId2"/>
          <a:srcRect/>
          <a:stretch>
            <a:fillRect/>
          </a:stretch>
        </p:blipFill>
        <p:spPr bwMode="auto">
          <a:xfrm>
            <a:off x="9870515" y="4308050"/>
            <a:ext cx="2086142" cy="90057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3" name="Content Placeholder 2"/>
          <p:cNvSpPr>
            <a:spLocks noGrp="1"/>
          </p:cNvSpPr>
          <p:nvPr>
            <p:ph idx="1"/>
          </p:nvPr>
        </p:nvSpPr>
        <p:spPr>
          <a:xfrm>
            <a:off x="1154955" y="2603500"/>
            <a:ext cx="4407646" cy="3416300"/>
          </a:xfrm>
        </p:spPr>
        <p:txBody>
          <a:bodyPr>
            <a:normAutofit lnSpcReduction="10000"/>
          </a:bodyPr>
          <a:lstStyle/>
          <a:p>
            <a:r>
              <a:rPr lang="en-US" dirty="0"/>
              <a:t>Thank you for taking your time to come out tonight.    Without your time and dedication the Citizen Corps of Delaware County would not exist.  </a:t>
            </a:r>
          </a:p>
          <a:p>
            <a:r>
              <a:rPr lang="en-US" dirty="0"/>
              <a:t>This Handbook was previously known as the Delaware County MRC Handbook.  The Delaware County MRC, now, as part of Citizen Corps utilizes the same Handbook and is incorporated by reference.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224" y="2283248"/>
            <a:ext cx="4591051" cy="4574752"/>
          </a:xfrm>
          <a:prstGeom prst="rect">
            <a:avLst/>
          </a:prstGeom>
        </p:spPr>
      </p:pic>
      <p:sp>
        <p:nvSpPr>
          <p:cNvPr id="6451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4513" name="Picture 1"/>
          <p:cNvPicPr>
            <a:picLocks noChangeAspect="1" noChangeArrowheads="1"/>
          </p:cNvPicPr>
          <p:nvPr/>
        </p:nvPicPr>
        <p:blipFill>
          <a:blip r:embed="rId3"/>
          <a:srcRect/>
          <a:stretch>
            <a:fillRect/>
          </a:stretch>
        </p:blipFill>
        <p:spPr bwMode="auto">
          <a:xfrm>
            <a:off x="5213023" y="859315"/>
            <a:ext cx="4008257" cy="1005328"/>
          </a:xfrm>
          <a:prstGeom prst="rect">
            <a:avLst/>
          </a:prstGeom>
          <a:noFill/>
        </p:spPr>
      </p:pic>
    </p:spTree>
    <p:extLst>
      <p:ext uri="{BB962C8B-B14F-4D97-AF65-F5344CB8AC3E}">
        <p14:creationId xmlns:p14="http://schemas.microsoft.com/office/powerpoint/2010/main" val="18513889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Medical Reserve Corps (MRC)</a:t>
            </a:r>
          </a:p>
        </p:txBody>
      </p:sp>
      <p:sp>
        <p:nvSpPr>
          <p:cNvPr id="3" name="Content Placeholder 2"/>
          <p:cNvSpPr>
            <a:spLocks noGrp="1"/>
          </p:cNvSpPr>
          <p:nvPr>
            <p:ph idx="1"/>
          </p:nvPr>
        </p:nvSpPr>
        <p:spPr>
          <a:xfrm>
            <a:off x="1154954" y="2705493"/>
            <a:ext cx="10081797" cy="3314307"/>
          </a:xfrm>
        </p:spPr>
        <p:txBody>
          <a:bodyPr/>
          <a:lstStyle/>
          <a:p>
            <a:pPr>
              <a:buFont typeface="Arial" pitchFamily="34" charset="0"/>
              <a:buChar char="•"/>
              <a:defRPr/>
            </a:pPr>
            <a:r>
              <a:rPr lang="en-US" sz="2000" dirty="0"/>
              <a:t>Collaborates with other MRC Units in Southeastern Pennsylvania, local hospitals, and other governmental and non-governmental organization to strengthen the local emergency preparedness and response plans of the county, support the SNS program, and provide for mass care and medical sheltering.   </a:t>
            </a:r>
          </a:p>
          <a:p>
            <a:pPr>
              <a:buFont typeface="Arial" pitchFamily="34" charset="0"/>
              <a:buChar char="•"/>
              <a:defRPr/>
            </a:pPr>
            <a:r>
              <a:rPr lang="en-US" sz="2000" dirty="0"/>
              <a:t>The mission of the MRC is to effectively organize, train, and prepare medical and non-medical volunteers to respond in the case of a public health emergency or disaster.</a:t>
            </a:r>
          </a:p>
          <a:p>
            <a:endParaRPr lang="en-US" dirty="0"/>
          </a:p>
        </p:txBody>
      </p:sp>
      <p:pic>
        <p:nvPicPr>
          <p:cNvPr id="4" name="Picture 3"/>
          <p:cNvPicPr>
            <a:picLocks noChangeAspect="1"/>
          </p:cNvPicPr>
          <p:nvPr/>
        </p:nvPicPr>
        <p:blipFill>
          <a:blip r:embed="rId2"/>
          <a:srcRect/>
          <a:stretch>
            <a:fillRect/>
          </a:stretch>
        </p:blipFill>
        <p:spPr bwMode="auto">
          <a:xfrm>
            <a:off x="8616100" y="5174056"/>
            <a:ext cx="2111125" cy="15240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Medical Reserve Corps Volunteers</a:t>
            </a:r>
          </a:p>
        </p:txBody>
      </p:sp>
      <p:sp>
        <p:nvSpPr>
          <p:cNvPr id="3" name="Content Placeholder 2"/>
          <p:cNvSpPr>
            <a:spLocks noGrp="1"/>
          </p:cNvSpPr>
          <p:nvPr>
            <p:ph idx="1"/>
          </p:nvPr>
        </p:nvSpPr>
        <p:spPr>
          <a:xfrm>
            <a:off x="1154954" y="2479249"/>
            <a:ext cx="8825659" cy="3540551"/>
          </a:xfrm>
        </p:spPr>
        <p:txBody>
          <a:bodyPr/>
          <a:lstStyle/>
          <a:p>
            <a:pPr>
              <a:spcBef>
                <a:spcPct val="0"/>
              </a:spcBef>
              <a:buNone/>
            </a:pPr>
            <a:r>
              <a:rPr lang="en-US" altLang="en-US" dirty="0">
                <a:solidFill>
                  <a:srgbClr val="800000"/>
                </a:solidFill>
              </a:rPr>
              <a:t>Medical</a:t>
            </a:r>
          </a:p>
          <a:p>
            <a:pPr>
              <a:spcBef>
                <a:spcPct val="0"/>
              </a:spcBef>
              <a:buNone/>
            </a:pPr>
            <a:r>
              <a:rPr lang="en-US" altLang="en-US" dirty="0"/>
              <a:t>Licensed medical professionals, including: Physicians, Physician Assistants, Nurses—NP, RN, LPN, Dentists, Pharmacists, Veterinarians, Paramedics, EMTs, Mental Health Professionals, Respiratory Therapists, Epidemiologists, and Social Workers.</a:t>
            </a:r>
          </a:p>
          <a:p>
            <a:pPr>
              <a:spcBef>
                <a:spcPct val="0"/>
              </a:spcBef>
              <a:buNone/>
            </a:pPr>
            <a:r>
              <a:rPr lang="en-US" altLang="en-US" dirty="0"/>
              <a:t> </a:t>
            </a:r>
          </a:p>
          <a:p>
            <a:pPr>
              <a:spcBef>
                <a:spcPct val="0"/>
              </a:spcBef>
              <a:buNone/>
            </a:pPr>
            <a:r>
              <a:rPr lang="en-US" altLang="en-US" dirty="0">
                <a:solidFill>
                  <a:srgbClr val="800000"/>
                </a:solidFill>
              </a:rPr>
              <a:t>Non Medical</a:t>
            </a:r>
          </a:p>
          <a:p>
            <a:pPr>
              <a:spcBef>
                <a:spcPct val="0"/>
              </a:spcBef>
              <a:buNone/>
            </a:pPr>
            <a:r>
              <a:rPr lang="en-US" altLang="en-US" dirty="0"/>
              <a:t>Community members without medical training to play a vital role as interpreters, administrative assistants, educators, inventory/supply, management, data entry, and other roles, as identified.</a:t>
            </a:r>
          </a:p>
          <a:p>
            <a:endParaRPr lang="en-US" dirty="0"/>
          </a:p>
        </p:txBody>
      </p:sp>
      <p:pic>
        <p:nvPicPr>
          <p:cNvPr id="4" name="Picture 3"/>
          <p:cNvPicPr>
            <a:picLocks noChangeAspect="1"/>
          </p:cNvPicPr>
          <p:nvPr/>
        </p:nvPicPr>
        <p:blipFill>
          <a:blip r:embed="rId2"/>
          <a:srcRect/>
          <a:stretch>
            <a:fillRect/>
          </a:stretch>
        </p:blipFill>
        <p:spPr bwMode="auto">
          <a:xfrm>
            <a:off x="9728463" y="4862972"/>
            <a:ext cx="2111125" cy="15240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Disaster Crisis Outreach &amp; Referral Team (DCORT)</a:t>
            </a:r>
          </a:p>
        </p:txBody>
      </p:sp>
      <p:sp>
        <p:nvSpPr>
          <p:cNvPr id="3" name="Content Placeholder 2"/>
          <p:cNvSpPr>
            <a:spLocks noGrp="1"/>
          </p:cNvSpPr>
          <p:nvPr>
            <p:ph idx="1"/>
          </p:nvPr>
        </p:nvSpPr>
        <p:spPr>
          <a:xfrm>
            <a:off x="1154954" y="2337847"/>
            <a:ext cx="8825659" cy="4062953"/>
          </a:xfrm>
        </p:spPr>
        <p:txBody>
          <a:bodyPr>
            <a:normAutofit/>
          </a:bodyPr>
          <a:lstStyle/>
          <a:p>
            <a:pPr>
              <a:buFont typeface="Arial" pitchFamily="34" charset="0"/>
              <a:buChar char="•"/>
              <a:defRPr/>
            </a:pPr>
            <a:r>
              <a:rPr lang="en-US" dirty="0"/>
              <a:t>DCORT‘s mission is to assist those individuals that have been impacted by crisis or disaster by providing emotional support and therapeutic activities to ease stress, foster a compassionate presence, and to aid in community resilience. </a:t>
            </a:r>
          </a:p>
          <a:p>
            <a:pPr>
              <a:buFont typeface="Arial" pitchFamily="34" charset="0"/>
              <a:buChar char="•"/>
              <a:defRPr/>
            </a:pPr>
            <a:r>
              <a:rPr lang="en-US" dirty="0"/>
              <a:t>Each county is expected to be capable of providing assistance for a basic behavioral response to an all hazard incident or support service during a crisis, disaster, or for an incident with the potential of causing emotional trauma to the general populous. </a:t>
            </a:r>
          </a:p>
          <a:p>
            <a:pPr>
              <a:buFont typeface="Arial" pitchFamily="34" charset="0"/>
              <a:buChar char="•"/>
              <a:defRPr/>
            </a:pPr>
            <a:r>
              <a:rPr lang="en-US" dirty="0"/>
              <a:t>Training includes NIMS 700. ICS-100. ICS-200 for Supervisors / Leads. DCORT training course. Psychological First Aid (PFA). </a:t>
            </a:r>
          </a:p>
          <a:p>
            <a:pPr>
              <a:spcBef>
                <a:spcPct val="0"/>
              </a:spcBef>
              <a:buFont typeface="Arial" pitchFamily="34" charset="0"/>
              <a:buChar char="•"/>
              <a:defRPr/>
            </a:pPr>
            <a:r>
              <a:rPr lang="en-US" altLang="en-US" dirty="0">
                <a:solidFill>
                  <a:srgbClr val="000000"/>
                </a:solidFill>
                <a:cs typeface="Arial" panose="020B0604020202020204" pitchFamily="34" charset="0"/>
              </a:rPr>
              <a:t>For more information contact Shannon Thomas at 610-713-2479 or </a:t>
            </a:r>
            <a:r>
              <a:rPr lang="en-US" altLang="en-US" u="sng" dirty="0">
                <a:solidFill>
                  <a:srgbClr val="954F72"/>
                </a:solidFill>
                <a:cs typeface="Arial" panose="020B0604020202020204" pitchFamily="34" charset="0"/>
                <a:hlinkClick r:id="rId2"/>
              </a:rPr>
              <a:t>ThomasSF@delcohsa.org</a:t>
            </a:r>
            <a:r>
              <a:rPr lang="en-US" altLang="en-US" dirty="0">
                <a:solidFill>
                  <a:srgbClr val="000000"/>
                </a:solidFill>
                <a:cs typeface="Arial" panose="020B0604020202020204" pitchFamily="34" charset="0"/>
              </a:rPr>
              <a:t> or visit our webpage </a:t>
            </a:r>
            <a:r>
              <a:rPr lang="en-US" altLang="en-US" dirty="0" err="1">
                <a:solidFill>
                  <a:srgbClr val="000000"/>
                </a:solidFill>
                <a:cs typeface="Arial" panose="020B0604020202020204" pitchFamily="34" charset="0"/>
              </a:rPr>
              <a:t>at:</a:t>
            </a:r>
            <a:r>
              <a:rPr lang="en-US" altLang="en-US" u="sng" dirty="0" err="1">
                <a:solidFill>
                  <a:srgbClr val="954F72"/>
                </a:solidFill>
                <a:cs typeface="Arial" panose="020B0604020202020204" pitchFamily="34" charset="0"/>
                <a:hlinkClick r:id="rId3"/>
              </a:rPr>
              <a:t>http</a:t>
            </a:r>
            <a:r>
              <a:rPr lang="en-US" altLang="en-US" u="sng" dirty="0">
                <a:solidFill>
                  <a:srgbClr val="954F72"/>
                </a:solidFill>
                <a:cs typeface="Arial" panose="020B0604020202020204" pitchFamily="34" charset="0"/>
                <a:hlinkClick r:id="rId3"/>
              </a:rPr>
              <a:t>://</a:t>
            </a:r>
            <a:r>
              <a:rPr lang="en-US" altLang="en-US" u="sng" dirty="0" err="1">
                <a:solidFill>
                  <a:srgbClr val="954F72"/>
                </a:solidFill>
                <a:cs typeface="Arial" panose="020B0604020202020204" pitchFamily="34" charset="0"/>
                <a:hlinkClick r:id="rId3"/>
              </a:rPr>
              <a:t>www.delcohsa.org</a:t>
            </a:r>
            <a:r>
              <a:rPr lang="en-US" altLang="en-US" u="sng" dirty="0">
                <a:solidFill>
                  <a:srgbClr val="954F72"/>
                </a:solidFill>
                <a:cs typeface="Arial" panose="020B0604020202020204" pitchFamily="34" charset="0"/>
                <a:hlinkClick r:id="rId3"/>
              </a:rPr>
              <a:t>/</a:t>
            </a:r>
            <a:r>
              <a:rPr lang="en-US" altLang="en-US" u="sng" dirty="0" err="1">
                <a:solidFill>
                  <a:srgbClr val="954F72"/>
                </a:solidFill>
                <a:cs typeface="Arial" panose="020B0604020202020204" pitchFamily="34" charset="0"/>
                <a:hlinkClick r:id="rId3"/>
              </a:rPr>
              <a:t>dcort.html</a:t>
            </a:r>
            <a:endParaRPr lang="en-US" altLang="en-US" dirty="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bg1"/>
                </a:solidFill>
                <a:latin typeface="Trebuchet MS" pitchFamily="34" charset="0"/>
              </a:rPr>
              <a:t>Amateur Radio Emergency Service (ARES)</a:t>
            </a:r>
            <a:endParaRPr lang="en-US" dirty="0"/>
          </a:p>
        </p:txBody>
      </p:sp>
      <p:sp>
        <p:nvSpPr>
          <p:cNvPr id="3" name="Content Placeholder 2"/>
          <p:cNvSpPr>
            <a:spLocks noGrp="1"/>
          </p:cNvSpPr>
          <p:nvPr>
            <p:ph idx="1"/>
          </p:nvPr>
        </p:nvSpPr>
        <p:spPr>
          <a:xfrm>
            <a:off x="1154954" y="2290713"/>
            <a:ext cx="8825659" cy="4110087"/>
          </a:xfrm>
        </p:spPr>
        <p:txBody>
          <a:bodyPr>
            <a:normAutofit fontScale="92500"/>
          </a:bodyPr>
          <a:lstStyle/>
          <a:p>
            <a:pPr>
              <a:lnSpc>
                <a:spcPct val="150000"/>
              </a:lnSpc>
              <a:buFont typeface="Arial" pitchFamily="34" charset="0"/>
              <a:buChar char="•"/>
              <a:defRPr/>
            </a:pPr>
            <a:r>
              <a:rPr lang="en-US" dirty="0"/>
              <a:t>Our Mission: </a:t>
            </a:r>
            <a:r>
              <a:rPr lang="en-US" b="1" dirty="0"/>
              <a:t>Providing emergency communication support via amateur radio.</a:t>
            </a:r>
          </a:p>
          <a:p>
            <a:pPr>
              <a:lnSpc>
                <a:spcPct val="150000"/>
              </a:lnSpc>
              <a:buFont typeface="Arial" pitchFamily="34" charset="0"/>
              <a:buChar char="•"/>
              <a:defRPr/>
            </a:pPr>
            <a:r>
              <a:rPr lang="en-US" dirty="0"/>
              <a:t>The Delaware County Amateur Radio Emergency Service is an organized unit of trained FCC licensed volunteer Amateur Radio operators dedicated to providing back up &amp; auxiliary emergency communication support to Delco DES, local, county, state, and federal agencies including PEMA &amp; FEMA during public events, health emergencies, exercises, drills, and during disasters and other large emergencies.    </a:t>
            </a:r>
          </a:p>
          <a:p>
            <a:pPr>
              <a:lnSpc>
                <a:spcPct val="150000"/>
              </a:lnSpc>
              <a:buFont typeface="Arial" pitchFamily="34" charset="0"/>
              <a:buChar char="•"/>
              <a:defRPr/>
            </a:pPr>
            <a:r>
              <a:rPr lang="en-US" dirty="0"/>
              <a:t>Contact our Delco ARES Emergency Coordinator (EC), </a:t>
            </a:r>
          </a:p>
          <a:p>
            <a:pPr>
              <a:lnSpc>
                <a:spcPct val="150000"/>
              </a:lnSpc>
              <a:buNone/>
              <a:defRPr/>
            </a:pPr>
            <a:r>
              <a:rPr lang="en-US" dirty="0"/>
              <a:t>      Michael Thomas, at </a:t>
            </a:r>
            <a:r>
              <a:rPr lang="en-US" dirty="0">
                <a:hlinkClick r:id="rId2"/>
              </a:rPr>
              <a:t>michaelo.thomas@gmail.com</a:t>
            </a:r>
            <a:r>
              <a:rPr lang="en-US" dirty="0"/>
              <a:t>.  </a:t>
            </a:r>
          </a:p>
          <a:p>
            <a:endParaRPr lang="en-US" dirty="0"/>
          </a:p>
        </p:txBody>
      </p:sp>
      <p:pic>
        <p:nvPicPr>
          <p:cNvPr id="4" name="Picture 5" descr="Delco ARES logo.jpg"/>
          <p:cNvPicPr>
            <a:picLocks noChangeAspect="1"/>
          </p:cNvPicPr>
          <p:nvPr/>
        </p:nvPicPr>
        <p:blipFill>
          <a:blip r:embed="rId3"/>
          <a:srcRect/>
          <a:stretch>
            <a:fillRect/>
          </a:stretch>
        </p:blipFill>
        <p:spPr bwMode="auto">
          <a:xfrm>
            <a:off x="9334893" y="4934768"/>
            <a:ext cx="1963738" cy="176847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bg1"/>
                </a:solidFill>
                <a:latin typeface="Trebuchet MS" pitchFamily="34" charset="0"/>
              </a:rPr>
              <a:t>Red Cross - Disaster Action Team (DAT)</a:t>
            </a:r>
            <a:endParaRPr lang="en-US" dirty="0"/>
          </a:p>
        </p:txBody>
      </p:sp>
      <p:sp>
        <p:nvSpPr>
          <p:cNvPr id="3" name="Content Placeholder 2"/>
          <p:cNvSpPr>
            <a:spLocks noGrp="1"/>
          </p:cNvSpPr>
          <p:nvPr>
            <p:ph idx="1"/>
          </p:nvPr>
        </p:nvSpPr>
        <p:spPr>
          <a:xfrm>
            <a:off x="1154954" y="2375555"/>
            <a:ext cx="8825659" cy="4091233"/>
          </a:xfrm>
        </p:spPr>
        <p:txBody>
          <a:bodyPr>
            <a:normAutofit fontScale="92500" lnSpcReduction="10000"/>
          </a:bodyPr>
          <a:lstStyle/>
          <a:p>
            <a:pPr>
              <a:buFont typeface="Arial" pitchFamily="34" charset="0"/>
              <a:buChar char="•"/>
              <a:defRPr/>
            </a:pPr>
            <a:r>
              <a:rPr lang="en-US" dirty="0"/>
              <a:t>American Red Cross, Eastern Pennsylvania Region</a:t>
            </a:r>
          </a:p>
          <a:p>
            <a:pPr>
              <a:buFont typeface="Arial" pitchFamily="34" charset="0"/>
              <a:buChar char="•"/>
              <a:defRPr/>
            </a:pPr>
            <a:r>
              <a:rPr lang="en-US" dirty="0"/>
              <a:t>Delaware County Disaster Action Team (DAT)</a:t>
            </a:r>
          </a:p>
          <a:p>
            <a:pPr>
              <a:buFont typeface="Arial" pitchFamily="34" charset="0"/>
              <a:buChar char="•"/>
              <a:defRPr/>
            </a:pPr>
            <a:r>
              <a:rPr lang="en-US" dirty="0"/>
              <a:t>Training includes disaster response courses, shelter operations, ERV operator, Psychological First Aid </a:t>
            </a:r>
          </a:p>
          <a:p>
            <a:pPr>
              <a:buFont typeface="Arial" pitchFamily="34" charset="0"/>
              <a:buChar char="•"/>
              <a:defRPr/>
            </a:pPr>
            <a:r>
              <a:rPr lang="en-US" dirty="0"/>
              <a:t>Monthly meetings are held on the second Tuesday at 1600 Clifton Ave in Sharon Hill or the 911 Center on alternating months.</a:t>
            </a:r>
          </a:p>
          <a:p>
            <a:pPr>
              <a:buFont typeface="Arial" pitchFamily="34" charset="0"/>
              <a:buChar char="•"/>
              <a:defRPr/>
            </a:pPr>
            <a:r>
              <a:rPr lang="en-US" dirty="0"/>
              <a:t>The team responds to fires, floods, and other disasters throughout the county and region. Provides client assistance, sheltering, food, clothing, and case management. </a:t>
            </a:r>
          </a:p>
          <a:p>
            <a:pPr>
              <a:buFont typeface="Arial" pitchFamily="34" charset="0"/>
              <a:buChar char="•"/>
              <a:defRPr/>
            </a:pPr>
            <a:r>
              <a:rPr lang="en-US" dirty="0"/>
              <a:t>Health/mental health providers, large scale disaster responders, client casework volunteers. </a:t>
            </a:r>
          </a:p>
          <a:p>
            <a:pPr>
              <a:buFont typeface="Arial" pitchFamily="34" charset="0"/>
              <a:buChar char="•"/>
              <a:defRPr/>
            </a:pPr>
            <a:r>
              <a:rPr lang="en-US" dirty="0"/>
              <a:t>For more information contact Mary Elizabeth Newsom at </a:t>
            </a:r>
            <a:r>
              <a:rPr lang="en-US" dirty="0">
                <a:hlinkClick r:id="rId2"/>
              </a:rPr>
              <a:t>mary.newsom@redcross.org</a:t>
            </a:r>
            <a:r>
              <a:rPr lang="en-US" dirty="0"/>
              <a:t> or 267-940-8646</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bg1"/>
                </a:solidFill>
                <a:latin typeface="Trebuchet MS" pitchFamily="34" charset="0"/>
              </a:rPr>
              <a:t>Salvation Army (SA)</a:t>
            </a:r>
            <a:endParaRPr lang="en-US" dirty="0"/>
          </a:p>
        </p:txBody>
      </p:sp>
      <p:sp>
        <p:nvSpPr>
          <p:cNvPr id="3" name="Content Placeholder 2"/>
          <p:cNvSpPr>
            <a:spLocks noGrp="1"/>
          </p:cNvSpPr>
          <p:nvPr>
            <p:ph idx="1"/>
          </p:nvPr>
        </p:nvSpPr>
        <p:spPr>
          <a:xfrm>
            <a:off x="1154954" y="2347273"/>
            <a:ext cx="8825659" cy="3921551"/>
          </a:xfrm>
        </p:spPr>
        <p:txBody>
          <a:bodyPr/>
          <a:lstStyle/>
          <a:p>
            <a:r>
              <a:rPr lang="en-US" dirty="0"/>
              <a:t>“</a:t>
            </a:r>
            <a:r>
              <a:rPr lang="en-US" b="1" dirty="0"/>
              <a:t>Doing the Most Good</a:t>
            </a:r>
            <a:r>
              <a:rPr lang="en-US" dirty="0"/>
              <a:t>”</a:t>
            </a:r>
          </a:p>
          <a:p>
            <a:r>
              <a:rPr lang="en-US" dirty="0"/>
              <a:t>The Salvation Army, an international movement, is an evangelical part of the universal Christian church. Its message is based on the Bible. Its ministry is motivated by the love of God. Its mission is to preach the gospel of Jesus Christ and to meet human needs in His name without discrimination.</a:t>
            </a:r>
          </a:p>
          <a:p>
            <a:r>
              <a:rPr lang="en-US" dirty="0"/>
              <a:t>The Salvation Army is a nonprofit, tax-exempt charitable organization under Section 501(c)(3) of the Internal Revenue Code. Donations are tax-deductible as allowed by law.</a:t>
            </a:r>
          </a:p>
          <a:p>
            <a:r>
              <a:rPr lang="en-US" dirty="0"/>
              <a:t>Contact Luke Rodgers at </a:t>
            </a:r>
            <a:r>
              <a:rPr lang="en-US" dirty="0">
                <a:hlinkClick r:id="rId2"/>
              </a:rPr>
              <a:t>luke.rodgers@use.salvationarmy.org</a:t>
            </a:r>
            <a:endParaRPr lang="en-US" dirty="0"/>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Tiered Volunteering</a:t>
            </a:r>
          </a:p>
        </p:txBody>
      </p:sp>
      <p:sp>
        <p:nvSpPr>
          <p:cNvPr id="3" name="Content Placeholder 2"/>
          <p:cNvSpPr>
            <a:spLocks noGrp="1"/>
          </p:cNvSpPr>
          <p:nvPr>
            <p:ph idx="1"/>
          </p:nvPr>
        </p:nvSpPr>
        <p:spPr>
          <a:xfrm>
            <a:off x="1154954" y="2603499"/>
            <a:ext cx="8825659" cy="4061995"/>
          </a:xfrm>
        </p:spPr>
        <p:txBody>
          <a:bodyPr/>
          <a:lstStyle/>
          <a:p>
            <a:r>
              <a:rPr lang="en-US" dirty="0"/>
              <a:t>There will be three (3) levels, or tiers, of volunteers.</a:t>
            </a:r>
          </a:p>
          <a:p>
            <a:r>
              <a:rPr lang="en-US" dirty="0"/>
              <a:t> Tier 1 – Medical </a:t>
            </a:r>
          </a:p>
          <a:p>
            <a:pPr lvl="1"/>
            <a:r>
              <a:rPr lang="en-US" sz="1800" dirty="0"/>
              <a:t>Nurses, Medics/EMTs, MDs/PAs, LSW</a:t>
            </a:r>
          </a:p>
          <a:p>
            <a:r>
              <a:rPr lang="en-US" dirty="0"/>
              <a:t>Tier 2  - Client Contact</a:t>
            </a:r>
          </a:p>
          <a:p>
            <a:pPr lvl="1"/>
            <a:r>
              <a:rPr lang="en-US" sz="1800" dirty="0"/>
              <a:t>Client/patient registration areas</a:t>
            </a:r>
          </a:p>
          <a:p>
            <a:pPr lvl="1"/>
            <a:r>
              <a:rPr lang="en-US" sz="1800" dirty="0"/>
              <a:t>Provide patient education</a:t>
            </a:r>
          </a:p>
          <a:p>
            <a:r>
              <a:rPr lang="en-US" dirty="0"/>
              <a:t>Tier 3 – Logistics</a:t>
            </a:r>
          </a:p>
          <a:p>
            <a:pPr lvl="1"/>
            <a:r>
              <a:rPr lang="en-US" sz="1800" dirty="0"/>
              <a:t>IT support</a:t>
            </a:r>
          </a:p>
          <a:p>
            <a:pPr lvl="1"/>
            <a:r>
              <a:rPr lang="en-US" sz="1800" dirty="0"/>
              <a:t>Transportation</a:t>
            </a:r>
          </a:p>
          <a:p>
            <a:pPr lvl="1"/>
            <a:r>
              <a:rPr lang="en-US" sz="1800" dirty="0"/>
              <a:t>Logistics</a:t>
            </a:r>
          </a:p>
        </p:txBody>
      </p:sp>
      <p:pic>
        <p:nvPicPr>
          <p:cNvPr id="39937" name="Picture 1" descr="C:\Users\EKline\Pictures\2018 pictures\2018-08-16\080.jpg"/>
          <p:cNvPicPr>
            <a:picLocks noChangeAspect="1" noChangeArrowheads="1"/>
          </p:cNvPicPr>
          <p:nvPr/>
        </p:nvPicPr>
        <p:blipFill>
          <a:blip r:embed="rId2"/>
          <a:srcRect/>
          <a:stretch>
            <a:fillRect/>
          </a:stretch>
        </p:blipFill>
        <p:spPr bwMode="auto">
          <a:xfrm>
            <a:off x="6759019" y="3223379"/>
            <a:ext cx="5187883" cy="2918184"/>
          </a:xfrm>
          <a:prstGeom prst="rect">
            <a:avLst/>
          </a:prstGeom>
          <a:noFill/>
        </p:spPr>
      </p:pic>
    </p:spTree>
    <p:extLst>
      <p:ext uri="{BB962C8B-B14F-4D97-AF65-F5344CB8AC3E}">
        <p14:creationId xmlns:p14="http://schemas.microsoft.com/office/powerpoint/2010/main" val="22492133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a:t>
            </a:r>
          </a:p>
        </p:txBody>
      </p:sp>
      <p:sp>
        <p:nvSpPr>
          <p:cNvPr id="3" name="Content Placeholder 2"/>
          <p:cNvSpPr>
            <a:spLocks noGrp="1"/>
          </p:cNvSpPr>
          <p:nvPr>
            <p:ph idx="1"/>
          </p:nvPr>
        </p:nvSpPr>
        <p:spPr>
          <a:xfrm>
            <a:off x="659220" y="2392327"/>
            <a:ext cx="10600660" cy="4080662"/>
          </a:xfrm>
        </p:spPr>
        <p:txBody>
          <a:bodyPr>
            <a:normAutofit fontScale="92500"/>
          </a:bodyPr>
          <a:lstStyle/>
          <a:p>
            <a:r>
              <a:rPr lang="en-US" sz="2000" dirty="0"/>
              <a:t>It is of paramount important that our volunteers remains safe at all times.  We are of no help to anyone otherwise.   Please keep yourself and your team safe.</a:t>
            </a:r>
          </a:p>
          <a:p>
            <a:pPr lvl="1"/>
            <a:r>
              <a:rPr lang="en-US" sz="2000" dirty="0"/>
              <a:t>Environmental Dangers</a:t>
            </a:r>
          </a:p>
          <a:p>
            <a:pPr lvl="1"/>
            <a:r>
              <a:rPr lang="en-US" sz="2000" dirty="0"/>
              <a:t>Bending/Lifting</a:t>
            </a:r>
          </a:p>
          <a:p>
            <a:pPr lvl="1"/>
            <a:r>
              <a:rPr lang="en-US" sz="2000" dirty="0"/>
              <a:t>Secure perimeters</a:t>
            </a:r>
          </a:p>
          <a:p>
            <a:pPr lvl="1"/>
            <a:r>
              <a:rPr lang="en-US" sz="2000" dirty="0"/>
              <a:t>Crowd control</a:t>
            </a:r>
          </a:p>
          <a:p>
            <a:pPr lvl="1"/>
            <a:r>
              <a:rPr lang="en-US" sz="2000" dirty="0"/>
              <a:t>Keep ID in view</a:t>
            </a:r>
          </a:p>
          <a:p>
            <a:r>
              <a:rPr lang="en-US" sz="2000" dirty="0"/>
              <a:t>The Citizen Corps Coordinator will ensure that individual photo ID badges are prepared and issued to each volunteer. Badges will include at least a name and photo with “Delaware County Citizen Corps” on the front.  Additional information or color coding, position or assignment, certifications and licensure may be added.  </a:t>
            </a:r>
          </a:p>
          <a:p>
            <a:pPr lvl="1"/>
            <a:endParaRPr lang="en-US" dirty="0"/>
          </a:p>
        </p:txBody>
      </p:sp>
    </p:spTree>
    <p:extLst>
      <p:ext uri="{BB962C8B-B14F-4D97-AF65-F5344CB8AC3E}">
        <p14:creationId xmlns:p14="http://schemas.microsoft.com/office/powerpoint/2010/main" val="16220873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Growing volunteers!</a:t>
            </a:r>
          </a:p>
        </p:txBody>
      </p:sp>
      <p:sp>
        <p:nvSpPr>
          <p:cNvPr id="3" name="Content Placeholder 2"/>
          <p:cNvSpPr>
            <a:spLocks noGrp="1"/>
          </p:cNvSpPr>
          <p:nvPr>
            <p:ph idx="1"/>
          </p:nvPr>
        </p:nvSpPr>
        <p:spPr>
          <a:xfrm>
            <a:off x="1154954" y="2347273"/>
            <a:ext cx="8825659" cy="4091233"/>
          </a:xfrm>
        </p:spPr>
        <p:txBody>
          <a:bodyPr>
            <a:normAutofit fontScale="77500" lnSpcReduction="20000"/>
          </a:bodyPr>
          <a:lstStyle/>
          <a:p>
            <a:r>
              <a:rPr lang="en-US" altLang="en-US" sz="2400" dirty="0"/>
              <a:t>Training, Training, Training!!!</a:t>
            </a:r>
          </a:p>
          <a:p>
            <a:r>
              <a:rPr lang="en-US" altLang="en-US" sz="2400" dirty="0"/>
              <a:t>Delco Citizen Corp has over 200 events each year.  The state average is 15. </a:t>
            </a:r>
          </a:p>
          <a:p>
            <a:r>
              <a:rPr lang="en-US" altLang="en-US" sz="2400" dirty="0"/>
              <a:t>Training fixes everything:</a:t>
            </a:r>
          </a:p>
          <a:p>
            <a:pPr lvl="1"/>
            <a:r>
              <a:rPr lang="en-US" altLang="en-US" sz="2000" dirty="0"/>
              <a:t>Education, knowledge, skills, &amp; abilities</a:t>
            </a:r>
          </a:p>
          <a:p>
            <a:pPr lvl="1"/>
            <a:r>
              <a:rPr lang="en-US" altLang="en-US" sz="2000" dirty="0"/>
              <a:t>Recruitment &amp; Retention</a:t>
            </a:r>
          </a:p>
          <a:p>
            <a:pPr lvl="1"/>
            <a:r>
              <a:rPr lang="en-US" altLang="en-US" sz="2000" dirty="0"/>
              <a:t>Need to be needed</a:t>
            </a:r>
          </a:p>
          <a:p>
            <a:pPr lvl="1"/>
            <a:r>
              <a:rPr lang="en-US" altLang="en-US" sz="2000" dirty="0"/>
              <a:t>Interpersonal communication</a:t>
            </a:r>
          </a:p>
          <a:p>
            <a:pPr lvl="1"/>
            <a:r>
              <a:rPr lang="en-US" altLang="en-US" sz="2000" dirty="0"/>
              <a:t>Esprit de Corps - pride, fellowship, and common loyalty	</a:t>
            </a:r>
          </a:p>
          <a:p>
            <a:r>
              <a:rPr lang="en-US" altLang="en-US" sz="2400" dirty="0"/>
              <a:t>Exercises – Recognition Prime Decision Making (RPM) – muscle memory</a:t>
            </a:r>
          </a:p>
          <a:p>
            <a:r>
              <a:rPr lang="en-US" altLang="en-US" sz="2400" dirty="0"/>
              <a:t>Leadership opportunities – Deputy &amp; Assistant Coordinators, Citizen Corps Council, Project Leader, </a:t>
            </a:r>
            <a:r>
              <a:rPr lang="en-US" altLang="en-US" sz="2400" b="1" dirty="0"/>
              <a:t>Team Leader</a:t>
            </a:r>
            <a:r>
              <a:rPr lang="en-US" altLang="en-US" sz="2400" dirty="0"/>
              <a:t>.  </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Readiness and Training</a:t>
            </a:r>
          </a:p>
        </p:txBody>
      </p:sp>
      <p:sp>
        <p:nvSpPr>
          <p:cNvPr id="3" name="Content Placeholder 2"/>
          <p:cNvSpPr>
            <a:spLocks noGrp="1"/>
          </p:cNvSpPr>
          <p:nvPr>
            <p:ph idx="1"/>
          </p:nvPr>
        </p:nvSpPr>
        <p:spPr>
          <a:xfrm>
            <a:off x="1154954" y="2603500"/>
            <a:ext cx="8825659" cy="1198479"/>
          </a:xfrm>
        </p:spPr>
        <p:txBody>
          <a:bodyPr>
            <a:normAutofit/>
          </a:bodyPr>
          <a:lstStyle/>
          <a:p>
            <a:r>
              <a:rPr lang="en-US" sz="2000" dirty="0"/>
              <a:t>All Citizen Corps volunteers are strongly encouraged to complete the following training prior to activation:</a:t>
            </a:r>
          </a:p>
          <a:p>
            <a:endParaRPr lang="en-US" sz="2000" dirty="0"/>
          </a:p>
        </p:txBody>
      </p:sp>
      <p:sp>
        <p:nvSpPr>
          <p:cNvPr id="4" name="TextBox 3"/>
          <p:cNvSpPr txBox="1"/>
          <p:nvPr/>
        </p:nvSpPr>
        <p:spPr>
          <a:xfrm>
            <a:off x="1510748" y="3501189"/>
            <a:ext cx="8776252" cy="2246769"/>
          </a:xfrm>
          <a:prstGeom prst="rect">
            <a:avLst/>
          </a:prstGeom>
          <a:noFill/>
        </p:spPr>
        <p:txBody>
          <a:bodyPr wrap="square" numCol="2" rtlCol="0">
            <a:spAutoFit/>
          </a:bodyPr>
          <a:lstStyle/>
          <a:p>
            <a:pPr marL="285750" lvl="0" indent="-285750">
              <a:buFont typeface="Wingdings" panose="05000000000000000000" pitchFamily="2" charset="2"/>
              <a:buChar char="§"/>
            </a:pPr>
            <a:r>
              <a:rPr lang="en-US" sz="2000" dirty="0"/>
              <a:t>Orientation &amp; Handbook </a:t>
            </a:r>
          </a:p>
          <a:p>
            <a:pPr marL="285750" lvl="0" indent="-285750">
              <a:buFont typeface="Wingdings" panose="05000000000000000000" pitchFamily="2" charset="2"/>
              <a:buChar char="§"/>
            </a:pPr>
            <a:r>
              <a:rPr lang="en-US" sz="2000" dirty="0"/>
              <a:t>Fire Safety</a:t>
            </a:r>
          </a:p>
          <a:p>
            <a:pPr marL="285750" lvl="0" indent="-285750">
              <a:buFont typeface="Wingdings" panose="05000000000000000000" pitchFamily="2" charset="2"/>
              <a:buChar char="§"/>
            </a:pPr>
            <a:r>
              <a:rPr lang="en-US" sz="2000" dirty="0"/>
              <a:t>Hazardous Materials</a:t>
            </a:r>
          </a:p>
          <a:p>
            <a:pPr marL="285750" lvl="0" indent="-285750">
              <a:buFont typeface="Wingdings" panose="05000000000000000000" pitchFamily="2" charset="2"/>
              <a:buChar char="§"/>
            </a:pPr>
            <a:r>
              <a:rPr lang="en-US" sz="2000" dirty="0"/>
              <a:t>Disaster Preparedness</a:t>
            </a:r>
          </a:p>
          <a:p>
            <a:pPr marL="285750" lvl="0" indent="-285750">
              <a:buFont typeface="Wingdings" panose="05000000000000000000" pitchFamily="2" charset="2"/>
              <a:buChar char="§"/>
            </a:pPr>
            <a:r>
              <a:rPr lang="en-US" sz="2000" dirty="0"/>
              <a:t>Disaster Management</a:t>
            </a:r>
          </a:p>
          <a:p>
            <a:pPr marL="285750" lvl="0" indent="-285750">
              <a:buFont typeface="Wingdings" panose="05000000000000000000" pitchFamily="2" charset="2"/>
              <a:buChar char="§"/>
            </a:pPr>
            <a:r>
              <a:rPr lang="en-US" sz="2000" dirty="0"/>
              <a:t>CPR/AED/First Aid</a:t>
            </a:r>
          </a:p>
          <a:p>
            <a:pPr marL="285750" lvl="0" indent="-285750">
              <a:buFont typeface="Wingdings" panose="05000000000000000000" pitchFamily="2" charset="2"/>
              <a:buChar char="§"/>
            </a:pPr>
            <a:r>
              <a:rPr lang="en-US" sz="2000" dirty="0"/>
              <a:t>Family/Personal Preparedness</a:t>
            </a:r>
          </a:p>
          <a:p>
            <a:pPr marL="285750" lvl="0" indent="-285750">
              <a:buFont typeface="Wingdings" panose="05000000000000000000" pitchFamily="2" charset="2"/>
              <a:buChar char="§"/>
            </a:pPr>
            <a:r>
              <a:rPr lang="en-US" sz="2000" dirty="0"/>
              <a:t>START Triage</a:t>
            </a:r>
          </a:p>
          <a:p>
            <a:pPr marL="285750" lvl="0" indent="-285750">
              <a:buFont typeface="Wingdings" panose="05000000000000000000" pitchFamily="2" charset="2"/>
              <a:buChar char="§"/>
            </a:pPr>
            <a:r>
              <a:rPr lang="en-US" sz="2000" dirty="0"/>
              <a:t>NIMS/ICS</a:t>
            </a:r>
          </a:p>
          <a:p>
            <a:pPr marL="285750" lvl="0" indent="-285750">
              <a:buFont typeface="Wingdings" panose="05000000000000000000" pitchFamily="2" charset="2"/>
              <a:buChar char="§"/>
            </a:pPr>
            <a:r>
              <a:rPr lang="en-US" sz="2000" dirty="0"/>
              <a:t>Activation Protocol</a:t>
            </a:r>
          </a:p>
          <a:p>
            <a:endParaRPr lang="en-US" dirty="0"/>
          </a:p>
        </p:txBody>
      </p:sp>
    </p:spTree>
    <p:extLst>
      <p:ext uri="{BB962C8B-B14F-4D97-AF65-F5344CB8AC3E}">
        <p14:creationId xmlns:p14="http://schemas.microsoft.com/office/powerpoint/2010/main" val="2053796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 and Organization</a:t>
            </a:r>
          </a:p>
        </p:txBody>
      </p:sp>
      <p:sp>
        <p:nvSpPr>
          <p:cNvPr id="3" name="Content Placeholder 2"/>
          <p:cNvSpPr>
            <a:spLocks noGrp="1"/>
          </p:cNvSpPr>
          <p:nvPr>
            <p:ph sz="half" idx="1"/>
          </p:nvPr>
        </p:nvSpPr>
        <p:spPr>
          <a:xfrm>
            <a:off x="707009" y="2603500"/>
            <a:ext cx="6579911" cy="3416301"/>
          </a:xfrm>
        </p:spPr>
        <p:txBody>
          <a:bodyPr>
            <a:normAutofit fontScale="70000" lnSpcReduction="20000"/>
          </a:bodyPr>
          <a:lstStyle/>
          <a:p>
            <a:r>
              <a:rPr lang="en-US" sz="3300" b="1" u="sng" dirty="0"/>
              <a:t>Staff</a:t>
            </a:r>
          </a:p>
          <a:p>
            <a:pPr lvl="1"/>
            <a:r>
              <a:rPr lang="en-US" sz="3300" b="1" dirty="0"/>
              <a:t>Tom Morgan – </a:t>
            </a:r>
            <a:r>
              <a:rPr lang="en-US" sz="3300" dirty="0"/>
              <a:t>Chief, Special Operations</a:t>
            </a:r>
          </a:p>
          <a:p>
            <a:pPr lvl="1"/>
            <a:r>
              <a:rPr lang="en-US" sz="3300" b="1" dirty="0"/>
              <a:t>Ed Kline </a:t>
            </a:r>
            <a:r>
              <a:rPr lang="en-US" sz="3300" dirty="0"/>
              <a:t>– Volunteer Management Coordinator</a:t>
            </a:r>
          </a:p>
          <a:p>
            <a:pPr lvl="1"/>
            <a:r>
              <a:rPr lang="en-US" sz="3300" b="1" dirty="0"/>
              <a:t>Danielle </a:t>
            </a:r>
            <a:r>
              <a:rPr lang="en-US" sz="3300" b="1" dirty="0" err="1"/>
              <a:t>Koerner</a:t>
            </a:r>
            <a:r>
              <a:rPr lang="en-US" sz="3300" b="1" dirty="0"/>
              <a:t> </a:t>
            </a:r>
            <a:r>
              <a:rPr lang="en-US" sz="3300" dirty="0"/>
              <a:t>– Public Outreach &amp; AFN Coordinator</a:t>
            </a:r>
          </a:p>
          <a:p>
            <a:pPr lvl="1"/>
            <a:r>
              <a:rPr lang="en-US" sz="3300" b="1" dirty="0" err="1"/>
              <a:t>Inder</a:t>
            </a:r>
            <a:r>
              <a:rPr lang="en-US" sz="3300" b="1" dirty="0"/>
              <a:t> </a:t>
            </a:r>
            <a:r>
              <a:rPr lang="en-US" sz="3300" b="1" dirty="0" err="1"/>
              <a:t>Bains</a:t>
            </a:r>
            <a:r>
              <a:rPr lang="en-US" sz="3300" b="1" dirty="0"/>
              <a:t> </a:t>
            </a:r>
            <a:r>
              <a:rPr lang="en-US" sz="3300" dirty="0"/>
              <a:t>– Special Operations Logistics</a:t>
            </a:r>
          </a:p>
          <a:p>
            <a:endParaRPr lang="en-US" sz="3300" b="1" dirty="0"/>
          </a:p>
          <a:p>
            <a:endParaRPr lang="en-US" b="1" dirty="0"/>
          </a:p>
        </p:txBody>
      </p:sp>
      <p:sp>
        <p:nvSpPr>
          <p:cNvPr id="6" name="Content Placeholder 5"/>
          <p:cNvSpPr>
            <a:spLocks noGrp="1"/>
          </p:cNvSpPr>
          <p:nvPr>
            <p:ph sz="half" idx="2"/>
          </p:nvPr>
        </p:nvSpPr>
        <p:spPr>
          <a:xfrm>
            <a:off x="7305773" y="2603499"/>
            <a:ext cx="4242061" cy="3900995"/>
          </a:xfrm>
        </p:spPr>
        <p:txBody>
          <a:bodyPr>
            <a:normAutofit fontScale="70000" lnSpcReduction="20000"/>
          </a:bodyPr>
          <a:lstStyle/>
          <a:p>
            <a:pPr lvl="1"/>
            <a:endParaRPr lang="en-US" b="1" dirty="0"/>
          </a:p>
          <a:p>
            <a:r>
              <a:rPr lang="en-US" sz="3300" b="1" u="sng" dirty="0"/>
              <a:t>Deputy Coordinators</a:t>
            </a:r>
          </a:p>
          <a:p>
            <a:endParaRPr lang="en-US" sz="3300" b="1" u="sng" dirty="0"/>
          </a:p>
          <a:p>
            <a:pPr lvl="1"/>
            <a:r>
              <a:rPr lang="en-US" sz="3300" b="1" dirty="0"/>
              <a:t>Annie </a:t>
            </a:r>
            <a:r>
              <a:rPr lang="en-US" sz="3300" b="1" dirty="0" err="1"/>
              <a:t>Favinger</a:t>
            </a:r>
            <a:r>
              <a:rPr lang="en-US" sz="3300" b="1" dirty="0"/>
              <a:t> </a:t>
            </a:r>
            <a:endParaRPr lang="en-US" sz="3300" dirty="0"/>
          </a:p>
          <a:p>
            <a:pPr lvl="1"/>
            <a:r>
              <a:rPr lang="en-US" sz="3300" b="1" dirty="0"/>
              <a:t>Dennis Daye</a:t>
            </a:r>
          </a:p>
          <a:p>
            <a:pPr lvl="1"/>
            <a:r>
              <a:rPr lang="en-US" sz="3300" b="1" dirty="0" err="1"/>
              <a:t>Tammi</a:t>
            </a:r>
            <a:r>
              <a:rPr lang="en-US" sz="3300" b="1" dirty="0"/>
              <a:t> </a:t>
            </a:r>
            <a:r>
              <a:rPr lang="en-US" sz="3300" b="1" dirty="0" err="1"/>
              <a:t>Maciolek</a:t>
            </a:r>
            <a:endParaRPr lang="en-US" dirty="0"/>
          </a:p>
        </p:txBody>
      </p:sp>
    </p:spTree>
    <p:extLst>
      <p:ext uri="{BB962C8B-B14F-4D97-AF65-F5344CB8AC3E}">
        <p14:creationId xmlns:p14="http://schemas.microsoft.com/office/powerpoint/2010/main" val="18959409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Training</a:t>
            </a:r>
          </a:p>
        </p:txBody>
      </p:sp>
      <p:sp>
        <p:nvSpPr>
          <p:cNvPr id="3" name="Content Placeholder 2"/>
          <p:cNvSpPr>
            <a:spLocks noGrp="1"/>
          </p:cNvSpPr>
          <p:nvPr>
            <p:ph idx="1"/>
          </p:nvPr>
        </p:nvSpPr>
        <p:spPr>
          <a:xfrm>
            <a:off x="1154954" y="2603499"/>
            <a:ext cx="10243148" cy="4110121"/>
          </a:xfrm>
        </p:spPr>
        <p:txBody>
          <a:bodyPr/>
          <a:lstStyle/>
          <a:p>
            <a:r>
              <a:rPr lang="en-US" sz="2000" dirty="0"/>
              <a:t>The Citizen Corps Coordinator will:</a:t>
            </a:r>
          </a:p>
          <a:p>
            <a:pPr marL="0" indent="0">
              <a:buNone/>
            </a:pPr>
            <a:endParaRPr lang="en-US" sz="2000" dirty="0"/>
          </a:p>
          <a:p>
            <a:pPr lvl="1"/>
            <a:r>
              <a:rPr lang="en-US" sz="2000" dirty="0"/>
              <a:t>Periodically list pertinent web-based trainings.</a:t>
            </a:r>
          </a:p>
          <a:p>
            <a:pPr lvl="1"/>
            <a:r>
              <a:rPr lang="en-US" sz="2000" dirty="0"/>
              <a:t>Offer American Red Cross courses upon request and at the discretion of the coordinator</a:t>
            </a:r>
          </a:p>
          <a:p>
            <a:pPr lvl="1"/>
            <a:r>
              <a:rPr lang="en-US" sz="2000" dirty="0"/>
              <a:t>Conduct trainings throughout the year on various topics. </a:t>
            </a:r>
          </a:p>
          <a:p>
            <a:pPr lvl="1"/>
            <a:r>
              <a:rPr lang="en-US" sz="2000" dirty="0"/>
              <a:t>Exercises which simulate activation, mass vaccination clinics, etc. will be developed and offered as appropriate. Real life situations that provide hands-on experience may preclude simulations.</a:t>
            </a:r>
          </a:p>
          <a:p>
            <a:endParaRPr lang="en-US" dirty="0"/>
          </a:p>
        </p:txBody>
      </p:sp>
    </p:spTree>
    <p:extLst>
      <p:ext uri="{BB962C8B-B14F-4D97-AF65-F5344CB8AC3E}">
        <p14:creationId xmlns:p14="http://schemas.microsoft.com/office/powerpoint/2010/main" val="14247600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CCDC Team Leaders</a:t>
            </a:r>
          </a:p>
        </p:txBody>
      </p:sp>
      <p:sp>
        <p:nvSpPr>
          <p:cNvPr id="3" name="Content Placeholder 2"/>
          <p:cNvSpPr>
            <a:spLocks noGrp="1"/>
          </p:cNvSpPr>
          <p:nvPr>
            <p:ph idx="1"/>
          </p:nvPr>
        </p:nvSpPr>
        <p:spPr>
          <a:xfrm>
            <a:off x="1154954" y="2300140"/>
            <a:ext cx="8825659" cy="4402318"/>
          </a:xfrm>
        </p:spPr>
        <p:txBody>
          <a:bodyPr>
            <a:normAutofit fontScale="77500" lnSpcReduction="20000"/>
          </a:bodyPr>
          <a:lstStyle/>
          <a:p>
            <a:pPr>
              <a:buNone/>
            </a:pPr>
            <a:r>
              <a:rPr lang="en-US" altLang="en-US" sz="2000" b="1" dirty="0"/>
              <a:t>Team Leader </a:t>
            </a:r>
            <a:r>
              <a:rPr lang="en-US" altLang="en-US" sz="2000" dirty="0"/>
              <a:t>Requirements – </a:t>
            </a:r>
          </a:p>
          <a:p>
            <a:r>
              <a:rPr lang="en-US" altLang="en-US" sz="2000" dirty="0"/>
              <a:t>Citizen Corps Orientation &amp; Handbook Training</a:t>
            </a:r>
          </a:p>
          <a:p>
            <a:r>
              <a:rPr lang="en-US" altLang="en-US" sz="2000" dirty="0"/>
              <a:t>SNS Point of Dispensing Exercise </a:t>
            </a:r>
          </a:p>
          <a:p>
            <a:r>
              <a:rPr lang="en-US" altLang="en-US" sz="2000" dirty="0"/>
              <a:t>Leadership Classroom &amp; Training Lanes</a:t>
            </a:r>
          </a:p>
          <a:p>
            <a:r>
              <a:rPr lang="en-US" altLang="en-US" sz="2000" dirty="0"/>
              <a:t>Red Cross Sheltering &amp; Logistics Training</a:t>
            </a:r>
          </a:p>
          <a:p>
            <a:r>
              <a:rPr lang="en-US" altLang="en-US" sz="2000" dirty="0"/>
              <a:t>National Incident Management System Training:</a:t>
            </a:r>
          </a:p>
          <a:p>
            <a:pPr lvl="1"/>
            <a:r>
              <a:rPr lang="en-US" altLang="en-US" sz="2000" dirty="0"/>
              <a:t>IS-100, IS-200, IS-700, IS-800  </a:t>
            </a:r>
          </a:p>
          <a:p>
            <a:r>
              <a:rPr lang="en-US" altLang="en-US" sz="2000" dirty="0"/>
              <a:t>At least one of the following:</a:t>
            </a:r>
          </a:p>
          <a:p>
            <a:pPr lvl="1"/>
            <a:r>
              <a:rPr lang="en-US" altLang="en-US" dirty="0"/>
              <a:t>SNS Screening &amp; Dispensing Training</a:t>
            </a:r>
          </a:p>
          <a:p>
            <a:pPr lvl="1"/>
            <a:r>
              <a:rPr lang="en-US" altLang="en-US" dirty="0"/>
              <a:t>CERT Basic Course</a:t>
            </a:r>
          </a:p>
          <a:p>
            <a:pPr lvl="1"/>
            <a:r>
              <a:rPr lang="en-US" altLang="en-US" dirty="0"/>
              <a:t>Pet Sheltering Course</a:t>
            </a:r>
            <a:endParaRPr lang="en-US" altLang="en-US" sz="2000" dirty="0"/>
          </a:p>
          <a:p>
            <a:r>
              <a:rPr lang="en-US" altLang="en-US" sz="2000" dirty="0"/>
              <a:t>Psychological First Aid</a:t>
            </a:r>
          </a:p>
          <a:p>
            <a:r>
              <a:rPr lang="en-US" altLang="en-US" sz="2000" dirty="0"/>
              <a:t>Attend at least one Annual Logistics Exercise</a:t>
            </a:r>
          </a:p>
          <a:p>
            <a:r>
              <a:rPr lang="en-US" altLang="en-US" sz="2000" dirty="0"/>
              <a:t>Current First Aid &amp; CPR Certification</a:t>
            </a:r>
          </a:p>
          <a:p>
            <a:endParaRPr lang="en-US" altLang="en-US" sz="2400" dirty="0"/>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3462" y="348916"/>
            <a:ext cx="11475453" cy="6424863"/>
          </a:xfrm>
        </p:spPr>
      </p:pic>
    </p:spTree>
    <p:extLst>
      <p:ext uri="{BB962C8B-B14F-4D97-AF65-F5344CB8AC3E}">
        <p14:creationId xmlns:p14="http://schemas.microsoft.com/office/powerpoint/2010/main" val="23422880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4817" name="Picture 1" descr="C:\Users\EKline\Pictures\2018 pictures\2018-08-16\203.jpg"/>
          <p:cNvPicPr>
            <a:picLocks noGrp="1" noChangeAspect="1" noChangeArrowheads="1"/>
          </p:cNvPicPr>
          <p:nvPr>
            <p:ph idx="1"/>
          </p:nvPr>
        </p:nvPicPr>
        <p:blipFill>
          <a:blip r:embed="rId3"/>
          <a:srcRect/>
          <a:stretch>
            <a:fillRect/>
          </a:stretch>
        </p:blipFill>
        <p:spPr bwMode="auto">
          <a:xfrm>
            <a:off x="216816" y="170894"/>
            <a:ext cx="11528982" cy="6485052"/>
          </a:xfrm>
          <a:prstGeom prst="rect">
            <a:avLst/>
          </a:prstGeom>
          <a:noFill/>
        </p:spPr>
      </p:pic>
    </p:spTree>
    <p:extLst>
      <p:ext uri="{BB962C8B-B14F-4D97-AF65-F5344CB8AC3E}">
        <p14:creationId xmlns:p14="http://schemas.microsoft.com/office/powerpoint/2010/main" val="16424278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006" y="204537"/>
            <a:ext cx="11566594" cy="6521116"/>
          </a:xfrm>
        </p:spPr>
      </p:pic>
    </p:spTree>
    <p:extLst>
      <p:ext uri="{BB962C8B-B14F-4D97-AF65-F5344CB8AC3E}">
        <p14:creationId xmlns:p14="http://schemas.microsoft.com/office/powerpoint/2010/main" val="21063227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31745" name="Picture 1" descr="C:\Users\EKline\Pictures\2018 pictures\2018-08-16\171.jpg"/>
          <p:cNvPicPr>
            <a:picLocks noChangeAspect="1" noChangeArrowheads="1"/>
          </p:cNvPicPr>
          <p:nvPr/>
        </p:nvPicPr>
        <p:blipFill>
          <a:blip r:embed="rId3"/>
          <a:srcRect/>
          <a:stretch>
            <a:fillRect/>
          </a:stretch>
        </p:blipFill>
        <p:spPr bwMode="auto">
          <a:xfrm>
            <a:off x="443059" y="249220"/>
            <a:ext cx="11453567" cy="6442631"/>
          </a:xfrm>
          <a:prstGeom prst="rect">
            <a:avLst/>
          </a:prstGeom>
          <a:noFill/>
        </p:spPr>
      </p:pic>
    </p:spTree>
    <p:extLst>
      <p:ext uri="{BB962C8B-B14F-4D97-AF65-F5344CB8AC3E}">
        <p14:creationId xmlns:p14="http://schemas.microsoft.com/office/powerpoint/2010/main" val="6278878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4994" name="Picture 2" descr="C:\Users\EKline\Pictures\2018 pictures\2018-08-16\128.jpg"/>
          <p:cNvPicPr>
            <a:picLocks noChangeAspect="1" noChangeArrowheads="1"/>
          </p:cNvPicPr>
          <p:nvPr/>
        </p:nvPicPr>
        <p:blipFill>
          <a:blip r:embed="rId2"/>
          <a:srcRect/>
          <a:stretch>
            <a:fillRect/>
          </a:stretch>
        </p:blipFill>
        <p:spPr bwMode="auto">
          <a:xfrm>
            <a:off x="263951" y="148472"/>
            <a:ext cx="11534218" cy="6487998"/>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Volunteer Participation </a:t>
            </a:r>
          </a:p>
        </p:txBody>
      </p:sp>
      <p:sp>
        <p:nvSpPr>
          <p:cNvPr id="3" name="Content Placeholder 2"/>
          <p:cNvSpPr>
            <a:spLocks noGrp="1"/>
          </p:cNvSpPr>
          <p:nvPr>
            <p:ph idx="1"/>
          </p:nvPr>
        </p:nvSpPr>
        <p:spPr>
          <a:xfrm>
            <a:off x="1154954" y="2603499"/>
            <a:ext cx="8825659" cy="3941679"/>
          </a:xfrm>
        </p:spPr>
        <p:txBody>
          <a:bodyPr/>
          <a:lstStyle/>
          <a:p>
            <a:r>
              <a:rPr lang="en-US" sz="2000" dirty="0"/>
              <a:t>We ask that each volunteer make themselves available for at least one training per year.</a:t>
            </a:r>
          </a:p>
          <a:p>
            <a:r>
              <a:rPr lang="en-US" sz="2000" dirty="0"/>
              <a:t>The Citizens Corps of Delaware County participated in over 200 events annually.  </a:t>
            </a:r>
            <a:r>
              <a:rPr lang="en-US" sz="2000" b="1" dirty="0"/>
              <a:t>251 in 2018.  258 in 2019!</a:t>
            </a:r>
          </a:p>
          <a:p>
            <a:r>
              <a:rPr lang="en-US" sz="2000" dirty="0"/>
              <a:t>Volunteers are encouraged to join one of our five workgroups.</a:t>
            </a:r>
          </a:p>
          <a:p>
            <a:pPr lvl="1"/>
            <a:r>
              <a:rPr lang="en-US" sz="1800" dirty="0"/>
              <a:t>Training</a:t>
            </a:r>
          </a:p>
          <a:p>
            <a:pPr lvl="1"/>
            <a:r>
              <a:rPr lang="en-US" sz="1800" dirty="0"/>
              <a:t>Communications</a:t>
            </a:r>
          </a:p>
          <a:p>
            <a:pPr lvl="1"/>
            <a:r>
              <a:rPr lang="en-US" sz="1800" dirty="0"/>
              <a:t>Recruitment and Retention</a:t>
            </a:r>
          </a:p>
          <a:p>
            <a:pPr lvl="1"/>
            <a:r>
              <a:rPr lang="en-US" sz="1800" dirty="0"/>
              <a:t>Health &amp; Safety</a:t>
            </a:r>
          </a:p>
          <a:p>
            <a:pPr lvl="1"/>
            <a:r>
              <a:rPr lang="en-US" sz="1800" dirty="0"/>
              <a:t>Community Outreach</a:t>
            </a:r>
          </a:p>
          <a:p>
            <a:endParaRPr lang="en-US" sz="2000" dirty="0"/>
          </a:p>
          <a:p>
            <a:pPr lvl="1">
              <a:buNone/>
            </a:pPr>
            <a:endParaRPr lang="en-US" dirty="0"/>
          </a:p>
        </p:txBody>
      </p:sp>
    </p:spTree>
    <p:extLst>
      <p:ext uri="{BB962C8B-B14F-4D97-AF65-F5344CB8AC3E}">
        <p14:creationId xmlns:p14="http://schemas.microsoft.com/office/powerpoint/2010/main" val="33920908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Emergency Activation</a:t>
            </a:r>
          </a:p>
        </p:txBody>
      </p:sp>
      <p:sp>
        <p:nvSpPr>
          <p:cNvPr id="4" name="Rectangle 1"/>
          <p:cNvSpPr>
            <a:spLocks noGrp="1" noChangeArrowheads="1"/>
          </p:cNvSpPr>
          <p:nvPr>
            <p:ph idx="1"/>
          </p:nvPr>
        </p:nvSpPr>
        <p:spPr bwMode="auto">
          <a:xfrm>
            <a:off x="1154954" y="2449605"/>
            <a:ext cx="10648025"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800" b="0" i="0" u="none" strike="noStrike" cap="none" normalizeH="0" baseline="0" dirty="0">
                <a:ln>
                  <a:noFill/>
                </a:ln>
                <a:solidFill>
                  <a:schemeClr val="tx1"/>
                </a:solidFill>
                <a:effectLst/>
                <a:latin typeface="Corbel" panose="020B0503020204020204" pitchFamily="34" charset="0"/>
                <a:ea typeface="Times New Roman" panose="02020603050405020304" pitchFamily="18" charset="0"/>
              </a:rPr>
              <a:t>A declaration by the governor of the State of Pennsylvania indicating that there is a state of emergency- public health or otherwise.</a:t>
            </a:r>
            <a:endParaRPr kumimoji="0" lang="en-US" altLang="en-US" sz="2800" b="0" i="0" u="none" strike="noStrike" cap="none" normalizeH="0" baseline="0" dirty="0">
              <a:ln>
                <a:noFill/>
              </a:ln>
              <a:solidFill>
                <a:schemeClr val="tx1"/>
              </a:solidFill>
              <a:effectLst/>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800" b="0" i="0" u="none" strike="noStrike" cap="none" normalizeH="0" baseline="0" dirty="0">
                <a:ln>
                  <a:noFill/>
                </a:ln>
                <a:solidFill>
                  <a:schemeClr val="tx1"/>
                </a:solidFill>
                <a:effectLst/>
                <a:latin typeface="Corbel" panose="020B0503020204020204" pitchFamily="34" charset="0"/>
                <a:ea typeface="Times New Roman" panose="02020603050405020304" pitchFamily="18" charset="0"/>
              </a:rPr>
              <a:t>A declaration by the county executive of Delaware County, Pennsylvania, that there is a county emergency- public health or otherwise.</a:t>
            </a:r>
            <a:endParaRPr kumimoji="0" lang="en-US" altLang="en-US" sz="1600" b="0" i="0" u="none" strike="noStrike" cap="none" normalizeH="0" baseline="0" dirty="0">
              <a:ln>
                <a:noFill/>
              </a:ln>
              <a:solidFill>
                <a:schemeClr val="tx1"/>
              </a:solidFill>
              <a:effectLst/>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800" b="0" i="0" u="none" strike="noStrike" cap="none" normalizeH="0" baseline="0" dirty="0">
                <a:ln>
                  <a:noFill/>
                </a:ln>
                <a:solidFill>
                  <a:schemeClr val="tx1"/>
                </a:solidFill>
                <a:effectLst/>
                <a:latin typeface="Corbel" panose="020B0503020204020204" pitchFamily="34" charset="0"/>
                <a:ea typeface="Times New Roman" panose="02020603050405020304" pitchFamily="18" charset="0"/>
                <a:cs typeface="Times New Roman" panose="02020603050405020304" pitchFamily="18" charset="0"/>
              </a:rPr>
              <a:t>A declaration of the Delaware County Department of Emergency Services director or his/her designee that Citizen Corps is needed for emergency or non-emergency activities</a:t>
            </a:r>
            <a:r>
              <a:rPr kumimoji="0" lang="en-US" altLang="en-US" sz="1600" b="0" i="0" u="none" strike="noStrike" cap="none" normalizeH="0" baseline="0" dirty="0">
                <a:ln>
                  <a:noFill/>
                </a:ln>
                <a:solidFill>
                  <a:schemeClr val="tx1"/>
                </a:solidFill>
                <a:effectLst/>
              </a:rPr>
              <a:t> </a:t>
            </a:r>
            <a:endParaRPr kumimoji="0" lang="en-US" altLang="en-U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941997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Emergency Activation </a:t>
            </a:r>
          </a:p>
        </p:txBody>
      </p:sp>
      <p:sp>
        <p:nvSpPr>
          <p:cNvPr id="3" name="Content Placeholder 2"/>
          <p:cNvSpPr>
            <a:spLocks noGrp="1"/>
          </p:cNvSpPr>
          <p:nvPr>
            <p:ph idx="1"/>
          </p:nvPr>
        </p:nvSpPr>
        <p:spPr>
          <a:xfrm>
            <a:off x="1154954" y="2603500"/>
            <a:ext cx="9978102" cy="3416300"/>
          </a:xfrm>
        </p:spPr>
        <p:txBody>
          <a:bodyPr>
            <a:normAutofit/>
          </a:bodyPr>
          <a:lstStyle/>
          <a:p>
            <a:r>
              <a:rPr lang="en-US" sz="2000" dirty="0"/>
              <a:t>In the event of a public health or medical emergency Citizen Corps volunteers will initially be notified through </a:t>
            </a:r>
            <a:r>
              <a:rPr lang="en-US" sz="2000" dirty="0" err="1"/>
              <a:t>ServPA</a:t>
            </a:r>
            <a:r>
              <a:rPr lang="en-US" sz="2000" dirty="0"/>
              <a:t> which provides emergency alerts, notifications and updates to email accounts, cell phones, pagers and smartphones.</a:t>
            </a:r>
          </a:p>
          <a:p>
            <a:endParaRPr lang="en-US" sz="2000" dirty="0"/>
          </a:p>
          <a:p>
            <a:r>
              <a:rPr lang="en-US" sz="2000" dirty="0"/>
              <a:t>This is one of the reasons why registration on </a:t>
            </a:r>
            <a:r>
              <a:rPr lang="en-US" sz="2000" dirty="0" err="1"/>
              <a:t>ServPA</a:t>
            </a:r>
            <a:r>
              <a:rPr lang="en-US" sz="2000" dirty="0"/>
              <a:t> is a requirement.</a:t>
            </a:r>
          </a:p>
        </p:txBody>
      </p:sp>
    </p:spTree>
    <p:extLst>
      <p:ext uri="{BB962C8B-B14F-4D97-AF65-F5344CB8AC3E}">
        <p14:creationId xmlns:p14="http://schemas.microsoft.com/office/powerpoint/2010/main" val="4018776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 and Organization</a:t>
            </a:r>
          </a:p>
        </p:txBody>
      </p:sp>
      <p:sp>
        <p:nvSpPr>
          <p:cNvPr id="3" name="Content Placeholder 2"/>
          <p:cNvSpPr>
            <a:spLocks noGrp="1"/>
          </p:cNvSpPr>
          <p:nvPr>
            <p:ph sz="half" idx="1"/>
          </p:nvPr>
        </p:nvSpPr>
        <p:spPr/>
        <p:txBody>
          <a:bodyPr>
            <a:normAutofit/>
          </a:bodyPr>
          <a:lstStyle/>
          <a:p>
            <a:r>
              <a:rPr lang="en-US" sz="2000" b="1" u="sng" dirty="0"/>
              <a:t>Assistant Coordinators</a:t>
            </a:r>
          </a:p>
          <a:p>
            <a:pPr lvl="1"/>
            <a:r>
              <a:rPr lang="en-US" sz="2000" b="1" dirty="0"/>
              <a:t>Christine </a:t>
            </a:r>
            <a:r>
              <a:rPr lang="en-US" sz="2000" b="1" dirty="0" err="1"/>
              <a:t>McCreesh</a:t>
            </a:r>
            <a:endParaRPr lang="en-US" sz="2000" b="1" dirty="0"/>
          </a:p>
          <a:p>
            <a:pPr lvl="1"/>
            <a:r>
              <a:rPr lang="en-US" sz="2000" b="1" dirty="0"/>
              <a:t>Tom Barrett		</a:t>
            </a:r>
            <a:endParaRPr lang="en-US" sz="2000" dirty="0"/>
          </a:p>
          <a:p>
            <a:pPr lvl="1"/>
            <a:r>
              <a:rPr lang="en-US" sz="2000" b="1" dirty="0"/>
              <a:t>Julia Lewandowski</a:t>
            </a:r>
          </a:p>
          <a:p>
            <a:pPr lvl="1"/>
            <a:r>
              <a:rPr lang="en-US" sz="2000" b="1" dirty="0"/>
              <a:t>Elizabeth Walls</a:t>
            </a:r>
          </a:p>
          <a:p>
            <a:pPr lvl="1"/>
            <a:r>
              <a:rPr lang="en-US" sz="2000" b="1" dirty="0"/>
              <a:t>Donna Burdett</a:t>
            </a:r>
          </a:p>
          <a:p>
            <a:pPr lvl="1"/>
            <a:r>
              <a:rPr lang="en-US" sz="2000" b="1" dirty="0"/>
              <a:t>Sonya Fazio</a:t>
            </a:r>
          </a:p>
          <a:p>
            <a:endParaRPr lang="en-US" dirty="0"/>
          </a:p>
        </p:txBody>
      </p:sp>
      <p:sp>
        <p:nvSpPr>
          <p:cNvPr id="4" name="Content Placeholder 3"/>
          <p:cNvSpPr>
            <a:spLocks noGrp="1"/>
          </p:cNvSpPr>
          <p:nvPr>
            <p:ph sz="half" idx="2"/>
          </p:nvPr>
        </p:nvSpPr>
        <p:spPr/>
        <p:txBody>
          <a:bodyPr>
            <a:normAutofit/>
          </a:bodyPr>
          <a:lstStyle/>
          <a:p>
            <a:pPr lvl="1"/>
            <a:endParaRPr lang="en-US" sz="2000" b="1" dirty="0"/>
          </a:p>
          <a:p>
            <a:pPr lvl="1"/>
            <a:r>
              <a:rPr lang="en-US" sz="2000" b="1" dirty="0"/>
              <a:t>Maureen Ingram</a:t>
            </a:r>
          </a:p>
          <a:p>
            <a:pPr lvl="1"/>
            <a:r>
              <a:rPr lang="en-US" sz="2000" b="1" dirty="0"/>
              <a:t>Robbie </a:t>
            </a:r>
            <a:r>
              <a:rPr lang="en-US" sz="2000" b="1" dirty="0" err="1"/>
              <a:t>Kankus</a:t>
            </a:r>
            <a:endParaRPr lang="en-US" sz="2000" b="1" dirty="0"/>
          </a:p>
          <a:p>
            <a:pPr lvl="1"/>
            <a:r>
              <a:rPr lang="en-US" sz="2000" b="1" dirty="0"/>
              <a:t>Judy McKinney</a:t>
            </a:r>
          </a:p>
          <a:p>
            <a:pPr lvl="1"/>
            <a:r>
              <a:rPr lang="en-US" sz="2000" b="1" dirty="0"/>
              <a:t>Cathy </a:t>
            </a:r>
            <a:r>
              <a:rPr lang="en-US" sz="2000" b="1" dirty="0" err="1"/>
              <a:t>Pensyl</a:t>
            </a:r>
            <a:endParaRPr lang="en-US" sz="2000" b="1" dirty="0"/>
          </a:p>
          <a:p>
            <a:pPr lvl="1"/>
            <a:r>
              <a:rPr lang="en-US" sz="2000" b="1" dirty="0"/>
              <a:t>Jim Smith</a:t>
            </a:r>
          </a:p>
          <a:p>
            <a:endParaRPr lang="en-US" sz="2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Command Structure</a:t>
            </a:r>
          </a:p>
        </p:txBody>
      </p:sp>
      <p:sp>
        <p:nvSpPr>
          <p:cNvPr id="3" name="Content Placeholder 2"/>
          <p:cNvSpPr>
            <a:spLocks noGrp="1"/>
          </p:cNvSpPr>
          <p:nvPr>
            <p:ph idx="1"/>
          </p:nvPr>
        </p:nvSpPr>
        <p:spPr/>
        <p:txBody>
          <a:bodyPr/>
          <a:lstStyle/>
          <a:p>
            <a:r>
              <a:rPr lang="en-US" sz="2000" dirty="0"/>
              <a:t>Citizen Corps emergency operations will be coordinated through the Delaware County Emergency Operations Center (EOC)</a:t>
            </a:r>
            <a:r>
              <a:rPr lang="en-US" sz="2000" i="1" dirty="0"/>
              <a:t>. </a:t>
            </a:r>
            <a:r>
              <a:rPr lang="en-US" sz="2000" dirty="0"/>
              <a:t>Organizational structure will be in accordance with accepted Incident Command System (ICS) protocols.</a:t>
            </a:r>
          </a:p>
          <a:p>
            <a:endParaRPr lang="en-US" sz="2000" dirty="0"/>
          </a:p>
          <a:p>
            <a:r>
              <a:rPr lang="en-US" sz="2000" dirty="0"/>
              <a:t>ICS training can be found at: https://training.fema.gov/nims/</a:t>
            </a:r>
          </a:p>
          <a:p>
            <a:pPr lvl="1"/>
            <a:r>
              <a:rPr lang="en-US" dirty="0"/>
              <a:t>ICS 100, 200, 700, 800</a:t>
            </a:r>
          </a:p>
        </p:txBody>
      </p:sp>
    </p:spTree>
    <p:extLst>
      <p:ext uri="{BB962C8B-B14F-4D97-AF65-F5344CB8AC3E}">
        <p14:creationId xmlns:p14="http://schemas.microsoft.com/office/powerpoint/2010/main" val="27059754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Citizen Corps Deployment Staffing</a:t>
            </a:r>
          </a:p>
        </p:txBody>
      </p:sp>
      <p:sp>
        <p:nvSpPr>
          <p:cNvPr id="3" name="Content Placeholder 2"/>
          <p:cNvSpPr>
            <a:spLocks noGrp="1"/>
          </p:cNvSpPr>
          <p:nvPr>
            <p:ph idx="1"/>
          </p:nvPr>
        </p:nvSpPr>
        <p:spPr/>
        <p:txBody>
          <a:bodyPr>
            <a:normAutofit/>
          </a:bodyPr>
          <a:lstStyle/>
          <a:p>
            <a:r>
              <a:rPr lang="en-US" sz="2000" dirty="0"/>
              <a:t>Each emergency will be staffed in accordance with DCDES emergency response plans.</a:t>
            </a:r>
          </a:p>
          <a:p>
            <a:pPr marL="0" indent="0">
              <a:buNone/>
            </a:pPr>
            <a:endParaRPr lang="en-US" sz="2000" dirty="0"/>
          </a:p>
          <a:p>
            <a:r>
              <a:rPr lang="en-US" sz="2000" dirty="0"/>
              <a:t>Citizen Corps volunteers will be assigned duties according to skills, abilities, credentialing/licensure (for medical professionals), experience and comfort level. No volunteer will be asked to perform tasks that he or she is uncomfortable doing. Staffing needs may require that volunteers will be requested to work at sites other than the one closest to their home. </a:t>
            </a:r>
          </a:p>
        </p:txBody>
      </p:sp>
    </p:spTree>
    <p:extLst>
      <p:ext uri="{BB962C8B-B14F-4D97-AF65-F5344CB8AC3E}">
        <p14:creationId xmlns:p14="http://schemas.microsoft.com/office/powerpoint/2010/main" val="6632121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Accountability</a:t>
            </a:r>
          </a:p>
        </p:txBody>
      </p:sp>
      <p:sp>
        <p:nvSpPr>
          <p:cNvPr id="3" name="Content Placeholder 2"/>
          <p:cNvSpPr>
            <a:spLocks noGrp="1"/>
          </p:cNvSpPr>
          <p:nvPr>
            <p:ph idx="1"/>
          </p:nvPr>
        </p:nvSpPr>
        <p:spPr>
          <a:xfrm>
            <a:off x="1154954" y="2435087"/>
            <a:ext cx="10275046" cy="4154556"/>
          </a:xfrm>
        </p:spPr>
        <p:txBody>
          <a:bodyPr>
            <a:normAutofit/>
          </a:bodyPr>
          <a:lstStyle/>
          <a:p>
            <a:r>
              <a:rPr lang="en-US" sz="2000" dirty="0"/>
              <a:t>The Citizen Corps of Delaware County is under the jurisdiction of Delaware County Department of Emergency Services (DCDES).  As such, the Director of DCDES holds the ultimate responsibility for Citizen Corps. The Director of DCDES supervises the Citizen Corps Coordinator  (Ed Kline).</a:t>
            </a:r>
          </a:p>
          <a:p>
            <a:r>
              <a:rPr lang="en-US" sz="2000" dirty="0"/>
              <a:t> The coordinator maintains direct responsibility for day-to-day administrative management tasks of Citizen Corps:</a:t>
            </a:r>
          </a:p>
          <a:p>
            <a:r>
              <a:rPr lang="en-US" dirty="0"/>
              <a:t>Recruitment &amp; retention</a:t>
            </a:r>
          </a:p>
          <a:p>
            <a:r>
              <a:rPr lang="en-US" dirty="0"/>
              <a:t>Maintaining records</a:t>
            </a:r>
          </a:p>
          <a:p>
            <a:r>
              <a:rPr lang="en-US" dirty="0"/>
              <a:t>Issuance of ID badges</a:t>
            </a:r>
          </a:p>
          <a:p>
            <a:r>
              <a:rPr lang="en-US" dirty="0"/>
              <a:t>Organizing meetings, training, events, exercises, drills</a:t>
            </a:r>
          </a:p>
          <a:p>
            <a:r>
              <a:rPr lang="en-US" dirty="0"/>
              <a:t>Management of grant funds</a:t>
            </a:r>
          </a:p>
        </p:txBody>
      </p:sp>
    </p:spTree>
    <p:extLst>
      <p:ext uri="{BB962C8B-B14F-4D97-AF65-F5344CB8AC3E}">
        <p14:creationId xmlns:p14="http://schemas.microsoft.com/office/powerpoint/2010/main" val="35252450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 of Area Deployment</a:t>
            </a:r>
          </a:p>
        </p:txBody>
      </p:sp>
      <p:sp>
        <p:nvSpPr>
          <p:cNvPr id="3" name="Content Placeholder 2"/>
          <p:cNvSpPr>
            <a:spLocks noGrp="1"/>
          </p:cNvSpPr>
          <p:nvPr>
            <p:ph idx="1"/>
          </p:nvPr>
        </p:nvSpPr>
        <p:spPr>
          <a:xfrm>
            <a:off x="1154954" y="2643809"/>
            <a:ext cx="10402637" cy="4001539"/>
          </a:xfrm>
        </p:spPr>
        <p:txBody>
          <a:bodyPr>
            <a:normAutofit lnSpcReduction="10000"/>
          </a:bodyPr>
          <a:lstStyle/>
          <a:p>
            <a:r>
              <a:rPr lang="en-US" sz="2000" dirty="0"/>
              <a:t>Some Citizen Corps volunteers may opt to be registered as “deployable” to areas outside of the county. During large disasters/emergencies (hurricanes, floods, earthquake, wildfire, pandemic or outbreak, etc.) outside the district a determination may be made that volunteers need to be brought in from other areas to assist in response and recovery.</a:t>
            </a:r>
          </a:p>
          <a:p>
            <a:r>
              <a:rPr lang="en-US" sz="2000" dirty="0"/>
              <a:t>Those volunteers who choose to register as deployable must meet established criteria for statewide and out-of-state deployment. While criteria may be established pre-event, final approval authority is the responsibility of the requesting organization/agency. When deployment opportunities arise the coordinator will notify volunteers via ServPa. </a:t>
            </a:r>
          </a:p>
          <a:p>
            <a:r>
              <a:rPr lang="en-US" sz="2000" dirty="0"/>
              <a:t>The coordinator is responsible for tracking volunteer hours donated to all outside deployment. Each volunteer will be responsible for reporting his/her hours to the coordinator upon completion of the deployment</a:t>
            </a:r>
          </a:p>
        </p:txBody>
      </p:sp>
    </p:spTree>
    <p:extLst>
      <p:ext uri="{BB962C8B-B14F-4D97-AF65-F5344CB8AC3E}">
        <p14:creationId xmlns:p14="http://schemas.microsoft.com/office/powerpoint/2010/main" val="13278219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Provisions</a:t>
            </a:r>
          </a:p>
        </p:txBody>
      </p:sp>
      <p:sp>
        <p:nvSpPr>
          <p:cNvPr id="3" name="Content Placeholder 2"/>
          <p:cNvSpPr>
            <a:spLocks noGrp="1"/>
          </p:cNvSpPr>
          <p:nvPr>
            <p:ph idx="1"/>
          </p:nvPr>
        </p:nvSpPr>
        <p:spPr/>
        <p:txBody>
          <a:bodyPr>
            <a:normAutofit fontScale="92500" lnSpcReduction="10000"/>
          </a:bodyPr>
          <a:lstStyle/>
          <a:p>
            <a:r>
              <a:rPr lang="en-US" sz="2000" dirty="0"/>
              <a:t>These will be provided for you:</a:t>
            </a:r>
          </a:p>
          <a:p>
            <a:pPr lvl="1"/>
            <a:r>
              <a:rPr lang="en-US" sz="2000" dirty="0"/>
              <a:t>Education and training</a:t>
            </a:r>
          </a:p>
          <a:p>
            <a:pPr lvl="1"/>
            <a:r>
              <a:rPr lang="en-US" sz="2000" dirty="0"/>
              <a:t>Shirts, hats, vests</a:t>
            </a:r>
          </a:p>
          <a:p>
            <a:pPr lvl="1"/>
            <a:r>
              <a:rPr lang="en-US" sz="2000" dirty="0"/>
              <a:t>Protective equipment and clothing</a:t>
            </a:r>
          </a:p>
          <a:p>
            <a:pPr lvl="1"/>
            <a:r>
              <a:rPr lang="fr-FR" sz="2000" dirty="0"/>
              <a:t>Supplies (</a:t>
            </a:r>
            <a:r>
              <a:rPr lang="fr-FR" sz="2000" dirty="0" err="1"/>
              <a:t>gloves</a:t>
            </a:r>
            <a:r>
              <a:rPr lang="fr-FR" sz="2000" dirty="0"/>
              <a:t>, syringes, </a:t>
            </a:r>
            <a:r>
              <a:rPr lang="fr-FR" sz="2000" dirty="0" err="1"/>
              <a:t>splints</a:t>
            </a:r>
            <a:r>
              <a:rPr lang="fr-FR" sz="2000" dirty="0"/>
              <a:t>, etc.)</a:t>
            </a:r>
            <a:endParaRPr lang="en-US" sz="2000" dirty="0"/>
          </a:p>
          <a:p>
            <a:pPr lvl="1"/>
            <a:r>
              <a:rPr lang="en-US" sz="2000" dirty="0"/>
              <a:t>Food and shelter</a:t>
            </a:r>
          </a:p>
          <a:p>
            <a:pPr lvl="1"/>
            <a:endParaRPr lang="en-US" sz="2000" dirty="0"/>
          </a:p>
          <a:p>
            <a:r>
              <a:rPr lang="en-US" sz="2000" dirty="0"/>
              <a:t>However, please be responsible and make sure to bring your own water, snacks, medications (if needed), etc.    </a:t>
            </a:r>
            <a:r>
              <a:rPr lang="en-US" sz="2000" b="1" u="sng" dirty="0"/>
              <a:t>GO KIT </a:t>
            </a:r>
          </a:p>
          <a:p>
            <a:endParaRPr lang="en-US" sz="2000" dirty="0"/>
          </a:p>
        </p:txBody>
      </p:sp>
    </p:spTree>
    <p:extLst>
      <p:ext uri="{BB962C8B-B14F-4D97-AF65-F5344CB8AC3E}">
        <p14:creationId xmlns:p14="http://schemas.microsoft.com/office/powerpoint/2010/main" val="16586891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Communications</a:t>
            </a:r>
          </a:p>
        </p:txBody>
      </p:sp>
      <p:sp>
        <p:nvSpPr>
          <p:cNvPr id="3" name="Content Placeholder 2"/>
          <p:cNvSpPr>
            <a:spLocks noGrp="1"/>
          </p:cNvSpPr>
          <p:nvPr>
            <p:ph idx="1"/>
          </p:nvPr>
        </p:nvSpPr>
        <p:spPr/>
        <p:txBody>
          <a:bodyPr>
            <a:normAutofit/>
          </a:bodyPr>
          <a:lstStyle/>
          <a:p>
            <a:r>
              <a:rPr lang="en-US" sz="2000" dirty="0"/>
              <a:t>Non-emergency communications will be achieved via e-mail, phone and the postal system if necessary.</a:t>
            </a:r>
          </a:p>
          <a:p>
            <a:r>
              <a:rPr lang="en-US" sz="2000" dirty="0"/>
              <a:t>A Citizen Corps schedule and training notification will be distributed to all volunteers on a regular basis. If you do not have internet access, please let the coordinator know and communications will be mailed to you or provided by phone. </a:t>
            </a:r>
          </a:p>
          <a:p>
            <a:r>
              <a:rPr lang="en-US" sz="2000" dirty="0"/>
              <a:t>Training sessions and classes will also serve as an opportunity to communicate with volunteers as well as an opportunity for volunteers to meet each other.</a:t>
            </a:r>
          </a:p>
          <a:p>
            <a:endParaRPr lang="en-US" sz="2000" dirty="0"/>
          </a:p>
        </p:txBody>
      </p:sp>
    </p:spTree>
    <p:extLst>
      <p:ext uri="{BB962C8B-B14F-4D97-AF65-F5344CB8AC3E}">
        <p14:creationId xmlns:p14="http://schemas.microsoft.com/office/powerpoint/2010/main" val="27395309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Website </a:t>
            </a:r>
          </a:p>
        </p:txBody>
      </p:sp>
      <p:sp>
        <p:nvSpPr>
          <p:cNvPr id="3" name="Content Placeholder 2"/>
          <p:cNvSpPr>
            <a:spLocks noGrp="1"/>
          </p:cNvSpPr>
          <p:nvPr>
            <p:ph idx="1"/>
          </p:nvPr>
        </p:nvSpPr>
        <p:spPr/>
        <p:txBody>
          <a:bodyPr>
            <a:normAutofit/>
          </a:bodyPr>
          <a:lstStyle/>
          <a:p>
            <a:r>
              <a:rPr lang="en-US" sz="2400" dirty="0"/>
              <a:t>Web Site: </a:t>
            </a:r>
            <a:r>
              <a:rPr lang="en-US" sz="2400" dirty="0">
                <a:hlinkClick r:id="rId2"/>
              </a:rPr>
              <a:t>www.delcocitizencorps.com</a:t>
            </a:r>
            <a:endParaRPr lang="en-US" sz="2200" dirty="0"/>
          </a:p>
          <a:p>
            <a:r>
              <a:rPr lang="en-US" sz="2400" dirty="0"/>
              <a:t> The Citizen Corps website includes information that will keep you updated as to training schedules, events, etc. Your family, friends, and colleagues, can also use this site to find out more about the Citizen Corps and to access SERVPA to apply to become a volunteer. </a:t>
            </a:r>
          </a:p>
          <a:p>
            <a:endParaRPr lang="en-US" sz="2400" dirty="0"/>
          </a:p>
        </p:txBody>
      </p:sp>
    </p:spTree>
    <p:extLst>
      <p:ext uri="{BB962C8B-B14F-4D97-AF65-F5344CB8AC3E}">
        <p14:creationId xmlns:p14="http://schemas.microsoft.com/office/powerpoint/2010/main" val="23583648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Management</a:t>
            </a:r>
          </a:p>
        </p:txBody>
      </p:sp>
      <p:sp>
        <p:nvSpPr>
          <p:cNvPr id="3" name="Content Placeholder 2"/>
          <p:cNvSpPr>
            <a:spLocks noGrp="1"/>
          </p:cNvSpPr>
          <p:nvPr>
            <p:ph idx="1"/>
          </p:nvPr>
        </p:nvSpPr>
        <p:spPr>
          <a:xfrm>
            <a:off x="1154954" y="2603500"/>
            <a:ext cx="10604655" cy="3416300"/>
          </a:xfrm>
        </p:spPr>
        <p:txBody>
          <a:bodyPr>
            <a:normAutofit/>
          </a:bodyPr>
          <a:lstStyle/>
          <a:p>
            <a:r>
              <a:rPr lang="en-US" sz="2000" dirty="0"/>
              <a:t>Citizen Corps volunteer information is maintained through SERVPA in our Citizen Corps Database. Information includes essential data (address, phone, e-mail, licensure information) as well as data that contributes to efficient management of the Citizen Corps program (credentialing information, volunteer interests, volunteer’s level of involvement, etc.). </a:t>
            </a:r>
          </a:p>
          <a:p>
            <a:pPr lvl="1"/>
            <a:r>
              <a:rPr lang="en-US" sz="2000" dirty="0"/>
              <a:t>Training and activity hours are maintained separately</a:t>
            </a:r>
          </a:p>
          <a:p>
            <a:pPr lvl="1"/>
            <a:r>
              <a:rPr lang="en-US" sz="2000" dirty="0"/>
              <a:t>Make sure you sign in at each activity </a:t>
            </a:r>
          </a:p>
        </p:txBody>
      </p:sp>
    </p:spTree>
    <p:extLst>
      <p:ext uri="{BB962C8B-B14F-4D97-AF65-F5344CB8AC3E}">
        <p14:creationId xmlns:p14="http://schemas.microsoft.com/office/powerpoint/2010/main" val="41448057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Liability</a:t>
            </a:r>
          </a:p>
        </p:txBody>
      </p:sp>
      <p:sp>
        <p:nvSpPr>
          <p:cNvPr id="4" name="Rectangle 1"/>
          <p:cNvSpPr>
            <a:spLocks noGrp="1" noChangeArrowheads="1"/>
          </p:cNvSpPr>
          <p:nvPr>
            <p:ph idx="1"/>
          </p:nvPr>
        </p:nvSpPr>
        <p:spPr bwMode="auto">
          <a:xfrm>
            <a:off x="594022" y="2309259"/>
            <a:ext cx="11100673" cy="4334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orbel" panose="020B0503020204020204" pitchFamily="34" charset="0"/>
                <a:ea typeface="Times New Roman" panose="02020603050405020304" pitchFamily="18" charset="0"/>
              </a:rPr>
              <a:t>Volunteer Citizen </a:t>
            </a:r>
            <a:r>
              <a:rPr lang="en-US" altLang="en-US" sz="2400" dirty="0">
                <a:solidFill>
                  <a:schemeClr val="tx1"/>
                </a:solidFill>
                <a:latin typeface="Corbel" panose="020B0503020204020204" pitchFamily="34" charset="0"/>
                <a:ea typeface="Times New Roman" panose="02020603050405020304" pitchFamily="18" charset="0"/>
              </a:rPr>
              <a:t>C</a:t>
            </a:r>
            <a:r>
              <a:rPr kumimoji="0" lang="en-US" altLang="en-US" sz="2400" b="0" i="0" u="none" strike="noStrike" cap="none" normalizeH="0" baseline="0" dirty="0">
                <a:ln>
                  <a:noFill/>
                </a:ln>
                <a:solidFill>
                  <a:schemeClr val="tx1"/>
                </a:solidFill>
                <a:effectLst/>
                <a:latin typeface="Corbel" panose="020B0503020204020204" pitchFamily="34" charset="0"/>
                <a:ea typeface="Times New Roman" panose="02020603050405020304" pitchFamily="18" charset="0"/>
              </a:rPr>
              <a:t>orps are given certain protections under the following Federal or Pennsylvania State laws:</a:t>
            </a:r>
            <a:endParaRPr kumimoji="0" lang="en-US" altLang="en-US"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chemeClr val="tx1"/>
                </a:solidFill>
                <a:effectLst/>
                <a:latin typeface="Corbel" panose="020B0503020204020204" pitchFamily="34" charset="0"/>
                <a:ea typeface="Times New Roman" panose="02020603050405020304" pitchFamily="18" charset="0"/>
              </a:rPr>
              <a:t>The Federal Volunteer Protection Act of 1997</a:t>
            </a:r>
          </a:p>
          <a:p>
            <a:pPr marL="0" indent="0">
              <a:buNone/>
            </a:pPr>
            <a:r>
              <a:rPr lang="en-US" dirty="0"/>
              <a:t>No volunteers shall be liable for harm caused by the act or omission of the volunteer if …</a:t>
            </a:r>
          </a:p>
          <a:p>
            <a:r>
              <a:rPr lang="en-US" dirty="0"/>
              <a:t>A. The volunteer was acting within the scope of their responsibilities;</a:t>
            </a:r>
          </a:p>
          <a:p>
            <a:r>
              <a:rPr lang="en-US" dirty="0"/>
              <a:t>B. The volunteer was properly licensed, certified, or authorized to undertake the activities in question;</a:t>
            </a:r>
          </a:p>
          <a:p>
            <a:r>
              <a:rPr lang="en-US" dirty="0"/>
              <a:t>C. The harm was not caused by willful or criminal misconduct, gross negligence, reckless misconduct, or a conscious, flagrant indifference to the right or safety of the individual(s) harmed; and</a:t>
            </a:r>
          </a:p>
          <a:p>
            <a:r>
              <a:rPr lang="en-US" dirty="0"/>
              <a:t>D. The harm was not caused by a volunteer operating a vehicle that requires an operator's license or insurance.</a:t>
            </a:r>
          </a:p>
        </p:txBody>
      </p:sp>
    </p:spTree>
    <p:extLst>
      <p:ext uri="{BB962C8B-B14F-4D97-AF65-F5344CB8AC3E}">
        <p14:creationId xmlns:p14="http://schemas.microsoft.com/office/powerpoint/2010/main" val="28786226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Liability</a:t>
            </a:r>
          </a:p>
        </p:txBody>
      </p:sp>
      <p:sp>
        <p:nvSpPr>
          <p:cNvPr id="3" name="Content Placeholder 2"/>
          <p:cNvSpPr>
            <a:spLocks noGrp="1"/>
          </p:cNvSpPr>
          <p:nvPr>
            <p:ph idx="1"/>
          </p:nvPr>
        </p:nvSpPr>
        <p:spPr>
          <a:xfrm>
            <a:off x="1154954" y="2422689"/>
            <a:ext cx="9921541" cy="3597111"/>
          </a:xfrm>
        </p:spPr>
        <p:txBody>
          <a:bodyPr>
            <a:normAutofit/>
          </a:bodyPr>
          <a:lstStyle/>
          <a:p>
            <a:r>
              <a:rPr lang="en-US" sz="2000" dirty="0"/>
              <a:t>Delaware County also holds an “Accident” policy for disaster volunteers.  This is gap insurance. </a:t>
            </a:r>
          </a:p>
          <a:p>
            <a:r>
              <a:rPr lang="en-US" sz="2000" dirty="0"/>
              <a:t>Worker’s compensation is available during mutual aid incidents. </a:t>
            </a:r>
          </a:p>
          <a:p>
            <a:r>
              <a:rPr lang="en-US" sz="2000" dirty="0"/>
              <a:t>Additional insurance coverage comes into play during declared disasters. </a:t>
            </a:r>
          </a:p>
          <a:p>
            <a:r>
              <a:rPr lang="en-US" sz="2000" dirty="0"/>
              <a:t>PREP ACT - The Public Readiness and Emergency Preparedness Act (PREP Act) added new legal authorities to the Public Health Service (PHS) Act to provide liability immunity related to the manufacture, testing, development, distribution, administration and use of medical countermeasures against chemical, biological, radiological and nuclear agents of terrorism, epidemics, and pandemics.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 and Organization</a:t>
            </a:r>
          </a:p>
        </p:txBody>
      </p:sp>
      <p:sp>
        <p:nvSpPr>
          <p:cNvPr id="3" name="Content Placeholder 2"/>
          <p:cNvSpPr>
            <a:spLocks noGrp="1"/>
          </p:cNvSpPr>
          <p:nvPr>
            <p:ph idx="1"/>
          </p:nvPr>
        </p:nvSpPr>
        <p:spPr>
          <a:xfrm>
            <a:off x="1154954" y="2365513"/>
            <a:ext cx="10128931" cy="4005470"/>
          </a:xfrm>
        </p:spPr>
        <p:txBody>
          <a:bodyPr>
            <a:normAutofit/>
          </a:bodyPr>
          <a:lstStyle/>
          <a:p>
            <a:r>
              <a:rPr lang="en-US" b="1" dirty="0"/>
              <a:t>Joe Cirillo &amp; Kathy </a:t>
            </a:r>
            <a:r>
              <a:rPr lang="en-US" b="1" dirty="0" err="1"/>
              <a:t>LaFleur</a:t>
            </a:r>
            <a:r>
              <a:rPr lang="en-US" b="1" dirty="0"/>
              <a:t> </a:t>
            </a:r>
            <a:r>
              <a:rPr lang="en-US" dirty="0"/>
              <a:t>– Captains, Red Cross Disaster Action Team (DAT)</a:t>
            </a:r>
          </a:p>
          <a:p>
            <a:r>
              <a:rPr lang="en-US" b="1" dirty="0"/>
              <a:t>Luke Rodgers </a:t>
            </a:r>
            <a:r>
              <a:rPr lang="en-US" dirty="0"/>
              <a:t>– Deputy Director,  Salvation Army, PA &amp; DE Division </a:t>
            </a:r>
          </a:p>
          <a:p>
            <a:r>
              <a:rPr lang="en-US" b="1" dirty="0"/>
              <a:t>Lori Devlin </a:t>
            </a:r>
            <a:r>
              <a:rPr lang="en-US" dirty="0"/>
              <a:t>– Director, Office of Intercommunity Health Coordination (ICH)</a:t>
            </a:r>
          </a:p>
          <a:p>
            <a:r>
              <a:rPr lang="en-US" b="1" dirty="0"/>
              <a:t>Tom Morgan- </a:t>
            </a:r>
            <a:r>
              <a:rPr lang="en-US" dirty="0"/>
              <a:t>Chief, Special Operations, Department of Emergency Services</a:t>
            </a:r>
          </a:p>
          <a:p>
            <a:r>
              <a:rPr lang="en-US" b="1" dirty="0"/>
              <a:t>Shannon Thomas </a:t>
            </a:r>
            <a:r>
              <a:rPr lang="en-US" dirty="0"/>
              <a:t>– DCORT Coordinator, Human Services Liaison</a:t>
            </a:r>
          </a:p>
          <a:p>
            <a:r>
              <a:rPr lang="en-US" b="1" dirty="0"/>
              <a:t>Deborah Henderson </a:t>
            </a:r>
            <a:r>
              <a:rPr lang="en-US" dirty="0"/>
              <a:t>– Captain, Delaware County Security Reserve Unit (SRU)</a:t>
            </a:r>
          </a:p>
          <a:p>
            <a:r>
              <a:rPr lang="en-US" b="1" dirty="0"/>
              <a:t>Dennis Henry </a:t>
            </a:r>
            <a:r>
              <a:rPr lang="en-US" dirty="0"/>
              <a:t>– </a:t>
            </a:r>
            <a:r>
              <a:rPr lang="en-US" dirty="0" err="1"/>
              <a:t>Chadds</a:t>
            </a:r>
            <a:r>
              <a:rPr lang="en-US" dirty="0"/>
              <a:t> Ford Community Emergency Response Team Coordinator</a:t>
            </a:r>
          </a:p>
          <a:p>
            <a:r>
              <a:rPr lang="en-US" b="1" dirty="0"/>
              <a:t>David Ingram </a:t>
            </a:r>
            <a:r>
              <a:rPr lang="en-US" dirty="0"/>
              <a:t>– Citizen Corps Logistics Section Chief</a:t>
            </a:r>
          </a:p>
          <a:p>
            <a:r>
              <a:rPr lang="en-US" b="1" dirty="0"/>
              <a:t>Sue Kelley </a:t>
            </a:r>
            <a:r>
              <a:rPr lang="en-US" dirty="0"/>
              <a:t>– Delaware County Animal Response Team (DelCART) Coordinator</a:t>
            </a:r>
          </a:p>
          <a:p>
            <a:r>
              <a:rPr lang="en-US" b="1" dirty="0"/>
              <a:t>Michael Thomas </a:t>
            </a:r>
            <a:r>
              <a:rPr lang="en-US" dirty="0"/>
              <a:t>– Amateur Radio Emergency Service (ARES) Coordinator</a:t>
            </a:r>
          </a:p>
          <a:p>
            <a:endParaRPr lang="en-US" dirty="0"/>
          </a:p>
          <a:p>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Policies</a:t>
            </a:r>
          </a:p>
        </p:txBody>
      </p:sp>
      <p:sp>
        <p:nvSpPr>
          <p:cNvPr id="3" name="Content Placeholder 2"/>
          <p:cNvSpPr>
            <a:spLocks noGrp="1"/>
          </p:cNvSpPr>
          <p:nvPr>
            <p:ph idx="1"/>
          </p:nvPr>
        </p:nvSpPr>
        <p:spPr>
          <a:xfrm>
            <a:off x="1176219" y="2371060"/>
            <a:ext cx="10519595" cy="3999615"/>
          </a:xfrm>
        </p:spPr>
        <p:txBody>
          <a:bodyPr>
            <a:normAutofit/>
          </a:bodyPr>
          <a:lstStyle/>
          <a:p>
            <a:r>
              <a:rPr lang="en-US" sz="2000" dirty="0"/>
              <a:t>Harassment Free Policy</a:t>
            </a:r>
          </a:p>
          <a:p>
            <a:pPr lvl="1"/>
            <a:r>
              <a:rPr lang="en-US" sz="2000" dirty="0"/>
              <a:t> It is the policy of our Citizen Corps that harassment based on race, color, religion, age, gender, sexual orientation, national origin, marital status, disability, veteran status or any other basis is strictly prohibited.</a:t>
            </a:r>
          </a:p>
          <a:p>
            <a:pPr lvl="1"/>
            <a:r>
              <a:rPr lang="en-US" sz="2000" dirty="0"/>
              <a:t>Any harassment, whether verbal or physical, is unacceptable and will not be tolerated</a:t>
            </a:r>
          </a:p>
          <a:p>
            <a:pPr lvl="1"/>
            <a:r>
              <a:rPr lang="en-US" sz="2000" dirty="0"/>
              <a:t>If you feel you may have been the subject of discrimination or harassment, you should contact the coordinator. Any reports of discrimination or harassment will be thoroughly investigated and resolved promptly.</a:t>
            </a:r>
          </a:p>
          <a:p>
            <a:pPr lvl="1"/>
            <a:endParaRPr lang="en-US" sz="2000" dirty="0"/>
          </a:p>
        </p:txBody>
      </p:sp>
    </p:spTree>
    <p:extLst>
      <p:ext uri="{BB962C8B-B14F-4D97-AF65-F5344CB8AC3E}">
        <p14:creationId xmlns:p14="http://schemas.microsoft.com/office/powerpoint/2010/main" val="17637764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policy</a:t>
            </a:r>
          </a:p>
        </p:txBody>
      </p:sp>
      <p:sp>
        <p:nvSpPr>
          <p:cNvPr id="3" name="Content Placeholder 2"/>
          <p:cNvSpPr>
            <a:spLocks noGrp="1"/>
          </p:cNvSpPr>
          <p:nvPr>
            <p:ph idx="1"/>
          </p:nvPr>
        </p:nvSpPr>
        <p:spPr>
          <a:xfrm>
            <a:off x="1154954" y="2115879"/>
            <a:ext cx="10445167" cy="3903921"/>
          </a:xfrm>
        </p:spPr>
        <p:txBody>
          <a:bodyPr>
            <a:normAutofit/>
          </a:bodyPr>
          <a:lstStyle/>
          <a:p>
            <a:r>
              <a:rPr lang="en-US" sz="2000" b="1" dirty="0"/>
              <a:t>Safety</a:t>
            </a:r>
            <a:r>
              <a:rPr lang="en-US" sz="2000" dirty="0"/>
              <a:t> </a:t>
            </a:r>
          </a:p>
          <a:p>
            <a:pPr lvl="1"/>
            <a:r>
              <a:rPr lang="en-US" sz="2000" dirty="0"/>
              <a:t>No job is considered so important or urgent that volunteers cannot take time to perform their job safely. </a:t>
            </a:r>
          </a:p>
          <a:p>
            <a:pPr lvl="1"/>
            <a:r>
              <a:rPr lang="en-US" sz="2000" dirty="0"/>
              <a:t>If you are unclear about any safety policies or procedures you may ask the coordinator.</a:t>
            </a:r>
          </a:p>
          <a:p>
            <a:pPr lvl="1"/>
            <a:r>
              <a:rPr lang="en-US" sz="2000" b="1" u="sng" dirty="0"/>
              <a:t>You have a responsibility for your own safety and health</a:t>
            </a:r>
            <a:r>
              <a:rPr lang="en-US" sz="2000" dirty="0"/>
              <a:t>. This includes using all required safety devices. You must also notify your supervisor of any physical conditions such as drowsiness due to medication, illness or emotional strain, which may affect your performance and safety. You are expected to immediately report all work-related accidents, injuries, illnesses and near-misses to your team leader or the coordinator.</a:t>
            </a:r>
          </a:p>
          <a:p>
            <a:pPr lvl="1"/>
            <a:endParaRPr lang="en-US" dirty="0"/>
          </a:p>
          <a:p>
            <a:pPr lvl="1"/>
            <a:endParaRPr lang="en-US" dirty="0"/>
          </a:p>
        </p:txBody>
      </p:sp>
    </p:spTree>
    <p:extLst>
      <p:ext uri="{BB962C8B-B14F-4D97-AF65-F5344CB8AC3E}">
        <p14:creationId xmlns:p14="http://schemas.microsoft.com/office/powerpoint/2010/main" val="224156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Electronic Communications</a:t>
            </a:r>
          </a:p>
        </p:txBody>
      </p:sp>
      <p:sp>
        <p:nvSpPr>
          <p:cNvPr id="3" name="Content Placeholder 2"/>
          <p:cNvSpPr>
            <a:spLocks noGrp="1"/>
          </p:cNvSpPr>
          <p:nvPr>
            <p:ph idx="1"/>
          </p:nvPr>
        </p:nvSpPr>
        <p:spPr>
          <a:xfrm>
            <a:off x="1154954" y="2603500"/>
            <a:ext cx="10232516" cy="3416300"/>
          </a:xfrm>
        </p:spPr>
        <p:txBody>
          <a:bodyPr/>
          <a:lstStyle/>
          <a:p>
            <a:r>
              <a:rPr lang="en-US" sz="2000" dirty="0"/>
              <a:t>Electronic communication systems, including telephones, e-mail, voice mail, faxes, internet, HAM radio and FRS/VHF radios are available to conduct  business. </a:t>
            </a:r>
          </a:p>
          <a:p>
            <a:r>
              <a:rPr lang="en-US" sz="2000" dirty="0"/>
              <a:t>All communications are to be professional and appropriate and users are prohibited from using any communications systems for the solicitation of funds, political messages, harassing messages, or personal use.</a:t>
            </a:r>
          </a:p>
          <a:p>
            <a:r>
              <a:rPr lang="en-US" sz="2000" dirty="0"/>
              <a:t>Furthermore, all electronic data is the property of the Delaware County Department of Emergency Services and may be considered public records.</a:t>
            </a:r>
          </a:p>
          <a:p>
            <a:endParaRPr lang="en-US" dirty="0"/>
          </a:p>
        </p:txBody>
      </p:sp>
    </p:spTree>
    <p:extLst>
      <p:ext uri="{BB962C8B-B14F-4D97-AF65-F5344CB8AC3E}">
        <p14:creationId xmlns:p14="http://schemas.microsoft.com/office/powerpoint/2010/main" val="10593997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Drug Free Workplace</a:t>
            </a:r>
          </a:p>
        </p:txBody>
      </p:sp>
      <p:sp>
        <p:nvSpPr>
          <p:cNvPr id="3" name="Content Placeholder 2"/>
          <p:cNvSpPr>
            <a:spLocks noGrp="1"/>
          </p:cNvSpPr>
          <p:nvPr>
            <p:ph idx="1"/>
          </p:nvPr>
        </p:nvSpPr>
        <p:spPr/>
        <p:txBody>
          <a:bodyPr>
            <a:normAutofit/>
          </a:bodyPr>
          <a:lstStyle/>
          <a:p>
            <a:r>
              <a:rPr lang="en-US" sz="2000" dirty="0"/>
              <a:t>The Citizen Corps of Delaware County is dedicated to a safe, healthy and drug-free work environment. No Citizen Corps volunteer will report to work while under the influence of any drug or alcohol whether legally or illegally obtained. </a:t>
            </a:r>
          </a:p>
          <a:p>
            <a:r>
              <a:rPr lang="en-US" sz="2000" dirty="0"/>
              <a:t>Any member determined to be under the influence of any drug or alcohol will be immediately relieved of duty and escorted offsite.</a:t>
            </a:r>
          </a:p>
          <a:p>
            <a:endParaRPr lang="en-US" sz="2000" dirty="0"/>
          </a:p>
          <a:p>
            <a:r>
              <a:rPr lang="en-US" sz="2000" dirty="0"/>
              <a:t>JUST DON’T DO IT !!</a:t>
            </a:r>
          </a:p>
        </p:txBody>
      </p:sp>
    </p:spTree>
    <p:extLst>
      <p:ext uri="{BB962C8B-B14F-4D97-AF65-F5344CB8AC3E}">
        <p14:creationId xmlns:p14="http://schemas.microsoft.com/office/powerpoint/2010/main" val="5390974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Violence-Free Work Environment </a:t>
            </a:r>
          </a:p>
        </p:txBody>
      </p:sp>
      <p:sp>
        <p:nvSpPr>
          <p:cNvPr id="3" name="Content Placeholder 2"/>
          <p:cNvSpPr>
            <a:spLocks noGrp="1"/>
          </p:cNvSpPr>
          <p:nvPr>
            <p:ph idx="1"/>
          </p:nvPr>
        </p:nvSpPr>
        <p:spPr>
          <a:xfrm>
            <a:off x="1154954" y="2603500"/>
            <a:ext cx="9700888" cy="3416300"/>
          </a:xfrm>
        </p:spPr>
        <p:txBody>
          <a:bodyPr>
            <a:normAutofit/>
          </a:bodyPr>
          <a:lstStyle/>
          <a:p>
            <a:r>
              <a:rPr lang="en-US" sz="2000" dirty="0"/>
              <a:t>This policy has been developed to help ensure a safe workplace and to reduce the risk of violence.</a:t>
            </a:r>
          </a:p>
          <a:p>
            <a:r>
              <a:rPr lang="en-US" sz="2000" dirty="0"/>
              <a:t>Citizen Corps will not tolerate any type of threat or act of violence committed by or against a volunteer and therefore prohibits workplace violence.</a:t>
            </a:r>
          </a:p>
          <a:p>
            <a:r>
              <a:rPr lang="en-US" sz="2000" dirty="0"/>
              <a:t>In order to ensure a safe work environment Citizen Corps prohibits members from possessing a handgun, firearm, or weapon of any kind while engaged in any Citizen Corps sponsored function or event.</a:t>
            </a:r>
          </a:p>
        </p:txBody>
      </p:sp>
    </p:spTree>
    <p:extLst>
      <p:ext uri="{BB962C8B-B14F-4D97-AF65-F5344CB8AC3E}">
        <p14:creationId xmlns:p14="http://schemas.microsoft.com/office/powerpoint/2010/main" val="237436360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Press and Media</a:t>
            </a:r>
          </a:p>
        </p:txBody>
      </p:sp>
      <p:sp>
        <p:nvSpPr>
          <p:cNvPr id="3" name="Content Placeholder 2"/>
          <p:cNvSpPr>
            <a:spLocks noGrp="1"/>
          </p:cNvSpPr>
          <p:nvPr>
            <p:ph idx="1"/>
          </p:nvPr>
        </p:nvSpPr>
        <p:spPr>
          <a:xfrm>
            <a:off x="1154954" y="2603500"/>
            <a:ext cx="10243148" cy="3416300"/>
          </a:xfrm>
        </p:spPr>
        <p:txBody>
          <a:bodyPr>
            <a:normAutofit/>
          </a:bodyPr>
          <a:lstStyle/>
          <a:p>
            <a:r>
              <a:rPr lang="en-US" sz="2000" dirty="0"/>
              <a:t>Citizen Corps media and/or news releases will be submitted and released in accordance with existing DCDES protocol. Newsletters and other official releases will be submitted and approved via the coordinator.</a:t>
            </a:r>
          </a:p>
          <a:p>
            <a:pPr marL="0" indent="0">
              <a:buNone/>
            </a:pPr>
            <a:endParaRPr lang="en-US" sz="2000" dirty="0"/>
          </a:p>
          <a:p>
            <a:r>
              <a:rPr lang="en-US" sz="2000" dirty="0"/>
              <a:t>Photos of Citizen Corps Volunteers and/or DCDES staff may be included in newsletters or released to the media </a:t>
            </a:r>
            <a:r>
              <a:rPr lang="en-US" sz="2000" i="1" dirty="0"/>
              <a:t>only </a:t>
            </a:r>
            <a:r>
              <a:rPr lang="en-US" sz="2000" dirty="0"/>
              <a:t>if the person depicted in the photo has signed a photography consent form.</a:t>
            </a:r>
            <a:br>
              <a:rPr lang="en-US" sz="2000" b="1" dirty="0"/>
            </a:br>
            <a:endParaRPr lang="en-US" sz="2000" dirty="0"/>
          </a:p>
        </p:txBody>
      </p:sp>
    </p:spTree>
    <p:extLst>
      <p:ext uri="{BB962C8B-B14F-4D97-AF65-F5344CB8AC3E}">
        <p14:creationId xmlns:p14="http://schemas.microsoft.com/office/powerpoint/2010/main" val="16716411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Code of Conduct</a:t>
            </a:r>
          </a:p>
        </p:txBody>
      </p:sp>
      <p:sp>
        <p:nvSpPr>
          <p:cNvPr id="3" name="Content Placeholder 2"/>
          <p:cNvSpPr>
            <a:spLocks noGrp="1"/>
          </p:cNvSpPr>
          <p:nvPr>
            <p:ph idx="1"/>
          </p:nvPr>
        </p:nvSpPr>
        <p:spPr>
          <a:xfrm>
            <a:off x="457200" y="2603499"/>
            <a:ext cx="11238614" cy="3725111"/>
          </a:xfrm>
        </p:spPr>
        <p:txBody>
          <a:bodyPr>
            <a:normAutofit/>
          </a:bodyPr>
          <a:lstStyle/>
          <a:p>
            <a:r>
              <a:rPr lang="en-US" sz="2000" dirty="0"/>
              <a:t>In the event that the volunteer’s obligation to operate in the best interests of the Citizen Corps conflicts with the interests of any organization in which the individual has a financial interest or an affiliation, </a:t>
            </a:r>
            <a:r>
              <a:rPr lang="en-US" sz="2000" b="1" u="sng" dirty="0"/>
              <a:t>the individual shall disclose such conflict </a:t>
            </a:r>
            <a:r>
              <a:rPr lang="en-US" sz="2000" dirty="0"/>
              <a:t>to the Citizen Corps Coordinator. </a:t>
            </a:r>
          </a:p>
          <a:p>
            <a:r>
              <a:rPr lang="en-US" sz="2000" dirty="0"/>
              <a:t>If another volunteer or team leader is dissatisfied with a volunteer’s performance the </a:t>
            </a:r>
            <a:r>
              <a:rPr lang="en-US" sz="2000" b="1" u="sng" dirty="0"/>
              <a:t>first course of action is to communicate that concern to the volunteer</a:t>
            </a:r>
            <a:r>
              <a:rPr lang="en-US" sz="2000" dirty="0"/>
              <a:t>. If the two are unable to reach an understanding the coordinator will resolve the matter. The volunteer will be given sufficient time to respond to the allegation. In some cases, however, immediate action may be required depending upon the severity of the issue.</a:t>
            </a:r>
          </a:p>
          <a:p>
            <a:r>
              <a:rPr lang="en-US" sz="2000" dirty="0"/>
              <a:t>Please read the complete Code of Conduct before signing handbook training. (20)</a:t>
            </a:r>
          </a:p>
          <a:p>
            <a:endParaRPr lang="en-US" dirty="0"/>
          </a:p>
        </p:txBody>
      </p:sp>
    </p:spTree>
    <p:extLst>
      <p:ext uri="{BB962C8B-B14F-4D97-AF65-F5344CB8AC3E}">
        <p14:creationId xmlns:p14="http://schemas.microsoft.com/office/powerpoint/2010/main" val="12241697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are BUSY…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2717" y="1777609"/>
            <a:ext cx="4555066" cy="34163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7783" y="565483"/>
            <a:ext cx="5466348" cy="409976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7782" y="3747828"/>
            <a:ext cx="5196469" cy="3897352"/>
          </a:xfrm>
          <a:prstGeom prst="rect">
            <a:avLst/>
          </a:prstGeom>
        </p:spPr>
      </p:pic>
    </p:spTree>
    <p:extLst>
      <p:ext uri="{BB962C8B-B14F-4D97-AF65-F5344CB8AC3E}">
        <p14:creationId xmlns:p14="http://schemas.microsoft.com/office/powerpoint/2010/main" val="28372922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…then there were Cows and  Pirates…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2837" y="1876927"/>
            <a:ext cx="3646342" cy="368166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0532" y="1876927"/>
            <a:ext cx="4830258" cy="353728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0579" y="3809498"/>
            <a:ext cx="4279232" cy="3209424"/>
          </a:xfrm>
          <a:prstGeom prst="rect">
            <a:avLst/>
          </a:prstGeom>
        </p:spPr>
      </p:pic>
    </p:spTree>
    <p:extLst>
      <p:ext uri="{BB962C8B-B14F-4D97-AF65-F5344CB8AC3E}">
        <p14:creationId xmlns:p14="http://schemas.microsoft.com/office/powerpoint/2010/main" val="7722479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…then THIS happened – at PHL Airport!</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5003" y="1881606"/>
            <a:ext cx="2547990" cy="34163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5726" y="1881606"/>
            <a:ext cx="3689684" cy="276726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4820" y="2740193"/>
            <a:ext cx="4983748" cy="2803358"/>
          </a:xfrm>
          <a:prstGeom prst="rect">
            <a:avLst/>
          </a:prstGeom>
        </p:spPr>
      </p:pic>
      <p:pic>
        <p:nvPicPr>
          <p:cNvPr id="7" name="Content Placeholder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03428" y="4408236"/>
            <a:ext cx="4573889" cy="3416300"/>
          </a:xfrm>
          <a:prstGeom prst="rect">
            <a:avLst/>
          </a:prstGeom>
        </p:spPr>
      </p:pic>
    </p:spTree>
    <p:extLst>
      <p:ext uri="{BB962C8B-B14F-4D97-AF65-F5344CB8AC3E}">
        <p14:creationId xmlns:p14="http://schemas.microsoft.com/office/powerpoint/2010/main" val="757263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Overall Citizen Corps FAQs:</a:t>
            </a:r>
          </a:p>
        </p:txBody>
      </p:sp>
      <p:sp>
        <p:nvSpPr>
          <p:cNvPr id="5" name="Subtitle 4"/>
          <p:cNvSpPr>
            <a:spLocks noGrp="1"/>
          </p:cNvSpPr>
          <p:nvPr>
            <p:ph idx="1"/>
          </p:nvPr>
        </p:nvSpPr>
        <p:spPr>
          <a:xfrm>
            <a:off x="1154954" y="2186609"/>
            <a:ext cx="10402637" cy="4224824"/>
          </a:xfrm>
        </p:spPr>
        <p:txBody>
          <a:bodyPr>
            <a:normAutofit fontScale="32500" lnSpcReduction="20000"/>
          </a:bodyPr>
          <a:lstStyle/>
          <a:p>
            <a:r>
              <a:rPr lang="en-US" sz="7200" b="1" dirty="0"/>
              <a:t>Who?</a:t>
            </a:r>
          </a:p>
          <a:p>
            <a:pPr>
              <a:lnSpc>
                <a:spcPct val="120000"/>
              </a:lnSpc>
              <a:buNone/>
            </a:pPr>
            <a:r>
              <a:rPr lang="en-US" sz="5600" dirty="0"/>
              <a:t>	</a:t>
            </a:r>
            <a:r>
              <a:rPr lang="en-US" sz="6200" dirty="0"/>
              <a:t>Currently over 500 Citizen Corps of Delaware County volunteers are deployable in </a:t>
            </a:r>
            <a:r>
              <a:rPr lang="en-US" sz="6200" dirty="0" err="1"/>
              <a:t>ServPA</a:t>
            </a:r>
            <a:r>
              <a:rPr lang="en-US" sz="6200" dirty="0"/>
              <a:t>.  More than 2,000 volunteers have completed training.  Our Citizen Corps is integral part of the Delaware County Emergency Operations Plan (EOP) and is sponsored by the Delaware County Department of Emergency Services</a:t>
            </a:r>
          </a:p>
          <a:p>
            <a:r>
              <a:rPr lang="en-US" sz="7200" b="1" dirty="0"/>
              <a:t>What?</a:t>
            </a:r>
          </a:p>
          <a:p>
            <a:pPr>
              <a:lnSpc>
                <a:spcPct val="120000"/>
              </a:lnSpc>
              <a:buNone/>
            </a:pPr>
            <a:r>
              <a:rPr lang="en-US" sz="5600" dirty="0"/>
              <a:t>	</a:t>
            </a:r>
            <a:r>
              <a:rPr lang="en-US" sz="6200" dirty="0"/>
              <a:t> Citizen Corps of Delaware County volunteers (medical and non-medical support) contribute their skills and experience throughout the year as well as during times of community need. Volunteers enhances the emergency preparedness and response capabilities of the county by effectively organizing, training, and preparing medical and non-medical volunteers to respond, in the case of a mass care or public health emergency or disaster. </a:t>
            </a:r>
          </a:p>
        </p:txBody>
      </p:sp>
    </p:spTree>
    <p:extLst>
      <p:ext uri="{BB962C8B-B14F-4D97-AF65-F5344CB8AC3E}">
        <p14:creationId xmlns:p14="http://schemas.microsoft.com/office/powerpoint/2010/main" val="234027411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0771" y="822826"/>
            <a:ext cx="6073422" cy="34163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4193" y="505327"/>
            <a:ext cx="5114925" cy="6858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0771" y="4066674"/>
            <a:ext cx="5601903" cy="3809646"/>
          </a:xfrm>
          <a:prstGeom prst="rect">
            <a:avLst/>
          </a:prstGeom>
        </p:spPr>
      </p:pic>
    </p:spTree>
    <p:extLst>
      <p:ext uri="{BB962C8B-B14F-4D97-AF65-F5344CB8AC3E}">
        <p14:creationId xmlns:p14="http://schemas.microsoft.com/office/powerpoint/2010/main" val="25683082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733038"/>
            <a:ext cx="8825659" cy="706964"/>
          </a:xfrm>
        </p:spPr>
        <p:txBody>
          <a:bodyPr/>
          <a:lstStyle/>
          <a:p>
            <a:r>
              <a:rPr lang="en-US" dirty="0"/>
              <a:t>Work hard, play harder</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4954" y="1440002"/>
            <a:ext cx="9127957" cy="6087678"/>
          </a:xfrm>
          <a:prstGeom prst="rect">
            <a:avLst/>
          </a:prstGeom>
        </p:spPr>
      </p:pic>
      <p:sp>
        <p:nvSpPr>
          <p:cNvPr id="8" name="Content Placeholder 7"/>
          <p:cNvSpPr>
            <a:spLocks noGrp="1"/>
          </p:cNvSpPr>
          <p:nvPr>
            <p:ph idx="1"/>
          </p:nvPr>
        </p:nvSpPr>
        <p:spPr/>
        <p:txBody>
          <a:bodyPr/>
          <a:lstStyle/>
          <a:p>
            <a:endParaRPr lang="en-US" dirty="0"/>
          </a:p>
        </p:txBody>
      </p:sp>
    </p:spTree>
    <p:extLst>
      <p:ext uri="{BB962C8B-B14F-4D97-AF65-F5344CB8AC3E}">
        <p14:creationId xmlns:p14="http://schemas.microsoft.com/office/powerpoint/2010/main" val="9963464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Medical Countermeasures (MCM) Program  ESF - 8</a:t>
            </a:r>
          </a:p>
        </p:txBody>
      </p:sp>
      <p:sp>
        <p:nvSpPr>
          <p:cNvPr id="3" name="Content Placeholder 2"/>
          <p:cNvSpPr>
            <a:spLocks noGrp="1"/>
          </p:cNvSpPr>
          <p:nvPr>
            <p:ph idx="1"/>
          </p:nvPr>
        </p:nvSpPr>
        <p:spPr>
          <a:xfrm>
            <a:off x="1154954" y="2384981"/>
            <a:ext cx="8825659" cy="3634819"/>
          </a:xfrm>
        </p:spPr>
        <p:txBody>
          <a:bodyPr>
            <a:normAutofit lnSpcReduction="10000"/>
          </a:bodyPr>
          <a:lstStyle/>
          <a:p>
            <a:pPr algn="ctr">
              <a:buNone/>
            </a:pPr>
            <a:r>
              <a:rPr lang="en-US" altLang="en-US" dirty="0"/>
              <a:t>Points of Dispensing (PODS) sites will serve to </a:t>
            </a:r>
          </a:p>
          <a:p>
            <a:pPr algn="ctr">
              <a:buNone/>
            </a:pPr>
            <a:r>
              <a:rPr lang="en-US" altLang="en-US" dirty="0"/>
              <a:t>distribute medications or vaccinations to large </a:t>
            </a:r>
          </a:p>
          <a:p>
            <a:pPr algn="ctr">
              <a:buNone/>
            </a:pPr>
            <a:r>
              <a:rPr lang="en-US" altLang="en-US" dirty="0"/>
              <a:t>segments of the County’s population.</a:t>
            </a:r>
          </a:p>
          <a:p>
            <a:pPr algn="ctr">
              <a:buNone/>
            </a:pPr>
            <a:endParaRPr lang="en-US" altLang="en-US" sz="1050" dirty="0"/>
          </a:p>
          <a:p>
            <a:pPr algn="ctr">
              <a:buNone/>
            </a:pPr>
            <a:r>
              <a:rPr lang="en-US" altLang="en-US" b="1" i="1" dirty="0"/>
              <a:t>Disaster Volunteers will be key in staffing POD sites.</a:t>
            </a:r>
          </a:p>
          <a:p>
            <a:pPr algn="ctr">
              <a:buNone/>
            </a:pPr>
            <a:endParaRPr lang="en-US" altLang="en-US" sz="1050" b="1" i="1" dirty="0"/>
          </a:p>
          <a:p>
            <a:pPr>
              <a:buNone/>
            </a:pPr>
            <a:r>
              <a:rPr lang="en-US" altLang="en-US" dirty="0"/>
              <a:t>Volunteers will be integrated to perform a variety of duties:</a:t>
            </a:r>
          </a:p>
          <a:p>
            <a:pPr>
              <a:buNone/>
            </a:pPr>
            <a:r>
              <a:rPr lang="en-US" altLang="en-US" dirty="0"/>
              <a:t>	</a:t>
            </a:r>
            <a:r>
              <a:rPr lang="en-US" altLang="en-US" sz="1600" dirty="0"/>
              <a:t>Registration			Crowd control</a:t>
            </a:r>
          </a:p>
          <a:p>
            <a:pPr>
              <a:buNone/>
            </a:pPr>
            <a:r>
              <a:rPr lang="en-US" altLang="en-US" sz="1600" dirty="0"/>
              <a:t>	Data entry			Assist with special needs residents </a:t>
            </a:r>
          </a:p>
          <a:p>
            <a:pPr>
              <a:buNone/>
            </a:pPr>
            <a:r>
              <a:rPr lang="en-US" altLang="en-US" sz="1600" dirty="0"/>
              <a:t>	Language translation		Conduct medically-appropriate tasks</a:t>
            </a:r>
          </a:p>
          <a:p>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National Stockpile (SNS)</a:t>
            </a:r>
          </a:p>
        </p:txBody>
      </p:sp>
      <p:sp>
        <p:nvSpPr>
          <p:cNvPr id="3" name="Content Placeholder 2"/>
          <p:cNvSpPr>
            <a:spLocks noGrp="1"/>
          </p:cNvSpPr>
          <p:nvPr>
            <p:ph idx="1"/>
          </p:nvPr>
        </p:nvSpPr>
        <p:spPr>
          <a:xfrm>
            <a:off x="1154954" y="2309567"/>
            <a:ext cx="8825659" cy="4176074"/>
          </a:xfrm>
        </p:spPr>
        <p:txBody>
          <a:bodyPr>
            <a:normAutofit fontScale="85000" lnSpcReduction="20000"/>
          </a:bodyPr>
          <a:lstStyle/>
          <a:p>
            <a:pPr>
              <a:lnSpc>
                <a:spcPct val="80000"/>
              </a:lnSpc>
              <a:buFont typeface="Wingdings" pitchFamily="2" charset="2"/>
              <a:buChar char="q"/>
            </a:pPr>
            <a:r>
              <a:rPr lang="en-US" altLang="en-US" sz="2400" dirty="0"/>
              <a:t>A National Stockpile of Medicines and Medical Supplies</a:t>
            </a:r>
          </a:p>
          <a:p>
            <a:pPr>
              <a:lnSpc>
                <a:spcPct val="80000"/>
              </a:lnSpc>
              <a:buFont typeface="Wingdings" pitchFamily="2" charset="2"/>
              <a:buChar char="q"/>
            </a:pPr>
            <a:endParaRPr lang="en-US" altLang="en-US" sz="2400" dirty="0"/>
          </a:p>
          <a:p>
            <a:pPr>
              <a:lnSpc>
                <a:spcPct val="80000"/>
              </a:lnSpc>
              <a:buFont typeface="Wingdings" pitchFamily="2" charset="2"/>
              <a:buChar char="q"/>
            </a:pPr>
            <a:r>
              <a:rPr lang="en-US" altLang="en-US" sz="2400" dirty="0"/>
              <a:t>Managed by the Centers for Disease Control (CDC)</a:t>
            </a:r>
          </a:p>
          <a:p>
            <a:pPr>
              <a:lnSpc>
                <a:spcPct val="80000"/>
              </a:lnSpc>
              <a:buFont typeface="Wingdings" pitchFamily="2" charset="2"/>
              <a:buChar char="q"/>
            </a:pPr>
            <a:endParaRPr lang="en-US" altLang="en-US" sz="2400" dirty="0"/>
          </a:p>
          <a:p>
            <a:pPr>
              <a:lnSpc>
                <a:spcPct val="80000"/>
              </a:lnSpc>
              <a:buFont typeface="Wingdings" pitchFamily="2" charset="2"/>
              <a:buChar char="q"/>
            </a:pPr>
            <a:r>
              <a:rPr lang="en-US" altLang="en-US" sz="2400" dirty="0"/>
              <a:t>Stored in secure/classified locations around the United States</a:t>
            </a:r>
          </a:p>
          <a:p>
            <a:pPr>
              <a:lnSpc>
                <a:spcPct val="80000"/>
              </a:lnSpc>
              <a:buFont typeface="Wingdings" pitchFamily="2" charset="2"/>
              <a:buChar char="q"/>
            </a:pPr>
            <a:endParaRPr lang="en-US" altLang="en-US" sz="2400" dirty="0"/>
          </a:p>
          <a:p>
            <a:pPr>
              <a:lnSpc>
                <a:spcPct val="80000"/>
              </a:lnSpc>
              <a:buFont typeface="Wingdings" pitchFamily="2" charset="2"/>
              <a:buChar char="q"/>
            </a:pPr>
            <a:r>
              <a:rPr lang="en-US" altLang="en-US" sz="2400" dirty="0"/>
              <a:t>Shipped anywhere in the United States within 12 hours</a:t>
            </a:r>
          </a:p>
          <a:p>
            <a:pPr>
              <a:lnSpc>
                <a:spcPct val="80000"/>
              </a:lnSpc>
              <a:buFont typeface="Wingdings" pitchFamily="2" charset="2"/>
              <a:buChar char="q"/>
            </a:pPr>
            <a:endParaRPr lang="en-US" altLang="en-US" sz="2400" dirty="0"/>
          </a:p>
          <a:p>
            <a:pPr>
              <a:lnSpc>
                <a:spcPct val="80000"/>
              </a:lnSpc>
              <a:buFont typeface="Wingdings" pitchFamily="2" charset="2"/>
              <a:buChar char="q"/>
            </a:pPr>
            <a:r>
              <a:rPr lang="en-US" altLang="en-US" sz="2400" dirty="0"/>
              <a:t>Designed to assist in the local emergency response to:</a:t>
            </a:r>
          </a:p>
          <a:p>
            <a:pPr lvl="1">
              <a:lnSpc>
                <a:spcPct val="80000"/>
              </a:lnSpc>
              <a:buFont typeface="Arial" charset="0"/>
              <a:buChar char="o"/>
            </a:pPr>
            <a:r>
              <a:rPr lang="en-US" altLang="en-US" sz="2000" dirty="0"/>
              <a:t>Pandemic</a:t>
            </a:r>
          </a:p>
          <a:p>
            <a:pPr lvl="1">
              <a:lnSpc>
                <a:spcPct val="80000"/>
              </a:lnSpc>
              <a:buFont typeface="Arial" charset="0"/>
              <a:buChar char="o"/>
            </a:pPr>
            <a:r>
              <a:rPr lang="en-US" altLang="en-US" sz="2000" dirty="0"/>
              <a:t>Chemical/industrial accident</a:t>
            </a:r>
          </a:p>
          <a:p>
            <a:pPr lvl="1">
              <a:lnSpc>
                <a:spcPct val="80000"/>
              </a:lnSpc>
              <a:buFont typeface="Arial" charset="0"/>
              <a:buChar char="o"/>
            </a:pPr>
            <a:r>
              <a:rPr lang="en-US" altLang="en-US" sz="2000" dirty="0"/>
              <a:t>Terrorist attack (used in NYC and WDC following 9/11)</a:t>
            </a:r>
          </a:p>
          <a:p>
            <a:pPr lvl="1">
              <a:lnSpc>
                <a:spcPct val="80000"/>
              </a:lnSpc>
              <a:buFont typeface="Arial" charset="0"/>
              <a:buChar char="o"/>
            </a:pPr>
            <a:r>
              <a:rPr lang="en-US" altLang="en-US" sz="2000" dirty="0"/>
              <a:t>Major Natural Disasters (used in response to Katrina/Rita)</a:t>
            </a:r>
          </a:p>
          <a:p>
            <a:pPr>
              <a:lnSpc>
                <a:spcPct val="80000"/>
              </a:lnSpc>
              <a:buNone/>
            </a:pPr>
            <a:endParaRPr lang="en-US" altLang="en-US" baseline="30000"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MCM 2019 Status – Established!</a:t>
            </a:r>
          </a:p>
        </p:txBody>
      </p:sp>
      <p:sp>
        <p:nvSpPr>
          <p:cNvPr id="3" name="Content Placeholder 2"/>
          <p:cNvSpPr>
            <a:spLocks noGrp="1"/>
          </p:cNvSpPr>
          <p:nvPr>
            <p:ph idx="1"/>
          </p:nvPr>
        </p:nvSpPr>
        <p:spPr>
          <a:xfrm>
            <a:off x="1154954" y="2205873"/>
            <a:ext cx="8825659" cy="4251488"/>
          </a:xfrm>
        </p:spPr>
        <p:txBody>
          <a:bodyPr>
            <a:normAutofit fontScale="77500" lnSpcReduction="20000"/>
          </a:bodyPr>
          <a:lstStyle/>
          <a:p>
            <a:pPr>
              <a:buFont typeface="Wingdings" pitchFamily="2" charset="2"/>
              <a:buChar char="q"/>
            </a:pPr>
            <a:r>
              <a:rPr lang="en-US" altLang="en-US" sz="2400" dirty="0"/>
              <a:t>Open POD Sites</a:t>
            </a:r>
          </a:p>
          <a:p>
            <a:pPr lvl="1">
              <a:buFont typeface="Arial" charset="0"/>
              <a:buChar char="o"/>
            </a:pPr>
            <a:r>
              <a:rPr lang="en-US" altLang="en-US" dirty="0"/>
              <a:t>16 Sites with Plans</a:t>
            </a:r>
          </a:p>
          <a:p>
            <a:pPr lvl="1">
              <a:buFont typeface="Arial" charset="0"/>
              <a:buChar char="o"/>
            </a:pPr>
            <a:r>
              <a:rPr lang="en-US" altLang="en-US" dirty="0"/>
              <a:t>All sites have conducted site-specific exercises</a:t>
            </a:r>
          </a:p>
          <a:p>
            <a:pPr>
              <a:buFont typeface="Wingdings" pitchFamily="2" charset="2"/>
              <a:buChar char="q"/>
            </a:pPr>
            <a:r>
              <a:rPr lang="en-US" altLang="en-US" sz="2000" dirty="0"/>
              <a:t>Local Distribution Site (LDS)</a:t>
            </a:r>
          </a:p>
          <a:p>
            <a:pPr lvl="1">
              <a:buFont typeface="Arial" charset="0"/>
              <a:buChar char="o"/>
            </a:pPr>
            <a:r>
              <a:rPr lang="en-US" altLang="en-US" dirty="0"/>
              <a:t>Primary and Alternate Sites with Plans</a:t>
            </a:r>
          </a:p>
          <a:p>
            <a:pPr lvl="1">
              <a:buFont typeface="Arial" charset="0"/>
              <a:buChar char="o"/>
            </a:pPr>
            <a:r>
              <a:rPr lang="en-US" altLang="en-US" dirty="0"/>
              <a:t>Both Sites have conducted exercises</a:t>
            </a:r>
          </a:p>
          <a:p>
            <a:pPr>
              <a:buFont typeface="Wingdings" pitchFamily="2" charset="2"/>
              <a:buChar char="q"/>
            </a:pPr>
            <a:r>
              <a:rPr lang="en-US" altLang="en-US" sz="2000" dirty="0"/>
              <a:t>Closed POD Sites</a:t>
            </a:r>
            <a:endParaRPr lang="en-US" altLang="en-US" sz="1600" dirty="0"/>
          </a:p>
          <a:p>
            <a:pPr lvl="1">
              <a:buFont typeface="Arial" charset="0"/>
              <a:buChar char="o"/>
            </a:pPr>
            <a:r>
              <a:rPr lang="en-US" altLang="en-US" dirty="0"/>
              <a:t>72 sites currently registered and executed MOU</a:t>
            </a:r>
          </a:p>
          <a:p>
            <a:pPr lvl="1">
              <a:buFont typeface="Arial" charset="0"/>
              <a:buChar char="o"/>
            </a:pPr>
            <a:r>
              <a:rPr lang="en-US" altLang="en-US" dirty="0"/>
              <a:t>60+ sites have participated in exercises in 2007 to 2018</a:t>
            </a:r>
          </a:p>
          <a:p>
            <a:pPr>
              <a:buFont typeface="Wingdings" pitchFamily="2" charset="2"/>
              <a:buChar char="q"/>
            </a:pPr>
            <a:r>
              <a:rPr lang="en-US" altLang="en-US" sz="2000" dirty="0"/>
              <a:t>Hospitals</a:t>
            </a:r>
          </a:p>
          <a:p>
            <a:pPr lvl="1">
              <a:buFont typeface="Arial" charset="0"/>
              <a:buChar char="o"/>
            </a:pPr>
            <a:r>
              <a:rPr lang="en-US" altLang="en-US" dirty="0"/>
              <a:t>All 6 major hospitals are active participants in the program and have participated in multiple exercises</a:t>
            </a:r>
          </a:p>
          <a:p>
            <a:pPr>
              <a:buFont typeface="Wingdings" pitchFamily="2" charset="2"/>
              <a:buChar char="q"/>
            </a:pPr>
            <a:r>
              <a:rPr lang="en-US" altLang="en-US" sz="2000" dirty="0"/>
              <a:t>MCM Operations Center (MOC)</a:t>
            </a:r>
          </a:p>
          <a:p>
            <a:pPr lvl="1">
              <a:buFont typeface="Arial" charset="0"/>
              <a:buChar char="o"/>
            </a:pPr>
            <a:r>
              <a:rPr lang="en-US" altLang="en-US" dirty="0"/>
              <a:t>Located within the Delaware County Emergency Operations Center (EOC) at the Delaware County 911 Center.  Has hosted multiple exercises.</a:t>
            </a:r>
          </a:p>
          <a:p>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MCM Staffing &amp; Volunteers</a:t>
            </a:r>
          </a:p>
        </p:txBody>
      </p:sp>
      <p:sp>
        <p:nvSpPr>
          <p:cNvPr id="3" name="Content Placeholder 2"/>
          <p:cNvSpPr>
            <a:spLocks noGrp="1"/>
          </p:cNvSpPr>
          <p:nvPr>
            <p:ph idx="1"/>
          </p:nvPr>
        </p:nvSpPr>
        <p:spPr>
          <a:xfrm>
            <a:off x="1154954" y="2290713"/>
            <a:ext cx="8825659" cy="4270343"/>
          </a:xfrm>
        </p:spPr>
        <p:txBody>
          <a:bodyPr numCol="2">
            <a:noAutofit/>
          </a:bodyPr>
          <a:lstStyle/>
          <a:p>
            <a:pPr>
              <a:buFont typeface="Wingdings" pitchFamily="2" charset="2"/>
              <a:buChar char="q"/>
            </a:pPr>
            <a:r>
              <a:rPr lang="en-US" altLang="en-US" sz="1600" dirty="0"/>
              <a:t>Total needed – 3000</a:t>
            </a:r>
          </a:p>
          <a:p>
            <a:pPr>
              <a:buFont typeface="Wingdings" pitchFamily="2" charset="2"/>
              <a:buChar char="q"/>
            </a:pPr>
            <a:r>
              <a:rPr lang="en-US" altLang="en-US" sz="1600" dirty="0"/>
              <a:t>Currently Identified and Trained – about 1200-1500</a:t>
            </a:r>
          </a:p>
          <a:p>
            <a:pPr>
              <a:buFont typeface="Wingdings" pitchFamily="2" charset="2"/>
              <a:buChar char="q"/>
            </a:pPr>
            <a:r>
              <a:rPr lang="en-US" altLang="en-US" sz="1600" dirty="0"/>
              <a:t>Staffing Needs – Skills/Experience</a:t>
            </a:r>
          </a:p>
          <a:p>
            <a:pPr lvl="1">
              <a:buFont typeface="Arial" charset="0"/>
              <a:buChar char="o"/>
            </a:pPr>
            <a:r>
              <a:rPr lang="en-US" altLang="en-US" dirty="0"/>
              <a:t>Medical Staff - Medically qualified volunteers to…</a:t>
            </a:r>
          </a:p>
          <a:p>
            <a:pPr lvl="2">
              <a:buFont typeface="Wingdings" pitchFamily="2" charset="2"/>
              <a:buChar char="§"/>
            </a:pPr>
            <a:r>
              <a:rPr lang="en-US" altLang="en-US" sz="1600" dirty="0"/>
              <a:t>Do medical screening </a:t>
            </a:r>
          </a:p>
          <a:p>
            <a:pPr lvl="2">
              <a:buFont typeface="Wingdings" pitchFamily="2" charset="2"/>
              <a:buChar char="§"/>
            </a:pPr>
            <a:r>
              <a:rPr lang="en-US" altLang="en-US" sz="1600" dirty="0"/>
              <a:t>Provide injections</a:t>
            </a:r>
          </a:p>
          <a:p>
            <a:pPr lvl="2">
              <a:buFont typeface="Wingdings" pitchFamily="2" charset="2"/>
              <a:buChar char="§"/>
            </a:pPr>
            <a:r>
              <a:rPr lang="en-US" altLang="en-US" sz="1600" dirty="0"/>
              <a:t>Dispense medications</a:t>
            </a:r>
          </a:p>
          <a:p>
            <a:pPr lvl="2">
              <a:buFont typeface="Wingdings" pitchFamily="2" charset="2"/>
              <a:buChar char="§"/>
            </a:pPr>
            <a:r>
              <a:rPr lang="en-US" altLang="en-US" sz="1600" dirty="0"/>
              <a:t>First Aid</a:t>
            </a:r>
          </a:p>
          <a:p>
            <a:pPr lvl="2">
              <a:buFont typeface="Wingdings" pitchFamily="2" charset="2"/>
              <a:buChar char="§"/>
            </a:pPr>
            <a:r>
              <a:rPr lang="en-US" altLang="en-US" sz="1600" dirty="0"/>
              <a:t>Counseling/Mental Health Support</a:t>
            </a:r>
          </a:p>
          <a:p>
            <a:pPr lvl="1">
              <a:buFont typeface="Arial" charset="0"/>
              <a:buChar char="o"/>
            </a:pPr>
            <a:r>
              <a:rPr lang="en-US" altLang="en-US" dirty="0"/>
              <a:t>Non-Medical Staff – a broad range of needs…</a:t>
            </a:r>
          </a:p>
          <a:p>
            <a:pPr lvl="2">
              <a:buFont typeface="Wingdings" pitchFamily="2" charset="2"/>
              <a:buChar char="§"/>
            </a:pPr>
            <a:r>
              <a:rPr lang="en-US" altLang="en-US" sz="1600" dirty="0"/>
              <a:t>Greeters and Line Staff </a:t>
            </a:r>
          </a:p>
          <a:p>
            <a:pPr lvl="2">
              <a:buFont typeface="Wingdings" pitchFamily="2" charset="2"/>
              <a:buChar char="§"/>
            </a:pPr>
            <a:r>
              <a:rPr lang="en-US" altLang="en-US" sz="1600" dirty="0"/>
              <a:t>Logistics/Material Handling </a:t>
            </a:r>
          </a:p>
          <a:p>
            <a:pPr lvl="2">
              <a:buFont typeface="Wingdings" pitchFamily="2" charset="2"/>
              <a:buChar char="§"/>
            </a:pPr>
            <a:r>
              <a:rPr lang="en-US" altLang="en-US" sz="1600" dirty="0"/>
              <a:t>Runners</a:t>
            </a:r>
          </a:p>
          <a:p>
            <a:pPr lvl="2">
              <a:buFont typeface="Wingdings" pitchFamily="2" charset="2"/>
              <a:buChar char="§"/>
            </a:pPr>
            <a:r>
              <a:rPr lang="en-US" altLang="en-US" sz="1600" dirty="0"/>
              <a:t>General Administrative</a:t>
            </a:r>
          </a:p>
          <a:p>
            <a:pPr lvl="2">
              <a:buFont typeface="Wingdings" pitchFamily="2" charset="2"/>
              <a:buChar char="§"/>
            </a:pPr>
            <a:r>
              <a:rPr lang="en-US" altLang="en-US" sz="1600" dirty="0"/>
              <a:t>Communications – experienced with tactical radios</a:t>
            </a:r>
          </a:p>
          <a:p>
            <a:pPr>
              <a:buFont typeface="Wingdings" pitchFamily="2" charset="2"/>
              <a:buChar char="q"/>
            </a:pPr>
            <a:r>
              <a:rPr lang="en-US" altLang="en-US" sz="1600" dirty="0"/>
              <a:t>Staffing Needs – Locations</a:t>
            </a:r>
          </a:p>
          <a:p>
            <a:pPr lvl="1">
              <a:buFont typeface="Arial" charset="0"/>
              <a:buChar char="o"/>
            </a:pPr>
            <a:r>
              <a:rPr lang="en-US" altLang="en-US" dirty="0"/>
              <a:t>In general – some staffing needed at ALL of our PODs</a:t>
            </a:r>
          </a:p>
          <a:p>
            <a:pPr lvl="1">
              <a:buFont typeface="Arial" charset="0"/>
              <a:buChar char="o"/>
            </a:pPr>
            <a:r>
              <a:rPr lang="en-US" altLang="en-US" b="1" dirty="0"/>
              <a:t>DELCO Medical Reserve Corps SNS Strike Team</a:t>
            </a:r>
          </a:p>
          <a:p>
            <a:endParaRPr lang="en-US" sz="16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Mass Care ESF - 6</a:t>
            </a:r>
          </a:p>
        </p:txBody>
      </p:sp>
      <p:sp>
        <p:nvSpPr>
          <p:cNvPr id="3" name="Content Placeholder 2"/>
          <p:cNvSpPr>
            <a:spLocks noGrp="1"/>
          </p:cNvSpPr>
          <p:nvPr>
            <p:ph idx="1"/>
          </p:nvPr>
        </p:nvSpPr>
        <p:spPr>
          <a:xfrm>
            <a:off x="1154954" y="2309567"/>
            <a:ext cx="8825659" cy="4232635"/>
          </a:xfrm>
        </p:spPr>
        <p:txBody>
          <a:bodyPr>
            <a:normAutofit lnSpcReduction="10000"/>
          </a:bodyPr>
          <a:lstStyle/>
          <a:p>
            <a:r>
              <a:rPr lang="en-US" altLang="en-US" dirty="0"/>
              <a:t>Delaware County Emergency Services works in conjunction with Non Government Organizations (NGOs) to provide mass care services:</a:t>
            </a:r>
          </a:p>
          <a:p>
            <a:r>
              <a:rPr lang="en-US" altLang="en-US" dirty="0"/>
              <a:t>American Red Cross</a:t>
            </a:r>
          </a:p>
          <a:p>
            <a:r>
              <a:rPr lang="en-US" altLang="en-US" dirty="0"/>
              <a:t>Salvation Army</a:t>
            </a:r>
          </a:p>
          <a:p>
            <a:r>
              <a:rPr lang="en-US" altLang="en-US" dirty="0"/>
              <a:t>Community Interaction</a:t>
            </a:r>
          </a:p>
          <a:p>
            <a:r>
              <a:rPr lang="en-US" altLang="en-US" dirty="0"/>
              <a:t>Southern Baptists</a:t>
            </a:r>
          </a:p>
          <a:p>
            <a:r>
              <a:rPr lang="en-US" altLang="en-US" dirty="0"/>
              <a:t>Red Paw</a:t>
            </a:r>
          </a:p>
          <a:p>
            <a:r>
              <a:rPr lang="en-US" altLang="en-US" dirty="0"/>
              <a:t>Team Rubicon</a:t>
            </a:r>
          </a:p>
          <a:p>
            <a:r>
              <a:rPr lang="en-US" altLang="en-US" dirty="0"/>
              <a:t>Delaware County Interfaith Food Assistance Network (DIFAN)</a:t>
            </a:r>
          </a:p>
          <a:p>
            <a:r>
              <a:rPr lang="en-US" altLang="en-US" dirty="0"/>
              <a:t>SEPA Volunteer Organizations Active in Disasters (VOAD) </a:t>
            </a:r>
          </a:p>
          <a:p>
            <a:r>
              <a:rPr lang="en-US" altLang="en-US" dirty="0"/>
              <a:t>Among others</a:t>
            </a:r>
          </a:p>
          <a:p>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Mass Care</a:t>
            </a:r>
          </a:p>
        </p:txBody>
      </p:sp>
      <p:sp>
        <p:nvSpPr>
          <p:cNvPr id="3" name="Content Placeholder 2"/>
          <p:cNvSpPr>
            <a:spLocks noGrp="1"/>
          </p:cNvSpPr>
          <p:nvPr>
            <p:ph idx="1"/>
          </p:nvPr>
        </p:nvSpPr>
        <p:spPr>
          <a:xfrm>
            <a:off x="1154954" y="2253006"/>
            <a:ext cx="8825659" cy="4355184"/>
          </a:xfrm>
        </p:spPr>
        <p:txBody>
          <a:bodyPr>
            <a:normAutofit fontScale="85000" lnSpcReduction="20000"/>
          </a:bodyPr>
          <a:lstStyle/>
          <a:p>
            <a:r>
              <a:rPr lang="en-US" altLang="en-US" sz="2400" dirty="0"/>
              <a:t>Initial response and case management conducted by the local Red Cross Disaster Action Team</a:t>
            </a:r>
          </a:p>
          <a:p>
            <a:r>
              <a:rPr lang="en-US" altLang="en-US" sz="2400" dirty="0"/>
              <a:t>Initial first responder canteen and client feeding services conducted by the Salvation Army</a:t>
            </a:r>
          </a:p>
          <a:p>
            <a:r>
              <a:rPr lang="en-US" altLang="en-US" sz="2400" dirty="0"/>
              <a:t>Resources are requested directly from municipalities and generally handled at that level.</a:t>
            </a:r>
          </a:p>
          <a:p>
            <a:r>
              <a:rPr lang="en-US" altLang="en-US" sz="2400" dirty="0"/>
              <a:t>When a shelter is needed or multijurisdictional resource sharing is required the county begins to coordinate the response. </a:t>
            </a:r>
          </a:p>
          <a:p>
            <a:r>
              <a:rPr lang="en-US" altLang="en-US" sz="2400" dirty="0"/>
              <a:t>Citizen Corps Volunteers participate in shelter operations:</a:t>
            </a:r>
          </a:p>
          <a:p>
            <a:pPr lvl="1"/>
            <a:r>
              <a:rPr lang="en-US" altLang="en-US" sz="2000" dirty="0"/>
              <a:t>Registration, First Aid, Housing, Feeding</a:t>
            </a:r>
          </a:p>
          <a:p>
            <a:r>
              <a:rPr lang="en-US" altLang="en-US" sz="2400" dirty="0"/>
              <a:t>County can run up to three large shelters at one time.  </a:t>
            </a:r>
          </a:p>
          <a:p>
            <a:r>
              <a:rPr lang="en-US" altLang="en-US" sz="2400" dirty="0"/>
              <a:t>Multiple small shelter kits or “30 packs” are deployed throughout the county. </a:t>
            </a:r>
          </a:p>
          <a:p>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Community Outreach and Training</a:t>
            </a:r>
          </a:p>
        </p:txBody>
      </p:sp>
      <p:sp>
        <p:nvSpPr>
          <p:cNvPr id="3" name="Content Placeholder 2"/>
          <p:cNvSpPr>
            <a:spLocks noGrp="1"/>
          </p:cNvSpPr>
          <p:nvPr>
            <p:ph idx="1"/>
          </p:nvPr>
        </p:nvSpPr>
        <p:spPr>
          <a:xfrm>
            <a:off x="1154954" y="2394408"/>
            <a:ext cx="8825659" cy="4006392"/>
          </a:xfrm>
        </p:spPr>
        <p:txBody>
          <a:bodyPr>
            <a:normAutofit/>
          </a:bodyPr>
          <a:lstStyle/>
          <a:p>
            <a:pPr>
              <a:buNone/>
            </a:pPr>
            <a:r>
              <a:rPr lang="en-US" altLang="en-US" dirty="0"/>
              <a:t>Delaware County has one of the largest public outreach programs in PA!</a:t>
            </a:r>
          </a:p>
          <a:p>
            <a:r>
              <a:rPr lang="en-US" altLang="en-US" dirty="0"/>
              <a:t>Local public health fairs</a:t>
            </a:r>
          </a:p>
          <a:p>
            <a:r>
              <a:rPr lang="en-US" altLang="en-US" dirty="0"/>
              <a:t>Community events</a:t>
            </a:r>
          </a:p>
          <a:p>
            <a:r>
              <a:rPr lang="en-US" altLang="en-US" dirty="0"/>
              <a:t>Hand only CPR</a:t>
            </a:r>
          </a:p>
          <a:p>
            <a:r>
              <a:rPr lang="en-US" altLang="en-US" dirty="0"/>
              <a:t>National Night Out</a:t>
            </a:r>
          </a:p>
          <a:p>
            <a:r>
              <a:rPr lang="en-US" altLang="en-US" dirty="0"/>
              <a:t>Pirate Fair</a:t>
            </a:r>
          </a:p>
          <a:p>
            <a:r>
              <a:rPr lang="en-US" altLang="en-US" dirty="0"/>
              <a:t>Emergency Preparedness Handbook &amp; Bags</a:t>
            </a:r>
          </a:p>
          <a:p>
            <a:r>
              <a:rPr lang="en-US" altLang="en-US" dirty="0"/>
              <a:t>Municipal &amp; Community group emergency preparedness education courses</a:t>
            </a:r>
          </a:p>
          <a:p>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Department of Emergency Services (DES)</a:t>
            </a:r>
          </a:p>
        </p:txBody>
      </p:sp>
      <p:sp>
        <p:nvSpPr>
          <p:cNvPr id="3" name="Content Placeholder 2"/>
          <p:cNvSpPr>
            <a:spLocks noGrp="1"/>
          </p:cNvSpPr>
          <p:nvPr>
            <p:ph idx="1"/>
          </p:nvPr>
        </p:nvSpPr>
        <p:spPr>
          <a:xfrm>
            <a:off x="1154954" y="2366128"/>
            <a:ext cx="8825659" cy="4128940"/>
          </a:xfrm>
        </p:spPr>
        <p:txBody>
          <a:bodyPr>
            <a:normAutofit fontScale="92500" lnSpcReduction="10000"/>
          </a:bodyPr>
          <a:lstStyle/>
          <a:p>
            <a:r>
              <a:rPr lang="en-US" altLang="en-US" sz="2400" dirty="0"/>
              <a:t>Delco Citizen Corps is part of the Delaware County Department of Emergency Services</a:t>
            </a:r>
          </a:p>
          <a:p>
            <a:r>
              <a:rPr lang="en-US" altLang="en-US" sz="2400" dirty="0"/>
              <a:t>Oversight from the Director of Delco DES</a:t>
            </a:r>
          </a:p>
          <a:p>
            <a:pPr lvl="1"/>
            <a:r>
              <a:rPr lang="en-US" altLang="en-US" sz="2400" dirty="0"/>
              <a:t>Tim Boyce</a:t>
            </a:r>
          </a:p>
          <a:p>
            <a:r>
              <a:rPr lang="en-US" altLang="en-US" sz="2400" dirty="0"/>
              <a:t>Coordinated by the Special Operations Division</a:t>
            </a:r>
          </a:p>
          <a:p>
            <a:pPr lvl="1"/>
            <a:r>
              <a:rPr lang="en-US" altLang="en-US" sz="2400" dirty="0"/>
              <a:t>Tom Morgan</a:t>
            </a:r>
          </a:p>
          <a:p>
            <a:r>
              <a:rPr lang="en-US" altLang="en-US" sz="2400" dirty="0"/>
              <a:t>Supervised by the Volunteer Management Coordinator</a:t>
            </a:r>
          </a:p>
          <a:p>
            <a:pPr lvl="1"/>
            <a:r>
              <a:rPr lang="en-US" altLang="en-US" sz="2000" dirty="0"/>
              <a:t>Ed Kline</a:t>
            </a:r>
          </a:p>
          <a:p>
            <a:r>
              <a:rPr lang="en-US" altLang="en-US" sz="2400" dirty="0"/>
              <a:t>Lead by Citizen Corps Leadership Council</a:t>
            </a:r>
          </a:p>
          <a:p>
            <a:pPr lvl="1"/>
            <a:r>
              <a:rPr lang="en-US" altLang="en-US" sz="2000" dirty="0"/>
              <a:t>Deputy &amp; Assistance Coordinators, Project Managers</a:t>
            </a:r>
          </a:p>
          <a:p>
            <a:pPr>
              <a:buNone/>
            </a:pPr>
            <a:endParaRPr lang="en-US" altLang="en-US" sz="1100" dirty="0"/>
          </a:p>
          <a:p>
            <a:endParaRPr lang="en-US" dirty="0"/>
          </a:p>
        </p:txBody>
      </p:sp>
      <p:pic>
        <p:nvPicPr>
          <p:cNvPr id="4" name="Picture 9" descr="Delco 911 Black patch 170807. small.jpg"/>
          <p:cNvPicPr>
            <a:picLocks noChangeAspect="1"/>
          </p:cNvPicPr>
          <p:nvPr/>
        </p:nvPicPr>
        <p:blipFill>
          <a:blip r:embed="rId2"/>
          <a:srcRect/>
          <a:stretch>
            <a:fillRect/>
          </a:stretch>
        </p:blipFill>
        <p:spPr bwMode="auto">
          <a:xfrm>
            <a:off x="9360816" y="2584162"/>
            <a:ext cx="2309568" cy="2222959"/>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Overall Citizen Corps FAQs (cont’d)</a:t>
            </a:r>
          </a:p>
        </p:txBody>
      </p:sp>
      <p:sp>
        <p:nvSpPr>
          <p:cNvPr id="7" name="Content Placeholder 6"/>
          <p:cNvSpPr>
            <a:spLocks noGrp="1"/>
          </p:cNvSpPr>
          <p:nvPr>
            <p:ph idx="1"/>
          </p:nvPr>
        </p:nvSpPr>
        <p:spPr>
          <a:xfrm>
            <a:off x="754912" y="2087217"/>
            <a:ext cx="10866474" cy="4281685"/>
          </a:xfrm>
        </p:spPr>
        <p:txBody>
          <a:bodyPr>
            <a:normAutofit fontScale="92500" lnSpcReduction="20000"/>
          </a:bodyPr>
          <a:lstStyle/>
          <a:p>
            <a:r>
              <a:rPr lang="en-US" b="1" dirty="0"/>
              <a:t>How?</a:t>
            </a:r>
          </a:p>
          <a:p>
            <a:pPr lvl="1">
              <a:lnSpc>
                <a:spcPct val="110000"/>
              </a:lnSpc>
              <a:buNone/>
            </a:pPr>
            <a:r>
              <a:rPr lang="en-US" dirty="0"/>
              <a:t>	</a:t>
            </a:r>
            <a:r>
              <a:rPr lang="en-US" sz="2000" dirty="0"/>
              <a:t>Major local emergencies can overwhelm the capability of first responders.    An organized and effective Citizen Corps program means that volunteers can effectively respond to local emergencies.  Volunteers will be identified, credentialed and trained prior to deployment, and will know how they fit into the emergency plan and how best to respond so that they are a positive support structure for the first responders.</a:t>
            </a:r>
          </a:p>
          <a:p>
            <a:r>
              <a:rPr lang="en-US" b="1" dirty="0"/>
              <a:t>Why?</a:t>
            </a:r>
          </a:p>
          <a:p>
            <a:pPr lvl="1">
              <a:lnSpc>
                <a:spcPct val="120000"/>
              </a:lnSpc>
              <a:buNone/>
            </a:pPr>
            <a:r>
              <a:rPr lang="en-US" b="1" dirty="0"/>
              <a:t>	</a:t>
            </a:r>
            <a:r>
              <a:rPr lang="en-US" sz="2000" b="1" dirty="0"/>
              <a:t>Our Mission Statement</a:t>
            </a:r>
            <a:r>
              <a:rPr lang="en-US" sz="2000" dirty="0"/>
              <a:t>: The mission of our Citizen Corps is to provide education, training, and volunteer opportunities to engage all citizens in making our community safer, stronger, and better prepared for emergencies and disasters of all types, including threats of terrorism, crime, public health emergencies, natural, man-made, and technological disasters by improving preparedness, mitigation, response, and recovery efforts. </a:t>
            </a:r>
            <a:endParaRPr lang="en-US" dirty="0"/>
          </a:p>
        </p:txBody>
      </p:sp>
    </p:spTree>
    <p:extLst>
      <p:ext uri="{BB962C8B-B14F-4D97-AF65-F5344CB8AC3E}">
        <p14:creationId xmlns:p14="http://schemas.microsoft.com/office/powerpoint/2010/main" val="72071536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 Workgroups</a:t>
            </a:r>
          </a:p>
        </p:txBody>
      </p:sp>
      <p:sp>
        <p:nvSpPr>
          <p:cNvPr id="3" name="Content Placeholder 2"/>
          <p:cNvSpPr>
            <a:spLocks noGrp="1"/>
          </p:cNvSpPr>
          <p:nvPr>
            <p:ph idx="1"/>
          </p:nvPr>
        </p:nvSpPr>
        <p:spPr>
          <a:xfrm>
            <a:off x="1154954" y="2337847"/>
            <a:ext cx="8825659" cy="4006392"/>
          </a:xfrm>
        </p:spPr>
        <p:txBody>
          <a:bodyPr>
            <a:normAutofit/>
          </a:bodyPr>
          <a:lstStyle/>
          <a:p>
            <a:r>
              <a:rPr lang="en-US" sz="2000" b="1" dirty="0"/>
              <a:t>Communications</a:t>
            </a:r>
          </a:p>
          <a:p>
            <a:pPr lvl="1"/>
            <a:r>
              <a:rPr lang="en-US" sz="2000" b="1" dirty="0"/>
              <a:t>911 phone, radio, video, dispatchers, mobile</a:t>
            </a:r>
          </a:p>
          <a:p>
            <a:r>
              <a:rPr lang="en-US" sz="2000" b="1" dirty="0"/>
              <a:t>Emergency Management</a:t>
            </a:r>
          </a:p>
          <a:p>
            <a:pPr lvl="1"/>
            <a:r>
              <a:rPr lang="en-US" sz="2000" b="1" dirty="0"/>
              <a:t>Federal, state, municipal, planning, hazmat</a:t>
            </a:r>
          </a:p>
          <a:p>
            <a:r>
              <a:rPr lang="en-US" sz="2000" b="1" dirty="0"/>
              <a:t>Special Operations</a:t>
            </a:r>
          </a:p>
          <a:p>
            <a:pPr lvl="1"/>
            <a:r>
              <a:rPr lang="en-US" sz="2000" b="1" dirty="0"/>
              <a:t>Police, fire, medical, SNS, MCI, Citizen Corps </a:t>
            </a:r>
          </a:p>
          <a:p>
            <a:r>
              <a:rPr lang="en-US" sz="2000" b="1" dirty="0"/>
              <a:t>Technology, Training &amp; Innovation</a:t>
            </a:r>
          </a:p>
          <a:p>
            <a:pPr lvl="1"/>
            <a:r>
              <a:rPr lang="en-US" sz="2000" b="1" dirty="0"/>
              <a:t>Infrastructure, equipment, support</a:t>
            </a:r>
          </a:p>
        </p:txBody>
      </p:sp>
      <p:pic>
        <p:nvPicPr>
          <p:cNvPr id="4" name="Picture 4" descr="Delco 911 white patch 170807. small.jpg"/>
          <p:cNvPicPr>
            <a:picLocks noChangeAspect="1"/>
          </p:cNvPicPr>
          <p:nvPr/>
        </p:nvPicPr>
        <p:blipFill>
          <a:blip r:embed="rId2"/>
          <a:srcRect/>
          <a:stretch>
            <a:fillRect/>
          </a:stretch>
        </p:blipFill>
        <p:spPr bwMode="auto">
          <a:xfrm>
            <a:off x="8754262" y="3742441"/>
            <a:ext cx="2303378" cy="2275626"/>
          </a:xfrm>
          <a:prstGeom prst="rect">
            <a:avLst/>
          </a:prstGeom>
          <a:noFill/>
          <a:ln w="9525">
            <a:noFill/>
            <a:miter lim="800000"/>
            <a:headEnd/>
            <a:tailEnd/>
          </a:ln>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 Organizational Chart</a:t>
            </a:r>
          </a:p>
        </p:txBody>
      </p:sp>
      <p:graphicFrame>
        <p:nvGraphicFramePr>
          <p:cNvPr id="4" name="Content Placeholder 4"/>
          <p:cNvGraphicFramePr>
            <a:graphicFrameLocks noGrp="1"/>
          </p:cNvGraphicFramePr>
          <p:nvPr>
            <p:ph idx="1"/>
          </p:nvPr>
        </p:nvGraphicFramePr>
        <p:xfrm>
          <a:off x="1155700" y="2281287"/>
          <a:ext cx="8824913" cy="42703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 911 Center Events per Year</a:t>
            </a:r>
          </a:p>
        </p:txBody>
      </p:sp>
      <p:sp>
        <p:nvSpPr>
          <p:cNvPr id="3" name="Content Placeholder 2"/>
          <p:cNvSpPr>
            <a:spLocks noGrp="1"/>
          </p:cNvSpPr>
          <p:nvPr>
            <p:ph idx="1"/>
          </p:nvPr>
        </p:nvSpPr>
        <p:spPr>
          <a:xfrm>
            <a:off x="1154954" y="2375555"/>
            <a:ext cx="8825659" cy="4176074"/>
          </a:xfrm>
        </p:spPr>
        <p:txBody>
          <a:bodyPr>
            <a:normAutofit/>
          </a:bodyPr>
          <a:lstStyle/>
          <a:p>
            <a:r>
              <a:rPr lang="en-US" sz="2800" dirty="0"/>
              <a:t>911 calls – 450,000</a:t>
            </a:r>
          </a:p>
          <a:p>
            <a:r>
              <a:rPr lang="en-US" sz="2800" dirty="0"/>
              <a:t>Police events – 350,000 </a:t>
            </a:r>
          </a:p>
          <a:p>
            <a:pPr lvl="1"/>
            <a:r>
              <a:rPr lang="en-US" sz="2800" dirty="0"/>
              <a:t>7 police sectors</a:t>
            </a:r>
          </a:p>
          <a:p>
            <a:r>
              <a:rPr lang="en-US" sz="2800" dirty="0"/>
              <a:t>EMS events – 55,000 </a:t>
            </a:r>
          </a:p>
          <a:p>
            <a:pPr lvl="1"/>
            <a:r>
              <a:rPr lang="en-US" sz="2800" dirty="0"/>
              <a:t>2 medical channels</a:t>
            </a:r>
          </a:p>
          <a:p>
            <a:r>
              <a:rPr lang="en-US" sz="2800" dirty="0"/>
              <a:t>Fire events –17,000 </a:t>
            </a:r>
          </a:p>
          <a:p>
            <a:pPr lvl="1"/>
            <a:r>
              <a:rPr lang="en-US" sz="2800" dirty="0"/>
              <a:t>49 municipalities</a:t>
            </a:r>
            <a:endParaRPr lang="en-US" altLang="en-US" sz="2800" dirty="0"/>
          </a:p>
          <a:p>
            <a:endParaRPr lang="en-US" sz="2800" dirty="0"/>
          </a:p>
        </p:txBody>
      </p:sp>
      <p:pic>
        <p:nvPicPr>
          <p:cNvPr id="4" name="Picture 4" descr="Delco 911 white patch 170807. small.jpg"/>
          <p:cNvPicPr>
            <a:picLocks noChangeAspect="1"/>
          </p:cNvPicPr>
          <p:nvPr/>
        </p:nvPicPr>
        <p:blipFill>
          <a:blip r:embed="rId2"/>
          <a:srcRect/>
          <a:stretch>
            <a:fillRect/>
          </a:stretch>
        </p:blipFill>
        <p:spPr bwMode="auto">
          <a:xfrm>
            <a:off x="8572969" y="3563331"/>
            <a:ext cx="2484671" cy="2454735"/>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Special Operations Group</a:t>
            </a:r>
          </a:p>
        </p:txBody>
      </p:sp>
      <p:sp>
        <p:nvSpPr>
          <p:cNvPr id="5" name="Content Placeholder 4"/>
          <p:cNvSpPr>
            <a:spLocks noGrp="1"/>
          </p:cNvSpPr>
          <p:nvPr>
            <p:ph sz="half" idx="1"/>
          </p:nvPr>
        </p:nvSpPr>
        <p:spPr>
          <a:xfrm>
            <a:off x="1154954" y="2413262"/>
            <a:ext cx="4828032" cy="3606539"/>
          </a:xfrm>
        </p:spPr>
        <p:txBody>
          <a:bodyPr>
            <a:normAutofit lnSpcReduction="10000"/>
          </a:bodyPr>
          <a:lstStyle/>
          <a:p>
            <a:r>
              <a:rPr lang="en-US" sz="2200" dirty="0"/>
              <a:t>ATV – Fire &amp; Medical</a:t>
            </a:r>
          </a:p>
          <a:p>
            <a:r>
              <a:rPr lang="en-US" sz="2200" dirty="0"/>
              <a:t>Drones</a:t>
            </a:r>
          </a:p>
          <a:p>
            <a:r>
              <a:rPr lang="en-US" sz="2200" dirty="0"/>
              <a:t>Field </a:t>
            </a:r>
            <a:r>
              <a:rPr lang="en-US" sz="2200" dirty="0" err="1"/>
              <a:t>Comm</a:t>
            </a:r>
            <a:r>
              <a:rPr lang="en-US" sz="2200" dirty="0"/>
              <a:t> &amp; MCP</a:t>
            </a:r>
          </a:p>
          <a:p>
            <a:r>
              <a:rPr lang="en-US" sz="2200" dirty="0"/>
              <a:t>Generators</a:t>
            </a:r>
          </a:p>
          <a:p>
            <a:r>
              <a:rPr lang="en-US" sz="2200" dirty="0"/>
              <a:t>Hazmat</a:t>
            </a:r>
          </a:p>
          <a:p>
            <a:r>
              <a:rPr lang="en-US" sz="2200" dirty="0"/>
              <a:t>IST</a:t>
            </a:r>
          </a:p>
          <a:p>
            <a:r>
              <a:rPr lang="en-US" sz="2200" dirty="0"/>
              <a:t>Light Tower</a:t>
            </a:r>
          </a:p>
          <a:p>
            <a:r>
              <a:rPr lang="en-US" sz="2200" dirty="0"/>
              <a:t>Radio Tower</a:t>
            </a:r>
          </a:p>
          <a:p>
            <a:endParaRPr lang="en-US" dirty="0"/>
          </a:p>
        </p:txBody>
      </p:sp>
      <p:sp>
        <p:nvSpPr>
          <p:cNvPr id="6" name="Content Placeholder 5"/>
          <p:cNvSpPr>
            <a:spLocks noGrp="1"/>
          </p:cNvSpPr>
          <p:nvPr>
            <p:ph sz="half" idx="2"/>
          </p:nvPr>
        </p:nvSpPr>
        <p:spPr>
          <a:xfrm>
            <a:off x="6208776" y="2394408"/>
            <a:ext cx="4828032" cy="3625392"/>
          </a:xfrm>
        </p:spPr>
        <p:txBody>
          <a:bodyPr>
            <a:noAutofit/>
          </a:bodyPr>
          <a:lstStyle/>
          <a:p>
            <a:r>
              <a:rPr lang="en-US" sz="2000" dirty="0"/>
              <a:t>MCI PODs and Trailers</a:t>
            </a:r>
          </a:p>
          <a:p>
            <a:r>
              <a:rPr lang="en-US" sz="2000" i="1" dirty="0"/>
              <a:t>Police, Fire &amp; EMS Teams</a:t>
            </a:r>
          </a:p>
          <a:p>
            <a:r>
              <a:rPr lang="en-US" sz="2000" dirty="0"/>
              <a:t>USAR</a:t>
            </a:r>
          </a:p>
          <a:p>
            <a:r>
              <a:rPr lang="en-US" sz="2000" dirty="0"/>
              <a:t>MCM</a:t>
            </a:r>
          </a:p>
          <a:p>
            <a:r>
              <a:rPr lang="en-US" sz="2000" dirty="0"/>
              <a:t>Volunteer Teams</a:t>
            </a:r>
          </a:p>
          <a:p>
            <a:pPr lvl="1"/>
            <a:r>
              <a:rPr lang="en-US" sz="2000" dirty="0"/>
              <a:t>Citizen’s Corp, CERT, DelCART, ARES, </a:t>
            </a:r>
          </a:p>
          <a:p>
            <a:r>
              <a:rPr lang="en-US" sz="2000" dirty="0"/>
              <a:t>Hospitals</a:t>
            </a:r>
          </a:p>
          <a:p>
            <a:r>
              <a:rPr lang="en-US" sz="2000" dirty="0"/>
              <a:t>Mass Care</a:t>
            </a:r>
          </a:p>
          <a:p>
            <a:r>
              <a:rPr lang="en-US" sz="2000" dirty="0"/>
              <a:t>Support Equipment</a:t>
            </a:r>
          </a:p>
        </p:txBody>
      </p:sp>
      <p:pic>
        <p:nvPicPr>
          <p:cNvPr id="7" name="Picture 5" descr="2018 Delco Special Operations Patch.jpg"/>
          <p:cNvPicPr>
            <a:picLocks noChangeAspect="1"/>
          </p:cNvPicPr>
          <p:nvPr/>
        </p:nvPicPr>
        <p:blipFill>
          <a:blip r:embed="rId2"/>
          <a:srcRect/>
          <a:stretch>
            <a:fillRect/>
          </a:stretch>
        </p:blipFill>
        <p:spPr bwMode="auto">
          <a:xfrm>
            <a:off x="3910552" y="4007177"/>
            <a:ext cx="1973263" cy="2047875"/>
          </a:xfrm>
          <a:prstGeom prst="rect">
            <a:avLst/>
          </a:prstGeom>
          <a:noFill/>
          <a:ln w="9525">
            <a:noFill/>
            <a:miter lim="800000"/>
            <a:headEnd/>
            <a:tailEnd/>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CCDC Volunteer Benefits</a:t>
            </a:r>
          </a:p>
        </p:txBody>
      </p:sp>
      <p:sp>
        <p:nvSpPr>
          <p:cNvPr id="5" name="Content Placeholder 4"/>
          <p:cNvSpPr>
            <a:spLocks noGrp="1"/>
          </p:cNvSpPr>
          <p:nvPr>
            <p:ph sz="half" idx="1"/>
          </p:nvPr>
        </p:nvSpPr>
        <p:spPr>
          <a:xfrm>
            <a:off x="1154954" y="2865748"/>
            <a:ext cx="4828032" cy="3154053"/>
          </a:xfrm>
        </p:spPr>
        <p:txBody>
          <a:bodyPr>
            <a:normAutofit fontScale="55000" lnSpcReduction="20000"/>
          </a:bodyPr>
          <a:lstStyle/>
          <a:p>
            <a:r>
              <a:rPr lang="en-US" altLang="en-US" sz="4600" dirty="0"/>
              <a:t>Being part of an organized volunteer group means you have the greatest potential to make an impact, ensuring a quick return to stability within your community after a public health emergency.</a:t>
            </a:r>
          </a:p>
          <a:p>
            <a:endParaRPr lang="en-US" dirty="0"/>
          </a:p>
        </p:txBody>
      </p:sp>
      <p:pic>
        <p:nvPicPr>
          <p:cNvPr id="7" name="Picture 5" descr="C:\Users\ekline\Pictures\MRC 2013 vols_files\MRC logistic exercise 09282013 B.JPG"/>
          <p:cNvPicPr>
            <a:picLocks noGrp="1" noChangeAspect="1" noChangeArrowheads="1"/>
          </p:cNvPicPr>
          <p:nvPr>
            <p:ph sz="half" idx="2"/>
          </p:nvPr>
        </p:nvPicPr>
        <p:blipFill>
          <a:blip r:embed="rId2"/>
          <a:srcRect/>
          <a:stretch>
            <a:fillRect/>
          </a:stretch>
        </p:blipFill>
        <p:spPr bwMode="auto">
          <a:xfrm>
            <a:off x="6208713" y="2858972"/>
            <a:ext cx="4827587" cy="2905356"/>
          </a:xfrm>
          <a:prstGeom prst="rect">
            <a:avLst/>
          </a:prstGeom>
          <a:noFill/>
          <a:ln w="9525">
            <a:noFill/>
            <a:miter lim="800000"/>
            <a:headEnd/>
            <a:tailEnd/>
          </a:ln>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CCDC Volunteer Benefits</a:t>
            </a:r>
          </a:p>
        </p:txBody>
      </p:sp>
      <p:sp>
        <p:nvSpPr>
          <p:cNvPr id="3" name="Content Placeholder 2"/>
          <p:cNvSpPr>
            <a:spLocks noGrp="1"/>
          </p:cNvSpPr>
          <p:nvPr>
            <p:ph sz="half" idx="1"/>
          </p:nvPr>
        </p:nvSpPr>
        <p:spPr/>
        <p:txBody>
          <a:bodyPr>
            <a:normAutofit lnSpcReduction="10000"/>
          </a:bodyPr>
          <a:lstStyle/>
          <a:p>
            <a:r>
              <a:rPr lang="en-US" altLang="en-US" dirty="0"/>
              <a:t>Be among the first who are notified when an emergency happens.</a:t>
            </a:r>
          </a:p>
          <a:p>
            <a:r>
              <a:rPr lang="en-US" altLang="en-US" dirty="0"/>
              <a:t>Receive medication for yourself and your family.</a:t>
            </a:r>
          </a:p>
          <a:p>
            <a:r>
              <a:rPr lang="en-US" altLang="en-US" dirty="0"/>
              <a:t>Receive periodic newsletters on topics related to public health preparedness.</a:t>
            </a:r>
          </a:p>
          <a:p>
            <a:r>
              <a:rPr lang="en-US" altLang="en-US" dirty="0"/>
              <a:t>Take advantage of specialized trainings in your community.</a:t>
            </a:r>
          </a:p>
          <a:p>
            <a:r>
              <a:rPr lang="en-US" altLang="en-US" dirty="0"/>
              <a:t>Meet others who have experience and insight in emergency preparedness.</a:t>
            </a:r>
          </a:p>
          <a:p>
            <a:endParaRPr lang="en-US" dirty="0"/>
          </a:p>
        </p:txBody>
      </p:sp>
      <p:pic>
        <p:nvPicPr>
          <p:cNvPr id="5" name="Picture 1"/>
          <p:cNvPicPr>
            <a:picLocks noGrp="1" noChangeAspect="1"/>
          </p:cNvPicPr>
          <p:nvPr>
            <p:ph sz="half" idx="2"/>
          </p:nvPr>
        </p:nvPicPr>
        <p:blipFill>
          <a:blip r:embed="rId2"/>
          <a:srcRect/>
          <a:stretch>
            <a:fillRect/>
          </a:stretch>
        </p:blipFill>
        <p:spPr bwMode="auto">
          <a:xfrm>
            <a:off x="6344032" y="2603500"/>
            <a:ext cx="4556949" cy="3416300"/>
          </a:xfrm>
          <a:prstGeom prst="rect">
            <a:avLst/>
          </a:prstGeom>
          <a:noFill/>
          <a:ln w="9525">
            <a:noFill/>
            <a:miter lim="800000"/>
            <a:headEnd/>
            <a:tailEnd/>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bg1"/>
                </a:solidFill>
              </a:rPr>
              <a:t>CCDC Volunteer Benefits</a:t>
            </a:r>
            <a:endParaRPr lang="en-US" dirty="0"/>
          </a:p>
        </p:txBody>
      </p:sp>
      <p:sp>
        <p:nvSpPr>
          <p:cNvPr id="3" name="Content Placeholder 2"/>
          <p:cNvSpPr>
            <a:spLocks noGrp="1"/>
          </p:cNvSpPr>
          <p:nvPr>
            <p:ph sz="half" idx="1"/>
          </p:nvPr>
        </p:nvSpPr>
        <p:spPr/>
        <p:txBody>
          <a:bodyPr/>
          <a:lstStyle/>
          <a:p>
            <a:pPr>
              <a:buNone/>
            </a:pPr>
            <a:r>
              <a:rPr lang="en-US" altLang="en-US" b="1" i="1" dirty="0"/>
              <a:t>Use your skills in a helpful way!    </a:t>
            </a:r>
          </a:p>
          <a:p>
            <a:pPr>
              <a:buNone/>
            </a:pPr>
            <a:endParaRPr lang="en-US" altLang="en-US" dirty="0"/>
          </a:p>
          <a:p>
            <a:pPr>
              <a:buNone/>
            </a:pPr>
            <a:r>
              <a:rPr lang="en-US" altLang="en-US" dirty="0"/>
              <a:t>    The Delaware County Citizen Corps will help you apply your skills where they are needed most.</a:t>
            </a:r>
          </a:p>
          <a:p>
            <a:pPr>
              <a:buNone/>
            </a:pPr>
            <a:endParaRPr lang="en-US" altLang="en-US" dirty="0"/>
          </a:p>
          <a:p>
            <a:pPr>
              <a:buNone/>
            </a:pPr>
            <a:r>
              <a:rPr lang="en-US" altLang="en-US" dirty="0"/>
              <a:t>    Because of the training that you will receive, you will be better prepared to help yourself and others during an emergency.</a:t>
            </a:r>
            <a:endParaRPr lang="en-US" dirty="0"/>
          </a:p>
        </p:txBody>
      </p:sp>
      <p:pic>
        <p:nvPicPr>
          <p:cNvPr id="5" name="Picture 7" descr="C:\Users\ekline\Pictures\Photos from MRC 28SEPT13 SUPPLY ORG_files\image005.jpg"/>
          <p:cNvPicPr>
            <a:picLocks noGrp="1" noChangeAspect="1" noChangeArrowheads="1"/>
          </p:cNvPicPr>
          <p:nvPr>
            <p:ph sz="half" idx="2"/>
          </p:nvPr>
        </p:nvPicPr>
        <p:blipFill>
          <a:blip r:embed="rId2"/>
          <a:srcRect/>
          <a:stretch>
            <a:fillRect/>
          </a:stretch>
        </p:blipFill>
        <p:spPr bwMode="auto">
          <a:xfrm>
            <a:off x="6422918" y="2614825"/>
            <a:ext cx="2937898" cy="2203424"/>
          </a:xfrm>
          <a:prstGeom prst="rect">
            <a:avLst/>
          </a:prstGeom>
          <a:noFill/>
          <a:ln w="9525">
            <a:noFill/>
            <a:miter lim="800000"/>
            <a:headEnd/>
            <a:tailEnd/>
          </a:ln>
        </p:spPr>
      </p:pic>
      <p:pic>
        <p:nvPicPr>
          <p:cNvPr id="6" name="Picture 5" descr="C:\Users\ekline\Pictures\MRC leadership 2014a.JPG"/>
          <p:cNvPicPr>
            <a:picLocks noChangeAspect="1" noChangeArrowheads="1"/>
          </p:cNvPicPr>
          <p:nvPr/>
        </p:nvPicPr>
        <p:blipFill>
          <a:blip r:embed="rId3"/>
          <a:srcRect/>
          <a:stretch>
            <a:fillRect/>
          </a:stretch>
        </p:blipFill>
        <p:spPr bwMode="auto">
          <a:xfrm>
            <a:off x="7888664" y="4021742"/>
            <a:ext cx="3810000" cy="2489200"/>
          </a:xfrm>
          <a:prstGeom prst="rect">
            <a:avLst/>
          </a:prstGeom>
          <a:noFill/>
          <a:ln w="9525">
            <a:noFill/>
            <a:miter lim="800000"/>
            <a:headEnd/>
            <a:tailEnd/>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bg1"/>
                </a:solidFill>
                <a:latin typeface="Trebuchet MS" pitchFamily="34" charset="0"/>
              </a:rPr>
              <a:t>CCDC Volunteer Expectations</a:t>
            </a:r>
            <a:endParaRPr lang="en-US" dirty="0"/>
          </a:p>
        </p:txBody>
      </p:sp>
      <p:sp>
        <p:nvSpPr>
          <p:cNvPr id="3" name="Content Placeholder 2"/>
          <p:cNvSpPr>
            <a:spLocks noGrp="1"/>
          </p:cNvSpPr>
          <p:nvPr>
            <p:ph sz="half" idx="1"/>
          </p:nvPr>
        </p:nvSpPr>
        <p:spPr>
          <a:xfrm>
            <a:off x="1154954" y="2356702"/>
            <a:ext cx="4828032" cy="4119512"/>
          </a:xfrm>
        </p:spPr>
        <p:txBody>
          <a:bodyPr>
            <a:normAutofit lnSpcReduction="10000"/>
          </a:bodyPr>
          <a:lstStyle/>
          <a:p>
            <a:pPr marL="457200" indent="-457200">
              <a:buNone/>
              <a:defRPr/>
            </a:pPr>
            <a:r>
              <a:rPr lang="en-US" altLang="en-US" dirty="0"/>
              <a:t>Attend a Citizen Corps Orientation.</a:t>
            </a:r>
          </a:p>
          <a:p>
            <a:pPr marL="457200" indent="-457200">
              <a:buNone/>
              <a:defRPr/>
            </a:pPr>
            <a:r>
              <a:rPr lang="en-US" altLang="en-US" dirty="0"/>
              <a:t>2.	Register on SERV-PA.</a:t>
            </a:r>
          </a:p>
          <a:p>
            <a:pPr marL="457200" indent="-457200">
              <a:buFontTx/>
              <a:buAutoNum type="arabicPeriod" startAt="3"/>
              <a:defRPr/>
            </a:pPr>
            <a:r>
              <a:rPr lang="en-US" altLang="en-US" dirty="0"/>
              <a:t>Sign up for Delco Alert.</a:t>
            </a:r>
          </a:p>
          <a:p>
            <a:pPr marL="457200" indent="-457200">
              <a:buFontTx/>
              <a:buAutoNum type="arabicPeriod" startAt="4"/>
              <a:defRPr/>
            </a:pPr>
            <a:r>
              <a:rPr lang="en-US" altLang="en-US" dirty="0"/>
              <a:t>Complete FEMA NIMS training:</a:t>
            </a:r>
          </a:p>
          <a:p>
            <a:pPr marL="0" indent="0">
              <a:buNone/>
              <a:defRPr/>
            </a:pPr>
            <a:r>
              <a:rPr lang="en-US" altLang="en-US" dirty="0"/>
              <a:t>        IS-700, IS-800, IS-100, IS-200.</a:t>
            </a:r>
          </a:p>
          <a:p>
            <a:pPr marL="0" indent="0">
              <a:buNone/>
              <a:defRPr/>
            </a:pPr>
            <a:r>
              <a:rPr lang="en-US" altLang="en-US" dirty="0"/>
              <a:t>	</a:t>
            </a:r>
            <a:r>
              <a:rPr lang="en-US" altLang="en-US" dirty="0">
                <a:hlinkClick r:id="rId2"/>
              </a:rPr>
              <a:t>https://training.fema.gov/nims/</a:t>
            </a:r>
            <a:endParaRPr lang="en-US" altLang="en-US" dirty="0"/>
          </a:p>
          <a:p>
            <a:pPr marL="457200" indent="-457200">
              <a:buNone/>
              <a:defRPr/>
            </a:pPr>
            <a:r>
              <a:rPr lang="en-US" altLang="en-US" dirty="0"/>
              <a:t>5.	Attend a Handbook training course. </a:t>
            </a:r>
          </a:p>
          <a:p>
            <a:pPr marL="457200" indent="-457200">
              <a:buFontTx/>
              <a:buAutoNum type="arabicPeriod" startAt="6"/>
              <a:defRPr/>
            </a:pPr>
            <a:r>
              <a:rPr lang="en-US" altLang="en-US" dirty="0"/>
              <a:t>Participate in activities, drills, and exercises as able. </a:t>
            </a:r>
          </a:p>
          <a:p>
            <a:pPr marL="457200" indent="-457200">
              <a:buFontTx/>
              <a:buAutoNum type="arabicPeriod" startAt="6"/>
              <a:defRPr/>
            </a:pPr>
            <a:r>
              <a:rPr lang="en-US" altLang="en-US" dirty="0"/>
              <a:t>Maintain your information on the SERV-PA website. </a:t>
            </a:r>
            <a:r>
              <a:rPr lang="en-US" altLang="en-US" dirty="0">
                <a:hlinkClick r:id="rId3"/>
              </a:rPr>
              <a:t>www.serv.pa.gov</a:t>
            </a:r>
            <a:endParaRPr lang="en-US" altLang="en-US" dirty="0"/>
          </a:p>
          <a:p>
            <a:endParaRPr lang="en-US" dirty="0"/>
          </a:p>
        </p:txBody>
      </p:sp>
      <p:pic>
        <p:nvPicPr>
          <p:cNvPr id="5" name="Picture 5" descr="C:\Users\ekline\Pictures\2014 ICE STORM\Ice team 3.JPG"/>
          <p:cNvPicPr>
            <a:picLocks noGrp="1" noChangeAspect="1" noChangeArrowheads="1"/>
          </p:cNvPicPr>
          <p:nvPr>
            <p:ph sz="half" idx="2"/>
          </p:nvPr>
        </p:nvPicPr>
        <p:blipFill>
          <a:blip r:embed="rId4"/>
          <a:srcRect/>
          <a:stretch>
            <a:fillRect/>
          </a:stretch>
        </p:blipFill>
        <p:spPr bwMode="auto">
          <a:xfrm>
            <a:off x="6706123" y="2534997"/>
            <a:ext cx="3757353" cy="2818015"/>
          </a:xfrm>
          <a:prstGeom prst="rect">
            <a:avLst/>
          </a:prstGeom>
          <a:noFill/>
          <a:ln w="9525">
            <a:noFill/>
            <a:miter lim="800000"/>
            <a:headEnd/>
            <a:tailEnd/>
          </a:ln>
        </p:spPr>
      </p:pic>
      <p:pic>
        <p:nvPicPr>
          <p:cNvPr id="6" name="Picture 4"/>
          <p:cNvPicPr>
            <a:picLocks noChangeAspect="1" noChangeArrowheads="1"/>
          </p:cNvPicPr>
          <p:nvPr/>
        </p:nvPicPr>
        <p:blipFill>
          <a:blip r:embed="rId5"/>
          <a:srcRect/>
          <a:stretch>
            <a:fillRect/>
          </a:stretch>
        </p:blipFill>
        <p:spPr bwMode="auto">
          <a:xfrm>
            <a:off x="7586220" y="5677293"/>
            <a:ext cx="3532188" cy="885825"/>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a:solidFill>
                  <a:schemeClr val="bg1"/>
                </a:solidFill>
                <a:latin typeface="Trebuchet MS" pitchFamily="34" charset="0"/>
              </a:rPr>
              <a:t>CCDC Volunteer Expectations</a:t>
            </a:r>
            <a:endParaRPr lang="en-US" dirty="0"/>
          </a:p>
        </p:txBody>
      </p:sp>
      <p:sp>
        <p:nvSpPr>
          <p:cNvPr id="6" name="Content Placeholder 5"/>
          <p:cNvSpPr>
            <a:spLocks noGrp="1"/>
          </p:cNvSpPr>
          <p:nvPr>
            <p:ph idx="1"/>
          </p:nvPr>
        </p:nvSpPr>
        <p:spPr>
          <a:xfrm>
            <a:off x="1154954" y="2413261"/>
            <a:ext cx="8825659" cy="4044099"/>
          </a:xfrm>
        </p:spPr>
        <p:txBody>
          <a:bodyPr>
            <a:normAutofit/>
          </a:bodyPr>
          <a:lstStyle/>
          <a:p>
            <a:pPr algn="ctr">
              <a:buNone/>
            </a:pPr>
            <a:r>
              <a:rPr lang="en-US" altLang="en-US" b="1" dirty="0"/>
              <a:t>Participate in Delaware County Events</a:t>
            </a:r>
          </a:p>
          <a:p>
            <a:pPr>
              <a:buNone/>
            </a:pPr>
            <a:r>
              <a:rPr lang="en-US" altLang="en-US" dirty="0"/>
              <a:t>Volunteers should plan to participate in at least one County of Delaware event per year.  Opportunities include:</a:t>
            </a:r>
          </a:p>
          <a:p>
            <a:r>
              <a:rPr lang="en-US" altLang="en-US" dirty="0"/>
              <a:t>Seasonal Flu Clinics</a:t>
            </a:r>
          </a:p>
          <a:p>
            <a:r>
              <a:rPr lang="en-US" altLang="en-US" dirty="0"/>
              <a:t>POD Drills</a:t>
            </a:r>
          </a:p>
          <a:p>
            <a:r>
              <a:rPr lang="en-US" altLang="en-US" dirty="0"/>
              <a:t>Community Health &amp; Emergency Preparedness Events</a:t>
            </a:r>
          </a:p>
          <a:p>
            <a:r>
              <a:rPr lang="en-US" altLang="en-US" dirty="0"/>
              <a:t>County &amp; Regional Presentations</a:t>
            </a:r>
          </a:p>
          <a:p>
            <a:r>
              <a:rPr lang="en-US" altLang="en-US" dirty="0"/>
              <a:t>Local &amp; County exercises</a:t>
            </a:r>
          </a:p>
          <a:p>
            <a:r>
              <a:rPr lang="en-US" altLang="en-US" dirty="0"/>
              <a:t>Shelter &amp; Logistics Training</a:t>
            </a:r>
          </a:p>
          <a:p>
            <a:r>
              <a:rPr lang="en-US" altLang="en-US" dirty="0"/>
              <a:t>Leadership Training</a:t>
            </a:r>
            <a:endParaRPr lang="en-US" altLang="en-US" sz="1050" dirty="0"/>
          </a:p>
          <a:p>
            <a:endParaRPr lang="en-US" dirty="0"/>
          </a:p>
        </p:txBody>
      </p:sp>
      <p:pic>
        <p:nvPicPr>
          <p:cNvPr id="7" name="Picture 3"/>
          <p:cNvPicPr>
            <a:picLocks noChangeAspect="1" noChangeArrowheads="1"/>
          </p:cNvPicPr>
          <p:nvPr/>
        </p:nvPicPr>
        <p:blipFill>
          <a:blip r:embed="rId2"/>
          <a:srcRect/>
          <a:stretch>
            <a:fillRect/>
          </a:stretch>
        </p:blipFill>
        <p:spPr bwMode="auto">
          <a:xfrm>
            <a:off x="6315959" y="5157047"/>
            <a:ext cx="5036548" cy="1263098"/>
          </a:xfrm>
          <a:prstGeom prst="rect">
            <a:avLst/>
          </a:prstGeom>
          <a:noFill/>
          <a:ln w="9525">
            <a:noFill/>
            <a:miter lim="800000"/>
            <a:headEnd/>
            <a:tailEnd/>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Volunteer Rights</a:t>
            </a:r>
          </a:p>
        </p:txBody>
      </p:sp>
      <p:sp>
        <p:nvSpPr>
          <p:cNvPr id="3" name="Content Placeholder 2"/>
          <p:cNvSpPr>
            <a:spLocks noGrp="1"/>
          </p:cNvSpPr>
          <p:nvPr>
            <p:ph idx="1"/>
          </p:nvPr>
        </p:nvSpPr>
        <p:spPr>
          <a:xfrm>
            <a:off x="659220" y="2264735"/>
            <a:ext cx="11047228" cy="4263656"/>
          </a:xfrm>
        </p:spPr>
        <p:txBody>
          <a:bodyPr>
            <a:normAutofit/>
          </a:bodyPr>
          <a:lstStyle/>
          <a:p>
            <a:pPr lvl="1"/>
            <a:r>
              <a:rPr lang="en-US" sz="1800" dirty="0"/>
              <a:t>Full orientation and training</a:t>
            </a:r>
          </a:p>
          <a:p>
            <a:pPr lvl="1"/>
            <a:r>
              <a:rPr lang="en-US" sz="1800" dirty="0"/>
              <a:t>Assignments that utilize and develop your skills</a:t>
            </a:r>
          </a:p>
          <a:p>
            <a:pPr lvl="1"/>
            <a:r>
              <a:rPr lang="en-US" sz="1800" dirty="0"/>
              <a:t>Adequate information and training to carry out your assignments</a:t>
            </a:r>
          </a:p>
          <a:p>
            <a:pPr lvl="1"/>
            <a:r>
              <a:rPr lang="en-US" sz="1800" dirty="0"/>
              <a:t>Clear and specific directions</a:t>
            </a:r>
          </a:p>
          <a:p>
            <a:pPr lvl="1"/>
            <a:r>
              <a:rPr lang="en-US" sz="1800" dirty="0"/>
              <a:t>Recognition and appreciation for your contribution</a:t>
            </a:r>
          </a:p>
          <a:p>
            <a:pPr lvl="1"/>
            <a:r>
              <a:rPr lang="en-US" sz="1800" dirty="0"/>
              <a:t>Opportunity to offer feedback and ask questions</a:t>
            </a:r>
          </a:p>
          <a:p>
            <a:pPr lvl="1"/>
            <a:r>
              <a:rPr lang="en-US" sz="1800" dirty="0"/>
              <a:t>Expect regular feedback on your work</a:t>
            </a:r>
          </a:p>
          <a:p>
            <a:pPr lvl="1"/>
            <a:r>
              <a:rPr lang="en-US" sz="1800" dirty="0"/>
              <a:t>Adequate space, equipment and supplies to perform your job</a:t>
            </a:r>
          </a:p>
          <a:p>
            <a:pPr lvl="1"/>
            <a:r>
              <a:rPr lang="en-US" sz="1800" dirty="0"/>
              <a:t>Know as much about the organization as possible</a:t>
            </a:r>
          </a:p>
          <a:p>
            <a:pPr lvl="1"/>
            <a:r>
              <a:rPr lang="en-US" sz="1800" dirty="0"/>
              <a:t>Be respected in your workplace</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Citizen Corps Goals and Objectives</a:t>
            </a:r>
          </a:p>
        </p:txBody>
      </p:sp>
      <p:sp>
        <p:nvSpPr>
          <p:cNvPr id="3" name="Content Placeholder 2"/>
          <p:cNvSpPr>
            <a:spLocks noGrp="1"/>
          </p:cNvSpPr>
          <p:nvPr>
            <p:ph idx="1"/>
          </p:nvPr>
        </p:nvSpPr>
        <p:spPr>
          <a:xfrm>
            <a:off x="595424" y="2286000"/>
            <a:ext cx="10962168" cy="4348716"/>
          </a:xfrm>
        </p:spPr>
        <p:txBody>
          <a:bodyPr>
            <a:normAutofit/>
          </a:bodyPr>
          <a:lstStyle/>
          <a:p>
            <a:pPr lvl="0"/>
            <a:r>
              <a:rPr lang="en-US" dirty="0"/>
              <a:t>Recruit, enroll and maintain a sufficient number of medical and non-medical volunteers.</a:t>
            </a:r>
          </a:p>
          <a:p>
            <a:pPr lvl="0"/>
            <a:r>
              <a:rPr lang="en-US" dirty="0"/>
              <a:t>Develop and maintain a database to match volunteers’ skills with the community’s needs, including medical surge capacity.</a:t>
            </a:r>
          </a:p>
          <a:p>
            <a:pPr lvl="0"/>
            <a:r>
              <a:rPr lang="en-US" dirty="0"/>
              <a:t>Provide opportunities for volunteers to assist with non-emergency public health initiatives, such as health education, vaccinations and public awareness campaigns.</a:t>
            </a:r>
          </a:p>
          <a:p>
            <a:pPr lvl="0"/>
            <a:r>
              <a:rPr lang="en-US" dirty="0"/>
              <a:t>Design, develop and train specialized response teams to appropriately augment current response teams.</a:t>
            </a:r>
          </a:p>
          <a:p>
            <a:pPr lvl="0"/>
            <a:r>
              <a:rPr lang="en-US" dirty="0"/>
              <a:t>Deliver comprehensive training opportunities to volunteers through simulation exercises, classroom training, access to online education resources, etc.</a:t>
            </a:r>
          </a:p>
          <a:p>
            <a:pPr lvl="0"/>
            <a:r>
              <a:rPr lang="en-US" dirty="0"/>
              <a:t>Foster a culture of acceptance, recognition of the value of volunteers and utilization of volunteer staffing.</a:t>
            </a:r>
          </a:p>
          <a:p>
            <a:r>
              <a:rPr lang="en-US" dirty="0"/>
              <a:t>Promote a system and organization that will support the community’s medical needs</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Volunteer Responsibilities</a:t>
            </a:r>
          </a:p>
        </p:txBody>
      </p:sp>
      <p:sp>
        <p:nvSpPr>
          <p:cNvPr id="3" name="Content Placeholder 2"/>
          <p:cNvSpPr>
            <a:spLocks noGrp="1"/>
          </p:cNvSpPr>
          <p:nvPr>
            <p:ph idx="1"/>
          </p:nvPr>
        </p:nvSpPr>
        <p:spPr>
          <a:xfrm>
            <a:off x="510363" y="2371060"/>
            <a:ext cx="11249245" cy="4338084"/>
          </a:xfrm>
        </p:spPr>
        <p:txBody>
          <a:bodyPr>
            <a:normAutofit/>
          </a:bodyPr>
          <a:lstStyle/>
          <a:p>
            <a:pPr lvl="0"/>
            <a:r>
              <a:rPr lang="en-US" dirty="0"/>
              <a:t>Be dependable, reliable, and businesslike, and abide by the policies of Citizen Corps &amp; DCDES.</a:t>
            </a:r>
          </a:p>
          <a:p>
            <a:pPr lvl="0"/>
            <a:r>
              <a:rPr lang="en-US" dirty="0"/>
              <a:t>Dress appropriately for the setting and the task at hand.</a:t>
            </a:r>
          </a:p>
          <a:p>
            <a:pPr lvl="0"/>
            <a:r>
              <a:rPr lang="en-US" dirty="0"/>
              <a:t>Carry out duties in a safe, responsible way.</a:t>
            </a:r>
          </a:p>
          <a:p>
            <a:pPr lvl="0"/>
            <a:r>
              <a:rPr lang="en-US" dirty="0"/>
              <a:t>Maintain the confidentiality of information revealed to you regarding clients and coworkers.</a:t>
            </a:r>
          </a:p>
          <a:p>
            <a:pPr lvl="0"/>
            <a:r>
              <a:rPr lang="en-US" dirty="0"/>
              <a:t>Keep track of the hours you work on the form provided.</a:t>
            </a:r>
          </a:p>
          <a:p>
            <a:pPr lvl="0"/>
            <a:r>
              <a:rPr lang="en-US" dirty="0"/>
              <a:t>Be non-discriminatory in serving all people regardless of race, gender, age, religion, sexual orientation, or disability.</a:t>
            </a:r>
          </a:p>
          <a:p>
            <a:pPr lvl="0"/>
            <a:r>
              <a:rPr lang="en-US" dirty="0"/>
              <a:t>Work within the guidelines of your job description and accept supervision.</a:t>
            </a:r>
          </a:p>
          <a:p>
            <a:pPr lvl="0"/>
            <a:r>
              <a:rPr lang="en-US" dirty="0"/>
              <a:t>Offer feedback and suggestions.</a:t>
            </a:r>
          </a:p>
          <a:p>
            <a:pPr lvl="0"/>
            <a:r>
              <a:rPr lang="en-US" dirty="0"/>
              <a:t>Be prepared for any regularly scheduled meetings.</a:t>
            </a:r>
          </a:p>
          <a:p>
            <a:pPr lvl="0"/>
            <a:r>
              <a:rPr lang="en-US" dirty="0"/>
              <a:t>Represent our Citizen Corps professionally in the community.</a:t>
            </a:r>
          </a:p>
          <a:p>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CCDC Goals</a:t>
            </a:r>
          </a:p>
        </p:txBody>
      </p:sp>
      <p:sp>
        <p:nvSpPr>
          <p:cNvPr id="3" name="Content Placeholder 2"/>
          <p:cNvSpPr>
            <a:spLocks noGrp="1"/>
          </p:cNvSpPr>
          <p:nvPr>
            <p:ph idx="1"/>
          </p:nvPr>
        </p:nvSpPr>
        <p:spPr>
          <a:xfrm>
            <a:off x="1154954" y="2432115"/>
            <a:ext cx="8825659" cy="4034673"/>
          </a:xfrm>
        </p:spPr>
        <p:txBody>
          <a:bodyPr>
            <a:normAutofit fontScale="92500" lnSpcReduction="10000"/>
          </a:bodyPr>
          <a:lstStyle/>
          <a:p>
            <a:pPr indent="349250" defTabSz="228600">
              <a:buFontTx/>
              <a:buChar char="•"/>
              <a:tabLst>
                <a:tab pos="349250" algn="l"/>
              </a:tabLst>
            </a:pPr>
            <a:r>
              <a:rPr lang="en-US" altLang="en-US" b="1" dirty="0"/>
              <a:t>Recruit Citizen Corps volunteers / Conduct Marketing</a:t>
            </a:r>
          </a:p>
          <a:p>
            <a:pPr indent="349250" defTabSz="228600">
              <a:buFontTx/>
              <a:buChar char="•"/>
              <a:tabLst>
                <a:tab pos="349250" algn="l"/>
              </a:tabLst>
            </a:pPr>
            <a:endParaRPr lang="en-US" altLang="en-US" b="1" dirty="0"/>
          </a:p>
          <a:p>
            <a:pPr indent="349250" defTabSz="228600">
              <a:buFontTx/>
              <a:buChar char="•"/>
              <a:tabLst>
                <a:tab pos="349250" algn="l"/>
              </a:tabLst>
            </a:pPr>
            <a:r>
              <a:rPr lang="en-US" altLang="en-US" b="1" dirty="0"/>
              <a:t>Grow our countywide disaster volunteer base</a:t>
            </a:r>
          </a:p>
          <a:p>
            <a:pPr indent="349250" defTabSz="228600">
              <a:buFontTx/>
              <a:buChar char="•"/>
              <a:tabLst>
                <a:tab pos="349250" algn="l"/>
              </a:tabLst>
            </a:pPr>
            <a:endParaRPr lang="en-US" altLang="en-US" b="1" dirty="0"/>
          </a:p>
          <a:p>
            <a:pPr indent="349250" defTabSz="228600">
              <a:buFontTx/>
              <a:buChar char="•"/>
              <a:tabLst>
                <a:tab pos="349250" algn="l"/>
              </a:tabLst>
            </a:pPr>
            <a:r>
              <a:rPr lang="en-US" altLang="en-US" b="1" dirty="0"/>
              <a:t>Maintain a positive reputation with state and federal     </a:t>
            </a:r>
          </a:p>
          <a:p>
            <a:pPr indent="349250" defTabSz="228600">
              <a:buNone/>
              <a:tabLst>
                <a:tab pos="349250" algn="l"/>
              </a:tabLst>
            </a:pPr>
            <a:r>
              <a:rPr lang="en-US" altLang="en-US" b="1" dirty="0"/>
              <a:t>officials</a:t>
            </a:r>
          </a:p>
          <a:p>
            <a:pPr indent="349250" defTabSz="228600">
              <a:buFontTx/>
              <a:buChar char="•"/>
              <a:tabLst>
                <a:tab pos="349250" algn="l"/>
              </a:tabLst>
            </a:pPr>
            <a:endParaRPr lang="en-US" altLang="en-US" b="1" dirty="0"/>
          </a:p>
          <a:p>
            <a:pPr indent="349250" defTabSz="228600">
              <a:buFontTx/>
              <a:buChar char="•"/>
              <a:tabLst>
                <a:tab pos="349250" algn="l"/>
              </a:tabLst>
            </a:pPr>
            <a:r>
              <a:rPr lang="en-US" altLang="en-US" b="1" dirty="0"/>
              <a:t>Maintain &amp; build relationships with other response and 	volunteer entities</a:t>
            </a:r>
          </a:p>
          <a:p>
            <a:pPr indent="349250" defTabSz="228600">
              <a:buFontTx/>
              <a:buChar char="•"/>
              <a:tabLst>
                <a:tab pos="349250" algn="l"/>
              </a:tabLst>
            </a:pPr>
            <a:endParaRPr lang="en-US" altLang="en-US" b="1" dirty="0"/>
          </a:p>
          <a:p>
            <a:pPr indent="349250" defTabSz="228600">
              <a:buFontTx/>
              <a:buChar char="•"/>
              <a:tabLst>
                <a:tab pos="349250" algn="l"/>
              </a:tabLst>
            </a:pPr>
            <a:r>
              <a:rPr lang="en-US" altLang="en-US" b="1" dirty="0"/>
              <a:t>Exercise best practices as they relate to deployment </a:t>
            </a:r>
          </a:p>
          <a:p>
            <a:pPr indent="349250" defTabSz="228600">
              <a:buNone/>
              <a:tabLst>
                <a:tab pos="349250" algn="l"/>
              </a:tabLst>
            </a:pPr>
            <a:r>
              <a:rPr lang="en-US" altLang="en-US" b="1" dirty="0"/>
              <a:t>across county and state lines</a:t>
            </a:r>
          </a:p>
          <a:p>
            <a:endParaRPr lang="en-US" dirty="0"/>
          </a:p>
        </p:txBody>
      </p:sp>
      <p:pic>
        <p:nvPicPr>
          <p:cNvPr id="4" name="Picture 6"/>
          <p:cNvPicPr>
            <a:picLocks noChangeAspect="1" noChangeArrowheads="1"/>
          </p:cNvPicPr>
          <p:nvPr/>
        </p:nvPicPr>
        <p:blipFill>
          <a:blip r:embed="rId2"/>
          <a:srcRect/>
          <a:stretch>
            <a:fillRect/>
          </a:stretch>
        </p:blipFill>
        <p:spPr bwMode="auto">
          <a:xfrm>
            <a:off x="5213023" y="831040"/>
            <a:ext cx="4397097" cy="1102732"/>
          </a:xfrm>
          <a:prstGeom prst="rect">
            <a:avLst/>
          </a:prstGeom>
          <a:noFill/>
          <a:ln w="9525">
            <a:noFill/>
            <a:miter lim="800000"/>
            <a:headEnd/>
            <a:tailEnd/>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Wed Resources</a:t>
            </a:r>
          </a:p>
        </p:txBody>
      </p:sp>
      <p:sp>
        <p:nvSpPr>
          <p:cNvPr id="3" name="Content Placeholder 2"/>
          <p:cNvSpPr>
            <a:spLocks noGrp="1"/>
          </p:cNvSpPr>
          <p:nvPr>
            <p:ph sz="half" idx="1"/>
          </p:nvPr>
        </p:nvSpPr>
        <p:spPr>
          <a:xfrm>
            <a:off x="1154954" y="2603500"/>
            <a:ext cx="4828032" cy="3844434"/>
          </a:xfrm>
        </p:spPr>
        <p:txBody>
          <a:bodyPr>
            <a:normAutofit fontScale="70000" lnSpcReduction="20000"/>
          </a:bodyPr>
          <a:lstStyle/>
          <a:p>
            <a:r>
              <a:rPr lang="en-US" altLang="en-US" sz="2400" dirty="0">
                <a:solidFill>
                  <a:schemeClr val="tx1"/>
                </a:solidFill>
                <a:hlinkClick r:id="rId2"/>
              </a:rPr>
              <a:t>www.delcocitizencorps.com</a:t>
            </a:r>
          </a:p>
          <a:p>
            <a:endParaRPr lang="en-US" altLang="en-US" sz="2400" dirty="0">
              <a:solidFill>
                <a:schemeClr val="tx1"/>
              </a:solidFill>
              <a:hlinkClick r:id="rId2"/>
            </a:endParaRPr>
          </a:p>
          <a:p>
            <a:r>
              <a:rPr lang="en-US" altLang="en-US" sz="2400" dirty="0">
                <a:solidFill>
                  <a:schemeClr val="tx1"/>
                </a:solidFill>
                <a:hlinkClick r:id="rId2"/>
              </a:rPr>
              <a:t>www.readypa.org</a:t>
            </a:r>
            <a:endParaRPr lang="en-US" altLang="en-US" sz="2400" dirty="0">
              <a:solidFill>
                <a:schemeClr val="tx1"/>
              </a:solidFill>
            </a:endParaRPr>
          </a:p>
          <a:p>
            <a:endParaRPr lang="en-US" altLang="en-US" sz="2400" dirty="0">
              <a:solidFill>
                <a:schemeClr val="tx1"/>
              </a:solidFill>
            </a:endParaRPr>
          </a:p>
          <a:p>
            <a:r>
              <a:rPr lang="en-US" altLang="en-US" sz="2400" dirty="0">
                <a:solidFill>
                  <a:schemeClr val="tx1"/>
                </a:solidFill>
                <a:hlinkClick r:id="rId3"/>
              </a:rPr>
              <a:t>www.citizenscorps.gov</a:t>
            </a:r>
            <a:endParaRPr lang="en-US" altLang="en-US" sz="2400" dirty="0">
              <a:solidFill>
                <a:schemeClr val="tx1"/>
              </a:solidFill>
            </a:endParaRPr>
          </a:p>
          <a:p>
            <a:endParaRPr lang="en-US" altLang="en-US" sz="2400" dirty="0">
              <a:solidFill>
                <a:schemeClr val="tx1"/>
              </a:solidFill>
              <a:hlinkClick r:id="rId4"/>
            </a:endParaRPr>
          </a:p>
          <a:p>
            <a:r>
              <a:rPr lang="en-US" altLang="en-US" sz="2400" dirty="0">
                <a:solidFill>
                  <a:schemeClr val="tx1"/>
                </a:solidFill>
                <a:hlinkClick r:id="rId4"/>
              </a:rPr>
              <a:t>www.redcross.org</a:t>
            </a:r>
            <a:endParaRPr lang="en-US" altLang="en-US" sz="2400" dirty="0">
              <a:solidFill>
                <a:schemeClr val="tx1"/>
              </a:solidFill>
            </a:endParaRPr>
          </a:p>
          <a:p>
            <a:endParaRPr lang="en-US" altLang="en-US" sz="2400" dirty="0">
              <a:solidFill>
                <a:schemeClr val="tx1"/>
              </a:solidFill>
            </a:endParaRPr>
          </a:p>
          <a:p>
            <a:r>
              <a:rPr lang="en-US" altLang="en-US" sz="2400" dirty="0">
                <a:solidFill>
                  <a:schemeClr val="tx1"/>
                </a:solidFill>
                <a:hlinkClick r:id="rId5"/>
              </a:rPr>
              <a:t>www.fema.gov</a:t>
            </a:r>
            <a:endParaRPr lang="en-US" altLang="en-US" sz="2400" dirty="0">
              <a:solidFill>
                <a:schemeClr val="tx1"/>
              </a:solidFill>
            </a:endParaRPr>
          </a:p>
          <a:p>
            <a:endParaRPr lang="en-US" altLang="en-US" sz="2400" dirty="0">
              <a:solidFill>
                <a:schemeClr val="tx1"/>
              </a:solidFill>
            </a:endParaRPr>
          </a:p>
          <a:p>
            <a:r>
              <a:rPr lang="en-US" altLang="en-US" sz="2400" dirty="0">
                <a:solidFill>
                  <a:schemeClr val="tx1"/>
                </a:solidFill>
                <a:hlinkClick r:id="rId6"/>
              </a:rPr>
              <a:t>www.disaster.org</a:t>
            </a:r>
            <a:endParaRPr lang="en-US" altLang="en-US" sz="2400" dirty="0">
              <a:solidFill>
                <a:schemeClr val="tx1"/>
              </a:solidFill>
            </a:endParaRPr>
          </a:p>
          <a:p>
            <a:pPr>
              <a:buFont typeface="Arial" charset="0"/>
              <a:buChar char="•"/>
            </a:pPr>
            <a:endParaRPr lang="en-US" altLang="en-US" sz="2000" dirty="0"/>
          </a:p>
          <a:p>
            <a:endParaRPr lang="en-US" dirty="0"/>
          </a:p>
        </p:txBody>
      </p:sp>
      <p:pic>
        <p:nvPicPr>
          <p:cNvPr id="6" name="Picture 4" descr="MCj03614720000[1]"/>
          <p:cNvPicPr>
            <a:picLocks noGrp="1" noChangeAspect="1" noChangeArrowheads="1"/>
          </p:cNvPicPr>
          <p:nvPr>
            <p:ph sz="half" idx="2"/>
          </p:nvPr>
        </p:nvPicPr>
        <p:blipFill>
          <a:blip r:embed="rId7"/>
          <a:srcRect/>
          <a:stretch>
            <a:fillRect/>
          </a:stretch>
        </p:blipFill>
        <p:spPr bwMode="auto">
          <a:xfrm>
            <a:off x="5476198" y="2544696"/>
            <a:ext cx="2414037" cy="2548008"/>
          </a:xfrm>
          <a:prstGeom prst="rect">
            <a:avLst/>
          </a:prstGeom>
          <a:noFill/>
          <a:ln w="9525">
            <a:noFill/>
            <a:miter lim="800000"/>
            <a:headEnd/>
            <a:tailEnd/>
          </a:ln>
        </p:spPr>
      </p:pic>
      <p:pic>
        <p:nvPicPr>
          <p:cNvPr id="7" name="Picture 7" descr="hssmasthd"/>
          <p:cNvPicPr>
            <a:picLocks noChangeAspect="1" noChangeArrowheads="1"/>
          </p:cNvPicPr>
          <p:nvPr/>
        </p:nvPicPr>
        <p:blipFill>
          <a:blip r:embed="rId8"/>
          <a:srcRect/>
          <a:stretch>
            <a:fillRect/>
          </a:stretch>
        </p:blipFill>
        <p:spPr bwMode="auto">
          <a:xfrm>
            <a:off x="4114800" y="5703887"/>
            <a:ext cx="8077200" cy="1154113"/>
          </a:xfrm>
          <a:prstGeom prst="rect">
            <a:avLst/>
          </a:prstGeom>
          <a:noFill/>
          <a:ln w="9525">
            <a:noFill/>
            <a:miter lim="800000"/>
            <a:headEnd/>
            <a:tailEnd/>
          </a:ln>
        </p:spPr>
      </p:pic>
      <p:pic>
        <p:nvPicPr>
          <p:cNvPr id="8" name="Picture 5" descr="FEMA Logo">
            <a:hlinkClick r:id="rId9"/>
          </p:cNvPr>
          <p:cNvPicPr>
            <a:picLocks noChangeAspect="1" noChangeArrowheads="1"/>
          </p:cNvPicPr>
          <p:nvPr/>
        </p:nvPicPr>
        <p:blipFill>
          <a:blip r:embed="rId10"/>
          <a:srcRect/>
          <a:stretch>
            <a:fillRect/>
          </a:stretch>
        </p:blipFill>
        <p:spPr bwMode="auto">
          <a:xfrm>
            <a:off x="8752002" y="2391266"/>
            <a:ext cx="2667000" cy="1038225"/>
          </a:xfrm>
          <a:prstGeom prst="rect">
            <a:avLst/>
          </a:prstGeom>
          <a:noFill/>
          <a:ln w="9525">
            <a:noFill/>
            <a:miter lim="800000"/>
            <a:headEnd/>
            <a:tailEnd/>
          </a:ln>
        </p:spPr>
      </p:pic>
      <p:pic>
        <p:nvPicPr>
          <p:cNvPr id="9" name="Picture 9"/>
          <p:cNvPicPr>
            <a:picLocks noChangeAspect="1" noChangeArrowheads="1"/>
          </p:cNvPicPr>
          <p:nvPr/>
        </p:nvPicPr>
        <p:blipFill>
          <a:blip r:embed="rId11"/>
          <a:srcRect/>
          <a:stretch>
            <a:fillRect/>
          </a:stretch>
        </p:blipFill>
        <p:spPr bwMode="auto">
          <a:xfrm>
            <a:off x="7473885" y="4106944"/>
            <a:ext cx="3646488" cy="914400"/>
          </a:xfrm>
          <a:prstGeom prst="rect">
            <a:avLst/>
          </a:prstGeom>
          <a:noFill/>
          <a:ln w="9525">
            <a:noFill/>
            <a:miter lim="800000"/>
            <a:headEnd/>
            <a:tailEnd/>
          </a:ln>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a:t>
            </a:r>
          </a:p>
        </p:txBody>
      </p:sp>
      <p:sp>
        <p:nvSpPr>
          <p:cNvPr id="3" name="Content Placeholder 2"/>
          <p:cNvSpPr>
            <a:spLocks noGrp="1"/>
          </p:cNvSpPr>
          <p:nvPr>
            <p:ph idx="1"/>
          </p:nvPr>
        </p:nvSpPr>
        <p:spPr>
          <a:xfrm>
            <a:off x="701749" y="2603500"/>
            <a:ext cx="10866473" cy="3416300"/>
          </a:xfrm>
        </p:spPr>
        <p:txBody>
          <a:bodyPr>
            <a:normAutofit lnSpcReduction="10000"/>
          </a:bodyPr>
          <a:lstStyle/>
          <a:p>
            <a:r>
              <a:rPr lang="en-US" sz="2000" dirty="0"/>
              <a:t>Still have questions or concerns?</a:t>
            </a:r>
          </a:p>
          <a:p>
            <a:endParaRPr lang="en-US" sz="2000" dirty="0"/>
          </a:p>
          <a:p>
            <a:r>
              <a:rPr lang="en-US" sz="2000" dirty="0"/>
              <a:t>Contact the Citizen Corps of Delaware County Coordinator</a:t>
            </a:r>
          </a:p>
          <a:p>
            <a:pPr>
              <a:buNone/>
            </a:pPr>
            <a:endParaRPr lang="en-US" dirty="0"/>
          </a:p>
          <a:p>
            <a:pPr algn="ctr">
              <a:buNone/>
            </a:pPr>
            <a:r>
              <a:rPr lang="en-US" b="1" dirty="0"/>
              <a:t>Edwin C. Kline</a:t>
            </a:r>
          </a:p>
          <a:p>
            <a:pPr algn="ctr">
              <a:buNone/>
            </a:pPr>
            <a:r>
              <a:rPr lang="en-US" b="1" dirty="0"/>
              <a:t>360 N. Middletown Road.</a:t>
            </a:r>
          </a:p>
          <a:p>
            <a:pPr algn="ctr">
              <a:buNone/>
            </a:pPr>
            <a:r>
              <a:rPr lang="en-US" b="1" dirty="0"/>
              <a:t>Media, PA 19063</a:t>
            </a:r>
          </a:p>
          <a:p>
            <a:pPr algn="ctr">
              <a:buNone/>
            </a:pPr>
            <a:r>
              <a:rPr lang="en-US" b="1" dirty="0"/>
              <a:t>klinee@co.delaware.pa.us</a:t>
            </a:r>
          </a:p>
          <a:p>
            <a:pPr algn="ctr">
              <a:buNone/>
            </a:pPr>
            <a:r>
              <a:rPr lang="en-US" b="1" dirty="0"/>
              <a:t>215-439-1407</a:t>
            </a:r>
          </a:p>
        </p:txBody>
      </p:sp>
      <p:pic>
        <p:nvPicPr>
          <p:cNvPr id="4" name="Picture 2" descr="F:\2019 CCDC\LOGOS\Delco-corps-logo.jpg"/>
          <p:cNvPicPr>
            <a:picLocks noChangeAspect="1" noChangeArrowheads="1"/>
          </p:cNvPicPr>
          <p:nvPr/>
        </p:nvPicPr>
        <p:blipFill>
          <a:blip r:embed="rId2"/>
          <a:srcRect/>
          <a:stretch>
            <a:fillRect/>
          </a:stretch>
        </p:blipFill>
        <p:spPr bwMode="auto">
          <a:xfrm>
            <a:off x="8551764" y="3431356"/>
            <a:ext cx="3154183" cy="291131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1299</TotalTime>
  <Words>6336</Words>
  <Application>Microsoft Office PowerPoint</Application>
  <PresentationFormat>Widescreen</PresentationFormat>
  <Paragraphs>655</Paragraphs>
  <Slides>93</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93</vt:i4>
      </vt:variant>
    </vt:vector>
  </HeadingPairs>
  <TitlesOfParts>
    <vt:vector size="101" baseType="lpstr">
      <vt:lpstr>Arial</vt:lpstr>
      <vt:lpstr>Calibri</vt:lpstr>
      <vt:lpstr>Century Gothic</vt:lpstr>
      <vt:lpstr>Corbel</vt:lpstr>
      <vt:lpstr>Trebuchet MS</vt:lpstr>
      <vt:lpstr>Wingdings</vt:lpstr>
      <vt:lpstr>Wingdings 3</vt:lpstr>
      <vt:lpstr>Ion Boardroom</vt:lpstr>
      <vt:lpstr>Citizen Corps of Delaware County Orientation &amp;  Handbook Training</vt:lpstr>
      <vt:lpstr>A little about me…</vt:lpstr>
      <vt:lpstr>Welcome!</vt:lpstr>
      <vt:lpstr>Introductions and Organization</vt:lpstr>
      <vt:lpstr>Introductions and Organization</vt:lpstr>
      <vt:lpstr>Introductions and Organization</vt:lpstr>
      <vt:lpstr>Overall Citizen Corps FAQs:</vt:lpstr>
      <vt:lpstr>Overall Citizen Corps FAQs (cont’d)</vt:lpstr>
      <vt:lpstr>Citizen Corps Goals and Objectives</vt:lpstr>
      <vt:lpstr>Why a Handbook?</vt:lpstr>
      <vt:lpstr>Ice Storm Shelter Staff (partial)</vt:lpstr>
      <vt:lpstr>Important Principles of the Handbook</vt:lpstr>
      <vt:lpstr>Confidentiality Pledge</vt:lpstr>
      <vt:lpstr>Photography Consent</vt:lpstr>
      <vt:lpstr>Receipt of Handbook and Training</vt:lpstr>
      <vt:lpstr>About the Handbook</vt:lpstr>
      <vt:lpstr>General Information</vt:lpstr>
      <vt:lpstr>About the Citizen Corps of Delaware County (CCDC)</vt:lpstr>
      <vt:lpstr>Service Principles</vt:lpstr>
      <vt:lpstr>Service Principles</vt:lpstr>
      <vt:lpstr>Management Principles</vt:lpstr>
      <vt:lpstr>Eligibility and Enrollment</vt:lpstr>
      <vt:lpstr>Eligibility and Enrollment</vt:lpstr>
      <vt:lpstr>Orientation</vt:lpstr>
      <vt:lpstr>Credentialing and Placement</vt:lpstr>
      <vt:lpstr>Volunteer Opportunities</vt:lpstr>
      <vt:lpstr>Ways to volunteer</vt:lpstr>
      <vt:lpstr>County Animal Response Team (DelCART)</vt:lpstr>
      <vt:lpstr>Community Emergency Response Teams (CERT)</vt:lpstr>
      <vt:lpstr>Medical Reserve Corps (MRC)</vt:lpstr>
      <vt:lpstr>Medical Reserve Corps Volunteers</vt:lpstr>
      <vt:lpstr>Disaster Crisis Outreach &amp; Referral Team (DCORT)</vt:lpstr>
      <vt:lpstr>Amateur Radio Emergency Service (ARES)</vt:lpstr>
      <vt:lpstr>Red Cross - Disaster Action Team (DAT)</vt:lpstr>
      <vt:lpstr>Salvation Army (SA)</vt:lpstr>
      <vt:lpstr>Tiered Volunteering</vt:lpstr>
      <vt:lpstr>Safety </vt:lpstr>
      <vt:lpstr>Growing volunteers!</vt:lpstr>
      <vt:lpstr>Readiness and Training</vt:lpstr>
      <vt:lpstr>Additional Training</vt:lpstr>
      <vt:lpstr>CCDC Team Leaders</vt:lpstr>
      <vt:lpstr>PowerPoint Presentation</vt:lpstr>
      <vt:lpstr>PowerPoint Presentation</vt:lpstr>
      <vt:lpstr>PowerPoint Presentation</vt:lpstr>
      <vt:lpstr>PowerPoint Presentation</vt:lpstr>
      <vt:lpstr>PowerPoint Presentation</vt:lpstr>
      <vt:lpstr>Volunteer Participation </vt:lpstr>
      <vt:lpstr>Emergency Activation</vt:lpstr>
      <vt:lpstr>Emergency Activation </vt:lpstr>
      <vt:lpstr>Command Structure</vt:lpstr>
      <vt:lpstr>Citizen Corps Deployment Staffing</vt:lpstr>
      <vt:lpstr>Accountability</vt:lpstr>
      <vt:lpstr>Out of Area Deployment</vt:lpstr>
      <vt:lpstr>Provisions</vt:lpstr>
      <vt:lpstr>Communications</vt:lpstr>
      <vt:lpstr>Website </vt:lpstr>
      <vt:lpstr>Data Management</vt:lpstr>
      <vt:lpstr>Liability</vt:lpstr>
      <vt:lpstr>Liability</vt:lpstr>
      <vt:lpstr>Policies</vt:lpstr>
      <vt:lpstr>More policy</vt:lpstr>
      <vt:lpstr>Electronic Communications</vt:lpstr>
      <vt:lpstr>Drug Free Workplace</vt:lpstr>
      <vt:lpstr>Violence-Free Work Environment </vt:lpstr>
      <vt:lpstr>Press and Media</vt:lpstr>
      <vt:lpstr>Code of Conduct</vt:lpstr>
      <vt:lpstr>We are BUSY…</vt:lpstr>
      <vt:lpstr>…then there were Cows and  Pirates…</vt:lpstr>
      <vt:lpstr>…then THIS happened – at PHL Airport!</vt:lpstr>
      <vt:lpstr>PowerPoint Presentation</vt:lpstr>
      <vt:lpstr>Work hard, play harder</vt:lpstr>
      <vt:lpstr>Medical Countermeasures (MCM) Program  ESF - 8</vt:lpstr>
      <vt:lpstr>Strategic National Stockpile (SNS)</vt:lpstr>
      <vt:lpstr>MCM 2019 Status – Established!</vt:lpstr>
      <vt:lpstr>MCM Staffing &amp; Volunteers</vt:lpstr>
      <vt:lpstr>Mass Care ESF - 6</vt:lpstr>
      <vt:lpstr>Mass Care</vt:lpstr>
      <vt:lpstr>Community Outreach and Training</vt:lpstr>
      <vt:lpstr>Department of Emergency Services (DES)</vt:lpstr>
      <vt:lpstr>DES Workgroups</vt:lpstr>
      <vt:lpstr>DES Organizational Chart</vt:lpstr>
      <vt:lpstr>DES 911 Center Events per Year</vt:lpstr>
      <vt:lpstr>Special Operations Group</vt:lpstr>
      <vt:lpstr>CCDC Volunteer Benefits</vt:lpstr>
      <vt:lpstr>CCDC Volunteer Benefits</vt:lpstr>
      <vt:lpstr>CCDC Volunteer Benefits</vt:lpstr>
      <vt:lpstr>CCDC Volunteer Expectations</vt:lpstr>
      <vt:lpstr>CCDC Volunteer Expectations</vt:lpstr>
      <vt:lpstr>Volunteer Rights</vt:lpstr>
      <vt:lpstr>Volunteer Responsibilities</vt:lpstr>
      <vt:lpstr>CCDC Goals</vt:lpstr>
      <vt:lpstr>Wed Resources</vt:lpstr>
      <vt:lpstr>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Delaware County Medical Reserve Corps Handbook Training</dc:title>
  <dc:creator>Elizabeth Elias</dc:creator>
  <cp:lastModifiedBy>Kline, Edwin</cp:lastModifiedBy>
  <cp:revision>90</cp:revision>
  <dcterms:created xsi:type="dcterms:W3CDTF">2015-04-07T14:32:43Z</dcterms:created>
  <dcterms:modified xsi:type="dcterms:W3CDTF">2020-03-12T21:26:15Z</dcterms:modified>
</cp:coreProperties>
</file>