
<file path=[Content_Types].xml><?xml version="1.0" encoding="utf-8"?>
<Types xmlns="http://schemas.openxmlformats.org/package/2006/content-types">
  <Default Extension="gif" ContentType="image/gif"/>
  <Default Extension="jfif"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49" r:id="rId1"/>
  </p:sldMasterIdLst>
  <p:sldIdLst>
    <p:sldId id="256" r:id="rId2"/>
    <p:sldId id="259" r:id="rId3"/>
    <p:sldId id="303" r:id="rId4"/>
    <p:sldId id="300" r:id="rId5"/>
    <p:sldId id="304" r:id="rId6"/>
    <p:sldId id="305" r:id="rId7"/>
    <p:sldId id="265" r:id="rId8"/>
    <p:sldId id="277" r:id="rId9"/>
    <p:sldId id="258" r:id="rId10"/>
    <p:sldId id="261" r:id="rId11"/>
    <p:sldId id="278" r:id="rId12"/>
    <p:sldId id="262" r:id="rId13"/>
    <p:sldId id="280" r:id="rId14"/>
    <p:sldId id="279" r:id="rId15"/>
    <p:sldId id="282" r:id="rId16"/>
    <p:sldId id="263" r:id="rId17"/>
    <p:sldId id="291" r:id="rId18"/>
    <p:sldId id="288" r:id="rId19"/>
    <p:sldId id="284" r:id="rId20"/>
    <p:sldId id="286" r:id="rId21"/>
    <p:sldId id="269" r:id="rId22"/>
    <p:sldId id="289" r:id="rId23"/>
    <p:sldId id="260" r:id="rId24"/>
    <p:sldId id="266" r:id="rId25"/>
    <p:sldId id="292" r:id="rId26"/>
    <p:sldId id="290" r:id="rId27"/>
    <p:sldId id="268" r:id="rId28"/>
    <p:sldId id="294" r:id="rId29"/>
    <p:sldId id="297" r:id="rId30"/>
    <p:sldId id="306" r:id="rId31"/>
    <p:sldId id="293" r:id="rId32"/>
    <p:sldId id="307" r:id="rId33"/>
    <p:sldId id="296"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F197"/>
    <a:srgbClr val="2B1ED2"/>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42" autoAdjust="0"/>
    <p:restoredTop sz="96395" autoAdjust="0"/>
  </p:normalViewPr>
  <p:slideViewPr>
    <p:cSldViewPr snapToGrid="0">
      <p:cViewPr varScale="1">
        <p:scale>
          <a:sx n="100" d="100"/>
          <a:sy n="100" d="100"/>
        </p:scale>
        <p:origin x="1032" y="6"/>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67364F-2A68-45E3-92E6-F99D19AFC969}" type="slidenum">
              <a:rPr lang="en-US" smtClean="0"/>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29023524"/>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Date Placeholder 2"/>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967364F-2A68-45E3-92E6-F99D19AFC969}" type="slidenum">
              <a:rPr lang="en-US" smtClean="0"/>
              <a:t>‹#›</a:t>
            </a:fld>
            <a:endParaRPr lang="en-US" dirty="0"/>
          </a:p>
        </p:txBody>
      </p:sp>
    </p:spTree>
    <p:extLst>
      <p:ext uri="{BB962C8B-B14F-4D97-AF65-F5344CB8AC3E}">
        <p14:creationId xmlns:p14="http://schemas.microsoft.com/office/powerpoint/2010/main" val="3140535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67364F-2A68-45E3-92E6-F99D19AFC969}" type="slidenum">
              <a:rPr lang="en-US" smtClean="0"/>
              <a:t>‹#›</a:t>
            </a:fld>
            <a:endParaRPr lang="en-US" dirty="0"/>
          </a:p>
        </p:txBody>
      </p:sp>
    </p:spTree>
    <p:extLst>
      <p:ext uri="{BB962C8B-B14F-4D97-AF65-F5344CB8AC3E}">
        <p14:creationId xmlns:p14="http://schemas.microsoft.com/office/powerpoint/2010/main" val="28290739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67364F-2A68-45E3-92E6-F99D19AFC969}" type="slidenum">
              <a:rPr lang="en-US" smtClean="0"/>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3468688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67364F-2A68-45E3-92E6-F99D19AFC969}" type="slidenum">
              <a:rPr lang="en-US" smtClean="0"/>
              <a:t>‹#›</a:t>
            </a:fld>
            <a:endParaRPr lang="en-US" dirty="0"/>
          </a:p>
        </p:txBody>
      </p:sp>
    </p:spTree>
    <p:extLst>
      <p:ext uri="{BB962C8B-B14F-4D97-AF65-F5344CB8AC3E}">
        <p14:creationId xmlns:p14="http://schemas.microsoft.com/office/powerpoint/2010/main" val="25901829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67364F-2A68-45E3-92E6-F99D19AFC969}" type="slidenum">
              <a:rPr lang="en-US" smtClean="0"/>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9659399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67364F-2A68-45E3-92E6-F99D19AFC969}" type="slidenum">
              <a:rPr lang="en-US" smtClean="0"/>
              <a:t>‹#›</a:t>
            </a:fld>
            <a:endParaRPr lang="en-US" dirty="0"/>
          </a:p>
        </p:txBody>
      </p:sp>
    </p:spTree>
    <p:extLst>
      <p:ext uri="{BB962C8B-B14F-4D97-AF65-F5344CB8AC3E}">
        <p14:creationId xmlns:p14="http://schemas.microsoft.com/office/powerpoint/2010/main" val="24006675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67364F-2A68-45E3-92E6-F99D19AFC969}" type="slidenum">
              <a:rPr lang="en-US" smtClean="0"/>
              <a:t>‹#›</a:t>
            </a:fld>
            <a:endParaRPr lang="en-US" dirty="0"/>
          </a:p>
        </p:txBody>
      </p:sp>
    </p:spTree>
    <p:extLst>
      <p:ext uri="{BB962C8B-B14F-4D97-AF65-F5344CB8AC3E}">
        <p14:creationId xmlns:p14="http://schemas.microsoft.com/office/powerpoint/2010/main" val="35624026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67364F-2A68-45E3-92E6-F99D19AFC969}" type="slidenum">
              <a:rPr lang="en-US" smtClean="0"/>
              <a:t>‹#›</a:t>
            </a:fld>
            <a:endParaRPr lang="en-US" dirty="0"/>
          </a:p>
        </p:txBody>
      </p:sp>
    </p:spTree>
    <p:extLst>
      <p:ext uri="{BB962C8B-B14F-4D97-AF65-F5344CB8AC3E}">
        <p14:creationId xmlns:p14="http://schemas.microsoft.com/office/powerpoint/2010/main" val="3152302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67364F-2A68-45E3-92E6-F99D19AFC969}" type="slidenum">
              <a:rPr lang="en-US" smtClean="0"/>
              <a:t>‹#›</a:t>
            </a:fld>
            <a:endParaRPr lang="en-US" dirty="0"/>
          </a:p>
        </p:txBody>
      </p:sp>
    </p:spTree>
    <p:extLst>
      <p:ext uri="{BB962C8B-B14F-4D97-AF65-F5344CB8AC3E}">
        <p14:creationId xmlns:p14="http://schemas.microsoft.com/office/powerpoint/2010/main" val="2008579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67364F-2A68-45E3-92E6-F99D19AFC969}" type="slidenum">
              <a:rPr lang="en-US" smtClean="0"/>
              <a:t>‹#›</a:t>
            </a:fld>
            <a:endParaRPr lang="en-US" dirty="0"/>
          </a:p>
        </p:txBody>
      </p:sp>
    </p:spTree>
    <p:extLst>
      <p:ext uri="{BB962C8B-B14F-4D97-AF65-F5344CB8AC3E}">
        <p14:creationId xmlns:p14="http://schemas.microsoft.com/office/powerpoint/2010/main" val="2571489317"/>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967364F-2A68-45E3-92E6-F99D19AFC969}" type="slidenum">
              <a:rPr lang="en-US" smtClean="0"/>
              <a:t>‹#›</a:t>
            </a:fld>
            <a:endParaRPr lang="en-US" dirty="0"/>
          </a:p>
        </p:txBody>
      </p:sp>
    </p:spTree>
    <p:extLst>
      <p:ext uri="{BB962C8B-B14F-4D97-AF65-F5344CB8AC3E}">
        <p14:creationId xmlns:p14="http://schemas.microsoft.com/office/powerpoint/2010/main" val="3168197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967364F-2A68-45E3-92E6-F99D19AFC969}" type="slidenum">
              <a:rPr lang="en-US" smtClean="0"/>
              <a:t>‹#›</a:t>
            </a:fld>
            <a:endParaRPr lang="en-US" dirty="0"/>
          </a:p>
        </p:txBody>
      </p:sp>
    </p:spTree>
    <p:extLst>
      <p:ext uri="{BB962C8B-B14F-4D97-AF65-F5344CB8AC3E}">
        <p14:creationId xmlns:p14="http://schemas.microsoft.com/office/powerpoint/2010/main" val="1138902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967364F-2A68-45E3-92E6-F99D19AFC969}" type="slidenum">
              <a:rPr lang="en-US" smtClean="0"/>
              <a:t>‹#›</a:t>
            </a:fld>
            <a:endParaRPr lang="en-US" dirty="0"/>
          </a:p>
        </p:txBody>
      </p:sp>
    </p:spTree>
    <p:extLst>
      <p:ext uri="{BB962C8B-B14F-4D97-AF65-F5344CB8AC3E}">
        <p14:creationId xmlns:p14="http://schemas.microsoft.com/office/powerpoint/2010/main" val="2862721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967364F-2A68-45E3-92E6-F99D19AFC969}" type="slidenum">
              <a:rPr lang="en-US" smtClean="0"/>
              <a:t>‹#›</a:t>
            </a:fld>
            <a:endParaRPr lang="en-US" dirty="0"/>
          </a:p>
        </p:txBody>
      </p:sp>
    </p:spTree>
    <p:extLst>
      <p:ext uri="{BB962C8B-B14F-4D97-AF65-F5344CB8AC3E}">
        <p14:creationId xmlns:p14="http://schemas.microsoft.com/office/powerpoint/2010/main" val="356096862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967364F-2A68-45E3-92E6-F99D19AFC969}" type="slidenum">
              <a:rPr lang="en-US" smtClean="0"/>
              <a:t>‹#›</a:t>
            </a:fld>
            <a:endParaRPr lang="en-US" dirty="0"/>
          </a:p>
        </p:txBody>
      </p:sp>
    </p:spTree>
    <p:extLst>
      <p:ext uri="{BB962C8B-B14F-4D97-AF65-F5344CB8AC3E}">
        <p14:creationId xmlns:p14="http://schemas.microsoft.com/office/powerpoint/2010/main" val="1973220568"/>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6F5292B-EFCF-4CB6-86D7-2B027BBC6A97}" type="datetimeFigureOut">
              <a:rPr lang="en-US" smtClean="0"/>
              <a:t>5/27/2020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967364F-2A68-45E3-92E6-F99D19AFC969}" type="slidenum">
              <a:rPr lang="en-US" smtClean="0"/>
              <a:t>‹#›</a:t>
            </a:fld>
            <a:endParaRPr lang="en-US" dirty="0"/>
          </a:p>
        </p:txBody>
      </p:sp>
    </p:spTree>
    <p:extLst>
      <p:ext uri="{BB962C8B-B14F-4D97-AF65-F5344CB8AC3E}">
        <p14:creationId xmlns:p14="http://schemas.microsoft.com/office/powerpoint/2010/main" val="9721025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4000">
              <a:schemeClr val="bg2">
                <a:tint val="97000"/>
                <a:hueMod val="92000"/>
                <a:satMod val="169000"/>
                <a:lumMod val="164000"/>
              </a:schemeClr>
            </a:gs>
            <a:gs pos="100000">
              <a:schemeClr val="bg2">
                <a:shade val="96000"/>
                <a:satMod val="120000"/>
                <a:lumMod val="90000"/>
              </a:schemeClr>
            </a:gs>
          </a:gsLst>
          <a:lin ang="6120000" scaled="1"/>
          <a:tileRect/>
        </a:gradFill>
        <a:effectLst/>
      </p:bgPr>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86F5292B-EFCF-4CB6-86D7-2B027BBC6A97}" type="datetimeFigureOut">
              <a:rPr lang="en-US" smtClean="0"/>
              <a:t>5/27/2020</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E967364F-2A68-45E3-92E6-F99D19AFC969}" type="slidenum">
              <a:rPr lang="en-US" smtClean="0"/>
              <a:t>‹#›</a:t>
            </a:fld>
            <a:endParaRPr lang="en-US" dirty="0"/>
          </a:p>
        </p:txBody>
      </p:sp>
    </p:spTree>
    <p:extLst>
      <p:ext uri="{BB962C8B-B14F-4D97-AF65-F5344CB8AC3E}">
        <p14:creationId xmlns:p14="http://schemas.microsoft.com/office/powerpoint/2010/main" val="2596705666"/>
      </p:ext>
    </p:extLst>
  </p:cSld>
  <p:clrMap bg1="dk1" tx1="lt1" bg2="dk2" tx2="lt2" accent1="accent1" accent2="accent2" accent3="accent3" accent4="accent4" accent5="accent5" accent6="accent6" hlink="hlink" folHlink="folHlink"/>
  <p:sldLayoutIdLst>
    <p:sldLayoutId id="2147484150" r:id="rId1"/>
    <p:sldLayoutId id="2147484151" r:id="rId2"/>
    <p:sldLayoutId id="2147484152" r:id="rId3"/>
    <p:sldLayoutId id="2147484153" r:id="rId4"/>
    <p:sldLayoutId id="2147484154" r:id="rId5"/>
    <p:sldLayoutId id="2147484155" r:id="rId6"/>
    <p:sldLayoutId id="2147484156" r:id="rId7"/>
    <p:sldLayoutId id="2147484157" r:id="rId8"/>
    <p:sldLayoutId id="2147484158" r:id="rId9"/>
    <p:sldLayoutId id="2147484159" r:id="rId10"/>
    <p:sldLayoutId id="2147484160" r:id="rId11"/>
    <p:sldLayoutId id="2147484161" r:id="rId12"/>
    <p:sldLayoutId id="2147484162" r:id="rId13"/>
    <p:sldLayoutId id="2147484163" r:id="rId14"/>
    <p:sldLayoutId id="2147484164" r:id="rId15"/>
    <p:sldLayoutId id="2147484165" r:id="rId16"/>
    <p:sldLayoutId id="2147484166"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fif"/><Relationship Id="rId2" Type="http://schemas.openxmlformats.org/officeDocument/2006/relationships/image" Target="../media/image1.jfif"/><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5.jfif"/><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8.jfif"/><Relationship Id="rId7" Type="http://schemas.openxmlformats.org/officeDocument/2006/relationships/image" Target="../media/image32.jfif"/><Relationship Id="rId2" Type="http://schemas.openxmlformats.org/officeDocument/2006/relationships/image" Target="../media/image27.jpeg"/><Relationship Id="rId1" Type="http://schemas.openxmlformats.org/officeDocument/2006/relationships/slideLayout" Target="../slideLayouts/slideLayout1.xml"/><Relationship Id="rId6" Type="http://schemas.openxmlformats.org/officeDocument/2006/relationships/image" Target="../media/image31.jfif"/><Relationship Id="rId5" Type="http://schemas.openxmlformats.org/officeDocument/2006/relationships/image" Target="../media/image30.png"/><Relationship Id="rId4" Type="http://schemas.openxmlformats.org/officeDocument/2006/relationships/image" Target="../media/image29.jfif"/></Relationships>
</file>

<file path=ppt/slides/_rels/slide1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jpeg"/><Relationship Id="rId1" Type="http://schemas.openxmlformats.org/officeDocument/2006/relationships/slideLayout" Target="../slideLayouts/slideLayout9.xml"/><Relationship Id="rId6" Type="http://schemas.openxmlformats.org/officeDocument/2006/relationships/image" Target="../media/image42.png"/><Relationship Id="rId5" Type="http://schemas.openxmlformats.org/officeDocument/2006/relationships/image" Target="../media/image41.jpeg"/><Relationship Id="rId4" Type="http://schemas.openxmlformats.org/officeDocument/2006/relationships/image" Target="../media/image40.jpeg"/><Relationship Id="rId9"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image" Target="../media/image47.jfif"/><Relationship Id="rId2" Type="http://schemas.openxmlformats.org/officeDocument/2006/relationships/image" Target="../media/image46.png"/><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8.xml"/><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59.jfif"/><Relationship Id="rId3" Type="http://schemas.openxmlformats.org/officeDocument/2006/relationships/image" Target="../media/image54.jpeg"/><Relationship Id="rId7" Type="http://schemas.openxmlformats.org/officeDocument/2006/relationships/image" Target="../media/image58.jfif"/><Relationship Id="rId2" Type="http://schemas.openxmlformats.org/officeDocument/2006/relationships/image" Target="../media/image53.jpeg"/><Relationship Id="rId1" Type="http://schemas.openxmlformats.org/officeDocument/2006/relationships/slideLayout" Target="../slideLayouts/slideLayout3.xml"/><Relationship Id="rId6" Type="http://schemas.openxmlformats.org/officeDocument/2006/relationships/image" Target="../media/image57.jfif"/><Relationship Id="rId5" Type="http://schemas.openxmlformats.org/officeDocument/2006/relationships/image" Target="../media/image56.jfif"/><Relationship Id="rId4" Type="http://schemas.openxmlformats.org/officeDocument/2006/relationships/image" Target="../media/image55.jfif"/></Relationships>
</file>

<file path=ppt/slides/_rels/slide23.xml.rels><?xml version="1.0" encoding="UTF-8" standalone="yes"?>
<Relationships xmlns="http://schemas.openxmlformats.org/package/2006/relationships"><Relationship Id="rId3" Type="http://schemas.openxmlformats.org/officeDocument/2006/relationships/image" Target="../media/image61.jfif"/><Relationship Id="rId2" Type="http://schemas.openxmlformats.org/officeDocument/2006/relationships/image" Target="../media/image60.jfif"/><Relationship Id="rId1" Type="http://schemas.openxmlformats.org/officeDocument/2006/relationships/slideLayout" Target="../slideLayouts/slideLayout7.xml"/><Relationship Id="rId6" Type="http://schemas.openxmlformats.org/officeDocument/2006/relationships/image" Target="../media/image64.jfif"/><Relationship Id="rId5" Type="http://schemas.openxmlformats.org/officeDocument/2006/relationships/image" Target="../media/image63.png"/><Relationship Id="rId4" Type="http://schemas.openxmlformats.org/officeDocument/2006/relationships/image" Target="../media/image62.png"/></Relationships>
</file>

<file path=ppt/slides/_rels/slide2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image" Target="../media/image67.png"/><Relationship Id="rId1" Type="http://schemas.openxmlformats.org/officeDocument/2006/relationships/slideLayout" Target="../slideLayouts/slideLayout1.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26.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fif"/><Relationship Id="rId1" Type="http://schemas.openxmlformats.org/officeDocument/2006/relationships/slideLayout" Target="../slideLayouts/slideLayout4.xml"/><Relationship Id="rId6" Type="http://schemas.openxmlformats.org/officeDocument/2006/relationships/image" Target="../media/image77.jfif"/><Relationship Id="rId5" Type="http://schemas.openxmlformats.org/officeDocument/2006/relationships/image" Target="../media/image76.jpeg"/><Relationship Id="rId4" Type="http://schemas.openxmlformats.org/officeDocument/2006/relationships/image" Target="../media/image75.png"/></Relationships>
</file>

<file path=ppt/slides/_rels/slide27.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1.xml"/><Relationship Id="rId5" Type="http://schemas.openxmlformats.org/officeDocument/2006/relationships/image" Target="../media/image81.png"/><Relationship Id="rId4" Type="http://schemas.openxmlformats.org/officeDocument/2006/relationships/image" Target="../media/image80.png"/></Relationships>
</file>

<file path=ppt/slides/_rels/slide28.xml.rels><?xml version="1.0" encoding="UTF-8" standalone="yes"?>
<Relationships xmlns="http://schemas.openxmlformats.org/package/2006/relationships"><Relationship Id="rId3" Type="http://schemas.openxmlformats.org/officeDocument/2006/relationships/image" Target="../media/image83.jfif"/><Relationship Id="rId2" Type="http://schemas.openxmlformats.org/officeDocument/2006/relationships/image" Target="../media/image82.png"/><Relationship Id="rId1" Type="http://schemas.openxmlformats.org/officeDocument/2006/relationships/slideLayout" Target="../slideLayouts/slideLayout1.xml"/><Relationship Id="rId4" Type="http://schemas.openxmlformats.org/officeDocument/2006/relationships/image" Target="../media/image84.png"/></Relationships>
</file>

<file path=ppt/slides/_rels/slide29.xml.rels><?xml version="1.0" encoding="UTF-8" standalone="yes"?>
<Relationships xmlns="http://schemas.openxmlformats.org/package/2006/relationships"><Relationship Id="rId3" Type="http://schemas.openxmlformats.org/officeDocument/2006/relationships/image" Target="../media/image86.jfif"/><Relationship Id="rId7" Type="http://schemas.openxmlformats.org/officeDocument/2006/relationships/image" Target="../media/image90.png"/><Relationship Id="rId2" Type="http://schemas.openxmlformats.org/officeDocument/2006/relationships/image" Target="../media/image85.jfif"/><Relationship Id="rId1" Type="http://schemas.openxmlformats.org/officeDocument/2006/relationships/slideLayout" Target="../slideLayouts/slideLayout3.xml"/><Relationship Id="rId6" Type="http://schemas.openxmlformats.org/officeDocument/2006/relationships/image" Target="../media/image89.jpeg"/><Relationship Id="rId5" Type="http://schemas.openxmlformats.org/officeDocument/2006/relationships/image" Target="../media/image88.jfif"/><Relationship Id="rId4" Type="http://schemas.openxmlformats.org/officeDocument/2006/relationships/image" Target="../media/image87.jf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image" Target="../media/image91.png"/><Relationship Id="rId1" Type="http://schemas.openxmlformats.org/officeDocument/2006/relationships/slideLayout" Target="../slideLayouts/slideLayout7.xml"/><Relationship Id="rId6" Type="http://schemas.openxmlformats.org/officeDocument/2006/relationships/image" Target="../media/image95.jpeg"/><Relationship Id="rId5" Type="http://schemas.openxmlformats.org/officeDocument/2006/relationships/image" Target="../media/image94.png"/><Relationship Id="rId4" Type="http://schemas.openxmlformats.org/officeDocument/2006/relationships/image" Target="../media/image93.png"/></Relationships>
</file>

<file path=ppt/slides/_rels/slide31.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gif"/><Relationship Id="rId1" Type="http://schemas.openxmlformats.org/officeDocument/2006/relationships/slideLayout" Target="../slideLayouts/slideLayout1.xml"/><Relationship Id="rId5" Type="http://schemas.openxmlformats.org/officeDocument/2006/relationships/image" Target="../media/image100.jpeg"/><Relationship Id="rId4" Type="http://schemas.openxmlformats.org/officeDocument/2006/relationships/image" Target="../media/image99.png"/></Relationships>
</file>

<file path=ppt/slides/_rels/slide3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jpeg"/><Relationship Id="rId1" Type="http://schemas.openxmlformats.org/officeDocument/2006/relationships/slideLayout" Target="../slideLayouts/slideLayout7.xml"/><Relationship Id="rId4" Type="http://schemas.openxmlformats.org/officeDocument/2006/relationships/image" Target="../media/image103.jpeg"/></Relationships>
</file>

<file path=ppt/slides/_rels/slide3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1.xml"/><Relationship Id="rId4" Type="http://schemas.openxmlformats.org/officeDocument/2006/relationships/image" Target="../media/image106.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hyperlink" Target="https://www.serv.pa.gov/" TargetMode="External"/><Relationship Id="rId5" Type="http://schemas.openxmlformats.org/officeDocument/2006/relationships/hyperlink" Target="https://www.serv.pa.gov/profile_view.php?mode=contact" TargetMode="Externa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fif"/><Relationship Id="rId1" Type="http://schemas.openxmlformats.org/officeDocument/2006/relationships/slideLayout" Target="../slideLayouts/slideLayout1.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DCD54-2E75-4C5D-9634-105F01FF2982}"/>
              </a:ext>
            </a:extLst>
          </p:cNvPr>
          <p:cNvSpPr>
            <a:spLocks noGrp="1"/>
          </p:cNvSpPr>
          <p:nvPr>
            <p:ph type="title" idx="4294967295"/>
          </p:nvPr>
        </p:nvSpPr>
        <p:spPr>
          <a:xfrm>
            <a:off x="0" y="706438"/>
            <a:ext cx="11229975" cy="457200"/>
          </a:xfrm>
        </p:spPr>
        <p:txBody>
          <a:bodyPr>
            <a:normAutofit fontScale="90000"/>
          </a:bodyPr>
          <a:lstStyle/>
          <a:p>
            <a:pPr algn="ctr"/>
            <a:r>
              <a:rPr lang="en-US" sz="6000" b="1" dirty="0">
                <a:solidFill>
                  <a:srgbClr val="2B1ED2"/>
                </a:solidFill>
                <a:effectLst>
                  <a:outerShdw blurRad="38100" dist="38100" dir="2700000" algn="tl">
                    <a:srgbClr val="000000">
                      <a:alpha val="43137"/>
                    </a:srgbClr>
                  </a:outerShdw>
                </a:effectLst>
              </a:rPr>
              <a:t>You</a:t>
            </a:r>
            <a:r>
              <a:rPr lang="en-US" sz="6000" b="1" dirty="0">
                <a:solidFill>
                  <a:schemeClr val="bg1"/>
                </a:solidFill>
                <a:effectLst>
                  <a:outerShdw blurRad="38100" dist="38100" dir="2700000" algn="tl">
                    <a:srgbClr val="000000">
                      <a:alpha val="43137"/>
                    </a:srgbClr>
                  </a:outerShdw>
                </a:effectLst>
              </a:rPr>
              <a:t> </a:t>
            </a:r>
            <a:r>
              <a:rPr lang="en-US" sz="4000" b="1" dirty="0">
                <a:solidFill>
                  <a:schemeClr val="bg1"/>
                </a:solidFill>
                <a:effectLst>
                  <a:outerShdw blurRad="38100" dist="38100" dir="2700000" algn="tl">
                    <a:srgbClr val="000000">
                      <a:alpha val="43137"/>
                    </a:srgbClr>
                  </a:outerShdw>
                </a:effectLst>
              </a:rPr>
              <a:t>Are Deployed! Now What?</a:t>
            </a:r>
            <a:br>
              <a:rPr lang="en-US" sz="4000" dirty="0">
                <a:solidFill>
                  <a:schemeClr val="bg1"/>
                </a:solidFill>
                <a:latin typeface="Baskerville Old Face" panose="02020602080505020303" pitchFamily="18" charset="0"/>
              </a:rPr>
            </a:br>
            <a:br>
              <a:rPr lang="en-US" sz="4000" b="1" dirty="0">
                <a:effectLst>
                  <a:outerShdw blurRad="38100" dist="38100" dir="2700000" algn="tl">
                    <a:srgbClr val="000000">
                      <a:alpha val="43137"/>
                    </a:srgbClr>
                  </a:outerShdw>
                </a:effectLst>
                <a:latin typeface="Baskerville Old Face" panose="02020602080505020303" pitchFamily="18" charset="0"/>
              </a:rPr>
            </a:br>
            <a:endParaRPr lang="en-US" sz="4000" dirty="0">
              <a:latin typeface="Baskerville Old Face" panose="02020602080505020303"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10513" y="3523418"/>
            <a:ext cx="4430755" cy="3323066"/>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127" y="3523418"/>
            <a:ext cx="4355869" cy="3266901"/>
          </a:xfrm>
          <a:prstGeom prst="rect">
            <a:avLst/>
          </a:prstGeom>
        </p:spPr>
      </p:pic>
      <p:pic>
        <p:nvPicPr>
          <p:cNvPr id="4098" name="Picture 2" descr="Image may contain: outdoo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4196" y="827340"/>
            <a:ext cx="3471076" cy="2603307"/>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5206848" y="1422903"/>
            <a:ext cx="99848" cy="646331"/>
          </a:xfrm>
          <a:prstGeom prst="rect">
            <a:avLst/>
          </a:prstGeom>
        </p:spPr>
        <p:txBody>
          <a:bodyPr wrap="square">
            <a:spAutoFit/>
          </a:bodyPr>
          <a:lstStyle/>
          <a:p>
            <a:br>
              <a:rPr lang="en-US" dirty="0"/>
            </a:br>
            <a:endParaRPr lang="en-US" dirty="0"/>
          </a:p>
        </p:txBody>
      </p:sp>
      <p:pic>
        <p:nvPicPr>
          <p:cNvPr id="4102" name="Picture 6" descr="No photo description availabl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78953" y="997526"/>
            <a:ext cx="3367854" cy="2525891"/>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Image may contain: 14 peopl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80241" y="2244436"/>
            <a:ext cx="4298711" cy="32240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27240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DCD54-2E75-4C5D-9634-105F01FF2982}"/>
              </a:ext>
            </a:extLst>
          </p:cNvPr>
          <p:cNvSpPr>
            <a:spLocks noGrp="1"/>
          </p:cNvSpPr>
          <p:nvPr>
            <p:ph type="ctrTitle"/>
          </p:nvPr>
        </p:nvSpPr>
        <p:spPr/>
        <p:txBody>
          <a:bodyPr>
            <a:normAutofit fontScale="90000"/>
          </a:bodyPr>
          <a:lstStyle/>
          <a:p>
            <a:r>
              <a:rPr lang="en-US" b="1" dirty="0"/>
              <a:t> </a:t>
            </a:r>
            <a:br>
              <a:rPr lang="en-US" dirty="0"/>
            </a:br>
            <a:br>
              <a:rPr lang="en-US" dirty="0"/>
            </a:br>
            <a:br>
              <a:rPr lang="en-US" dirty="0"/>
            </a:br>
            <a:endParaRPr lang="en-US" dirty="0"/>
          </a:p>
        </p:txBody>
      </p:sp>
      <p:sp>
        <p:nvSpPr>
          <p:cNvPr id="3" name="Subtitle 2">
            <a:extLst>
              <a:ext uri="{FF2B5EF4-FFF2-40B4-BE49-F238E27FC236}">
                <a16:creationId xmlns:a16="http://schemas.microsoft.com/office/drawing/2014/main" id="{733275D7-5FCB-48C4-86D4-36513F5C60EE}"/>
              </a:ext>
            </a:extLst>
          </p:cNvPr>
          <p:cNvSpPr>
            <a:spLocks noGrp="1"/>
          </p:cNvSpPr>
          <p:nvPr>
            <p:ph type="subTitle" idx="1"/>
          </p:nvPr>
        </p:nvSpPr>
        <p:spPr>
          <a:xfrm>
            <a:off x="0" y="0"/>
            <a:ext cx="12106656" cy="6858000"/>
          </a:xfrm>
          <a:gradFill>
            <a:gsLst>
              <a:gs pos="77000">
                <a:schemeClr val="bg2">
                  <a:tint val="97000"/>
                  <a:hueMod val="92000"/>
                  <a:satMod val="169000"/>
                  <a:lumMod val="164000"/>
                </a:schemeClr>
              </a:gs>
              <a:gs pos="95000">
                <a:schemeClr val="bg2">
                  <a:shade val="96000"/>
                  <a:satMod val="120000"/>
                  <a:lumMod val="90000"/>
                </a:schemeClr>
              </a:gs>
            </a:gsLst>
            <a:lin ang="6120000" scaled="1"/>
          </a:gradFill>
        </p:spPr>
        <p:txBody>
          <a:bodyPr>
            <a:normAutofit/>
          </a:bodyPr>
          <a:lstStyle/>
          <a:p>
            <a:endParaRPr lang="en-US" sz="2800" b="1" dirty="0">
              <a:solidFill>
                <a:schemeClr val="bg1"/>
              </a:solidFill>
              <a:effectLst>
                <a:outerShdw blurRad="38100" dist="38100" dir="2700000" algn="tl">
                  <a:srgbClr val="000000">
                    <a:alpha val="43137"/>
                  </a:srgbClr>
                </a:outerShdw>
              </a:effectLst>
            </a:endParaRPr>
          </a:p>
          <a:p>
            <a:pPr algn="ctr"/>
            <a:r>
              <a:rPr lang="en-US" sz="4000" b="1" dirty="0">
                <a:solidFill>
                  <a:schemeClr val="bg1"/>
                </a:solidFill>
              </a:rPr>
              <a:t>Situational Awareness …    </a:t>
            </a:r>
          </a:p>
          <a:p>
            <a:endParaRPr lang="en-US" sz="800" b="1" dirty="0">
              <a:solidFill>
                <a:schemeClr val="bg1"/>
              </a:solidFill>
            </a:endParaRPr>
          </a:p>
          <a:p>
            <a:pPr algn="ctr"/>
            <a:r>
              <a:rPr lang="en-US" b="1" i="1" dirty="0">
                <a:solidFill>
                  <a:schemeClr val="bg1"/>
                </a:solidFill>
              </a:rPr>
              <a:t>“</a:t>
            </a:r>
            <a:r>
              <a:rPr lang="en-US" sz="2000" b="1" i="1" dirty="0">
                <a:solidFill>
                  <a:schemeClr val="bg1"/>
                </a:solidFill>
              </a:rPr>
              <a:t>the ability to identify, process, and comprehend critical information about an incident.”</a:t>
            </a:r>
            <a:endParaRPr lang="en-US" sz="2000" b="1" dirty="0">
              <a:solidFill>
                <a:schemeClr val="bg1"/>
              </a:solidFill>
            </a:endParaRPr>
          </a:p>
          <a:p>
            <a:pPr algn="ctr"/>
            <a:r>
              <a:rPr lang="en-US" sz="2800" b="1" dirty="0">
                <a:solidFill>
                  <a:schemeClr val="bg1"/>
                </a:solidFill>
              </a:rPr>
              <a:t>Understanding Hazards and threats in the area </a:t>
            </a:r>
          </a:p>
          <a:p>
            <a:pPr algn="ctr"/>
            <a:r>
              <a:rPr lang="en-US" sz="2800" b="1" dirty="0">
                <a:solidFill>
                  <a:schemeClr val="bg1"/>
                </a:solidFill>
              </a:rPr>
              <a:t>Airport, Trains, Refineries, Industries</a:t>
            </a:r>
          </a:p>
          <a:p>
            <a:pPr algn="ctr"/>
            <a:r>
              <a:rPr lang="en-US" sz="2800" b="1" dirty="0">
                <a:solidFill>
                  <a:schemeClr val="bg1"/>
                </a:solidFill>
              </a:rPr>
              <a:t>Pending weather  </a:t>
            </a:r>
          </a:p>
          <a:p>
            <a:pPr lvl="1"/>
            <a:endParaRPr lang="en-US" b="1" dirty="0"/>
          </a:p>
          <a:p>
            <a:pPr lvl="1"/>
            <a:endParaRPr lang="en-US" b="1" dirty="0"/>
          </a:p>
          <a:p>
            <a:pPr lvl="1"/>
            <a:endParaRPr lang="en-US" b="1" dirty="0"/>
          </a:p>
          <a:p>
            <a:pPr algn="ctr"/>
            <a:r>
              <a:rPr lang="en-US" sz="5400" b="1" dirty="0">
                <a:solidFill>
                  <a:schemeClr val="bg1"/>
                </a:solidFill>
              </a:rPr>
              <a:t>Be Informed</a:t>
            </a:r>
          </a:p>
          <a:p>
            <a:pPr marL="457200" indent="-457200">
              <a:buFont typeface="Arial" panose="020B0604020202020204" pitchFamily="34" charset="0"/>
              <a:buChar char="•"/>
            </a:pPr>
            <a:endParaRPr lang="en-US" dirty="0"/>
          </a:p>
          <a:p>
            <a:endParaRPr lang="en-US" dirty="0"/>
          </a:p>
        </p:txBody>
      </p:sp>
      <p:pic>
        <p:nvPicPr>
          <p:cNvPr id="6" name="Picture 5"/>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008094" y="4151376"/>
            <a:ext cx="10090467" cy="986988"/>
          </a:xfrm>
          <a:prstGeom prst="rect">
            <a:avLst/>
          </a:prstGeom>
        </p:spPr>
      </p:pic>
    </p:spTree>
    <p:extLst>
      <p:ext uri="{BB962C8B-B14F-4D97-AF65-F5344CB8AC3E}">
        <p14:creationId xmlns:p14="http://schemas.microsoft.com/office/powerpoint/2010/main" val="26800985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6" name="Picture 6" descr="Situational awareness -FA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637" y="135909"/>
            <a:ext cx="3442597" cy="372489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8327" y="4054765"/>
            <a:ext cx="4860981" cy="2466108"/>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22147" y="424872"/>
            <a:ext cx="3402382" cy="4331855"/>
          </a:xfrm>
          <a:prstGeom prst="rect">
            <a:avLst/>
          </a:prstGeom>
        </p:spPr>
      </p:pic>
    </p:spTree>
    <p:extLst>
      <p:ext uri="{BB962C8B-B14F-4D97-AF65-F5344CB8AC3E}">
        <p14:creationId xmlns:p14="http://schemas.microsoft.com/office/powerpoint/2010/main" val="23389647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DCD54-2E75-4C5D-9634-105F01FF2982}"/>
              </a:ext>
            </a:extLst>
          </p:cNvPr>
          <p:cNvSpPr>
            <a:spLocks noGrp="1"/>
          </p:cNvSpPr>
          <p:nvPr>
            <p:ph type="ctrTitle"/>
          </p:nvPr>
        </p:nvSpPr>
        <p:spPr>
          <a:xfrm>
            <a:off x="2353125" y="802298"/>
            <a:ext cx="8637073" cy="2541431"/>
          </a:xfrm>
        </p:spPr>
        <p:txBody>
          <a:bodyPr>
            <a:normAutofit fontScale="90000"/>
          </a:bodyPr>
          <a:lstStyle/>
          <a:p>
            <a:r>
              <a:rPr lang="en-US" b="1" dirty="0"/>
              <a:t> </a:t>
            </a:r>
            <a:br>
              <a:rPr lang="en-US" dirty="0"/>
            </a:br>
            <a:br>
              <a:rPr lang="en-US" dirty="0"/>
            </a:br>
            <a:br>
              <a:rPr lang="en-US" dirty="0"/>
            </a:br>
            <a:endParaRPr lang="en-US" dirty="0"/>
          </a:p>
        </p:txBody>
      </p:sp>
      <p:sp>
        <p:nvSpPr>
          <p:cNvPr id="3" name="Subtitle 2">
            <a:extLst>
              <a:ext uri="{FF2B5EF4-FFF2-40B4-BE49-F238E27FC236}">
                <a16:creationId xmlns:a16="http://schemas.microsoft.com/office/drawing/2014/main" id="{733275D7-5FCB-48C4-86D4-36513F5C60EE}"/>
              </a:ext>
            </a:extLst>
          </p:cNvPr>
          <p:cNvSpPr>
            <a:spLocks noGrp="1"/>
          </p:cNvSpPr>
          <p:nvPr>
            <p:ph type="subTitle" idx="1"/>
          </p:nvPr>
        </p:nvSpPr>
        <p:spPr>
          <a:xfrm>
            <a:off x="0" y="0"/>
            <a:ext cx="12191999" cy="6858000"/>
          </a:xfrm>
        </p:spPr>
        <p:txBody>
          <a:bodyPr>
            <a:normAutofit/>
          </a:bodyPr>
          <a:lstStyle/>
          <a:p>
            <a:r>
              <a:rPr lang="en-US" sz="5400" b="1" dirty="0">
                <a:solidFill>
                  <a:schemeClr val="bg1"/>
                </a:solidFill>
              </a:rPr>
              <a:t>   </a:t>
            </a:r>
          </a:p>
          <a:p>
            <a:endParaRPr lang="en-US" dirty="0"/>
          </a:p>
          <a:p>
            <a:endParaRPr lang="en-US" dirty="0"/>
          </a:p>
        </p:txBody>
      </p:sp>
      <p:pic>
        <p:nvPicPr>
          <p:cNvPr id="4" name="Picture 3"/>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21674" y="3616981"/>
            <a:ext cx="3472873" cy="290877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15908" y="237715"/>
            <a:ext cx="4201958" cy="257159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58823" y="1430339"/>
            <a:ext cx="5915397" cy="1971799"/>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13131" y="3861512"/>
            <a:ext cx="5025625" cy="285932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0683503">
            <a:off x="221674" y="451194"/>
            <a:ext cx="3209925" cy="1428750"/>
          </a:xfrm>
          <a:prstGeom prst="rect">
            <a:avLst/>
          </a:prstGeom>
          <a:ln>
            <a:noFill/>
          </a:ln>
          <a:effectLst>
            <a:outerShdw blurRad="190500" algn="tl" rotWithShape="0">
              <a:srgbClr val="000000">
                <a:alpha val="70000"/>
              </a:srgbClr>
            </a:outerShdw>
          </a:effectLst>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63104" y="3616981"/>
            <a:ext cx="3383222" cy="20214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4750277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2752436" y="2272146"/>
            <a:ext cx="6253017" cy="4414981"/>
          </a:xfrm>
          <a:prstGeom prst="rect">
            <a:avLst/>
          </a:prstGeom>
        </p:spPr>
      </p:pic>
      <p:sp>
        <p:nvSpPr>
          <p:cNvPr id="3" name="Rectangle 2"/>
          <p:cNvSpPr/>
          <p:nvPr/>
        </p:nvSpPr>
        <p:spPr>
          <a:xfrm>
            <a:off x="332510" y="462402"/>
            <a:ext cx="11296072" cy="2092881"/>
          </a:xfrm>
          <a:prstGeom prst="rect">
            <a:avLst/>
          </a:prstGeom>
        </p:spPr>
        <p:txBody>
          <a:bodyPr wrap="square">
            <a:spAutoFit/>
          </a:bodyPr>
          <a:lstStyle/>
          <a:p>
            <a:pPr algn="ctr"/>
            <a:r>
              <a:rPr lang="en-US" sz="2800" b="1" dirty="0">
                <a:solidFill>
                  <a:schemeClr val="bg1"/>
                </a:solidFill>
              </a:rPr>
              <a:t>Receive an alert message from SERVEPA</a:t>
            </a:r>
          </a:p>
          <a:p>
            <a:pPr algn="ctr"/>
            <a:r>
              <a:rPr lang="en-US" sz="2800" b="1" dirty="0">
                <a:solidFill>
                  <a:schemeClr val="bg1"/>
                </a:solidFill>
              </a:rPr>
              <a:t>Standby notification</a:t>
            </a:r>
          </a:p>
          <a:p>
            <a:pPr algn="ctr"/>
            <a:r>
              <a:rPr lang="en-US" sz="2800" b="1" dirty="0">
                <a:solidFill>
                  <a:schemeClr val="bg1"/>
                </a:solidFill>
              </a:rPr>
              <a:t>Respond immediately to  alert message “yes” or “no”</a:t>
            </a:r>
          </a:p>
          <a:p>
            <a:pPr algn="ctr"/>
            <a:r>
              <a:rPr lang="en-US" sz="2800" b="1" dirty="0">
                <a:solidFill>
                  <a:schemeClr val="bg1"/>
                </a:solidFill>
              </a:rPr>
              <a:t>Availability by shift</a:t>
            </a:r>
          </a:p>
          <a:p>
            <a:pPr algn="ctr"/>
            <a:endParaRPr lang="en-US" dirty="0"/>
          </a:p>
        </p:txBody>
      </p:sp>
    </p:spTree>
    <p:extLst>
      <p:ext uri="{BB962C8B-B14F-4D97-AF65-F5344CB8AC3E}">
        <p14:creationId xmlns:p14="http://schemas.microsoft.com/office/powerpoint/2010/main" val="11049986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0" y="0"/>
            <a:ext cx="4064000" cy="5080000"/>
          </a:xfrm>
          <a:prstGeom prst="rect">
            <a:avLst/>
          </a:prstGeom>
        </p:spPr>
      </p:pic>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3417455" y="905164"/>
            <a:ext cx="4627418" cy="5477163"/>
          </a:xfrm>
          <a:prstGeom prst="rect">
            <a:avLst/>
          </a:prstGeom>
        </p:spPr>
      </p:pic>
      <p:pic>
        <p:nvPicPr>
          <p:cNvPr id="5" name="Picture 4"/>
          <p:cNvPicPr/>
          <p:nvPr/>
        </p:nvPicPr>
        <p:blipFill>
          <a:blip r:embed="rId4">
            <a:extLst>
              <a:ext uri="{28A0092B-C50C-407E-A947-70E740481C1C}">
                <a14:useLocalDpi xmlns:a14="http://schemas.microsoft.com/office/drawing/2010/main" val="0"/>
              </a:ext>
            </a:extLst>
          </a:blip>
          <a:stretch>
            <a:fillRect/>
          </a:stretch>
        </p:blipFill>
        <p:spPr>
          <a:xfrm>
            <a:off x="7481455" y="184727"/>
            <a:ext cx="4608945" cy="5920510"/>
          </a:xfrm>
          <a:prstGeom prst="rect">
            <a:avLst/>
          </a:prstGeom>
        </p:spPr>
      </p:pic>
    </p:spTree>
    <p:extLst>
      <p:ext uri="{BB962C8B-B14F-4D97-AF65-F5344CB8AC3E}">
        <p14:creationId xmlns:p14="http://schemas.microsoft.com/office/powerpoint/2010/main" val="1247781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996914" y="100584"/>
            <a:ext cx="6317043" cy="1417321"/>
          </a:xfrm>
        </p:spPr>
        <p:txBody>
          <a:bodyPr>
            <a:normAutofit/>
          </a:bodyPr>
          <a:lstStyle/>
          <a:p>
            <a:pPr algn="ctr"/>
            <a:r>
              <a:rPr lang="en-US" sz="4400" b="1" dirty="0">
                <a:solidFill>
                  <a:srgbClr val="FF0000"/>
                </a:solidFill>
              </a:rPr>
              <a:t>DO NOT SELF DEPLOY</a:t>
            </a:r>
            <a:endParaRPr lang="en-US" sz="4400" b="1" dirty="0"/>
          </a:p>
        </p:txBody>
      </p:sp>
      <p:sp useBgFill="1">
        <p:nvSpPr>
          <p:cNvPr id="6" name="Subtitle 5"/>
          <p:cNvSpPr>
            <a:spLocks noGrp="1"/>
          </p:cNvSpPr>
          <p:nvPr>
            <p:ph type="subTitle" idx="4294967295"/>
          </p:nvPr>
        </p:nvSpPr>
        <p:spPr>
          <a:xfrm>
            <a:off x="118872" y="1417321"/>
            <a:ext cx="12073128" cy="5029200"/>
          </a:xfrm>
        </p:spPr>
        <p:txBody>
          <a:bodyPr>
            <a:noAutofit/>
          </a:bodyPr>
          <a:lstStyle/>
          <a:p>
            <a:pPr marL="0" indent="0">
              <a:buNone/>
            </a:pPr>
            <a:r>
              <a:rPr lang="en-US" sz="2400" b="1" dirty="0">
                <a:solidFill>
                  <a:schemeClr val="bg1"/>
                </a:solidFill>
                <a:latin typeface="+mj-lt"/>
              </a:rPr>
              <a:t>Seeing images of disaster may compel you to head to the impacted area.</a:t>
            </a:r>
            <a:r>
              <a:rPr lang="en-US" sz="2000" b="1" dirty="0">
                <a:solidFill>
                  <a:schemeClr val="bg1"/>
                </a:solidFill>
                <a:latin typeface="+mj-lt"/>
              </a:rPr>
              <a:t> </a:t>
            </a:r>
          </a:p>
          <a:p>
            <a:pPr>
              <a:buClrTx/>
              <a:buFont typeface="Arial" panose="020B0604020202020204" pitchFamily="34" charset="0"/>
              <a:buChar char="•"/>
            </a:pPr>
            <a:r>
              <a:rPr lang="en-US" b="1" dirty="0">
                <a:solidFill>
                  <a:schemeClr val="bg1"/>
                </a:solidFill>
                <a:latin typeface="+mj-lt"/>
              </a:rPr>
              <a:t>Spontaneous volunteers often arrive without appropriate shelter, food and water supplies, equipment or protective clothing. This puts a drain on resources that are needed for disaster victims.</a:t>
            </a:r>
          </a:p>
          <a:p>
            <a:pPr>
              <a:buClrTx/>
              <a:buFont typeface="Arial" panose="020B0604020202020204" pitchFamily="34" charset="0"/>
              <a:buChar char="•"/>
            </a:pPr>
            <a:r>
              <a:rPr lang="en-US" b="1" dirty="0">
                <a:solidFill>
                  <a:schemeClr val="bg1"/>
                </a:solidFill>
                <a:latin typeface="+mj-lt"/>
              </a:rPr>
              <a:t>You WILL be turned away by law enforcement</a:t>
            </a:r>
          </a:p>
          <a:p>
            <a:pPr>
              <a:buClrTx/>
              <a:buFont typeface="Arial" panose="020B0604020202020204" pitchFamily="34" charset="0"/>
              <a:buChar char="•"/>
            </a:pPr>
            <a:r>
              <a:rPr lang="en-US" b="1" dirty="0">
                <a:solidFill>
                  <a:schemeClr val="bg1"/>
                </a:solidFill>
                <a:latin typeface="+mj-lt"/>
              </a:rPr>
              <a:t>Volunteers may put themselves at risk of injury and even death in trying to rescue others</a:t>
            </a:r>
            <a:endParaRPr lang="en-US" sz="2000" b="1" dirty="0">
              <a:solidFill>
                <a:schemeClr val="bg1"/>
              </a:solidFill>
              <a:latin typeface="+mj-lt"/>
            </a:endParaRPr>
          </a:p>
          <a:p>
            <a:pPr>
              <a:buClrTx/>
              <a:buFont typeface="Arial" panose="020B0604020202020204" pitchFamily="34" charset="0"/>
              <a:buChar char="•"/>
            </a:pPr>
            <a:r>
              <a:rPr lang="en-US" b="1" dirty="0">
                <a:solidFill>
                  <a:schemeClr val="bg1"/>
                </a:solidFill>
                <a:latin typeface="+mj-lt"/>
              </a:rPr>
              <a:t>Volunteers coming from outside the disaster-affected region may not be culturally sensitive to the needs, practices and preferences of the communities they assist.</a:t>
            </a:r>
            <a:endParaRPr lang="en-US" sz="2000" b="1" dirty="0">
              <a:solidFill>
                <a:schemeClr val="bg1"/>
              </a:solidFill>
              <a:latin typeface="+mj-lt"/>
            </a:endParaRPr>
          </a:p>
          <a:p>
            <a:pPr>
              <a:buClrTx/>
              <a:buFont typeface="Arial" panose="020B0604020202020204" pitchFamily="34" charset="0"/>
              <a:buChar char="•"/>
            </a:pPr>
            <a:r>
              <a:rPr lang="en-US" sz="2000" b="1" dirty="0">
                <a:solidFill>
                  <a:srgbClr val="FF0000"/>
                </a:solidFill>
                <a:latin typeface="+mj-lt"/>
              </a:rPr>
              <a:t>Be patient</a:t>
            </a:r>
            <a:r>
              <a:rPr lang="en-US" sz="2000" b="1" dirty="0">
                <a:solidFill>
                  <a:schemeClr val="bg1"/>
                </a:solidFill>
                <a:latin typeface="+mj-lt"/>
              </a:rPr>
              <a:t>. Recovery lasts a lot longer than the media attention. There will be volunteer needs for many months, often years, after the disaster – especially when the community enters the long-term recovery period.</a:t>
            </a:r>
          </a:p>
          <a:p>
            <a:pPr algn="ctr"/>
            <a:endParaRPr lang="en-US" sz="2000" b="1" dirty="0">
              <a:solidFill>
                <a:schemeClr val="bg1"/>
              </a:solidFill>
            </a:endParaRPr>
          </a:p>
        </p:txBody>
      </p:sp>
    </p:spTree>
    <p:extLst>
      <p:ext uri="{BB962C8B-B14F-4D97-AF65-F5344CB8AC3E}">
        <p14:creationId xmlns:p14="http://schemas.microsoft.com/office/powerpoint/2010/main" val="38185294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DCD54-2E75-4C5D-9634-105F01FF2982}"/>
              </a:ext>
            </a:extLst>
          </p:cNvPr>
          <p:cNvSpPr>
            <a:spLocks noGrp="1"/>
          </p:cNvSpPr>
          <p:nvPr>
            <p:ph type="ctrTitle"/>
          </p:nvPr>
        </p:nvSpPr>
        <p:spPr/>
        <p:txBody>
          <a:bodyPr>
            <a:normAutofit fontScale="90000"/>
          </a:bodyPr>
          <a:lstStyle/>
          <a:p>
            <a:r>
              <a:rPr lang="en-US" b="1" dirty="0"/>
              <a:t> </a:t>
            </a:r>
            <a:br>
              <a:rPr lang="en-US" dirty="0"/>
            </a:br>
            <a:br>
              <a:rPr lang="en-US" dirty="0"/>
            </a:br>
            <a:br>
              <a:rPr lang="en-US" dirty="0"/>
            </a:br>
            <a:endParaRPr lang="en-US" dirty="0"/>
          </a:p>
        </p:txBody>
      </p:sp>
      <p:sp useBgFill="1">
        <p:nvSpPr>
          <p:cNvPr id="3" name="Subtitle 2">
            <a:extLst>
              <a:ext uri="{FF2B5EF4-FFF2-40B4-BE49-F238E27FC236}">
                <a16:creationId xmlns:a16="http://schemas.microsoft.com/office/drawing/2014/main" id="{733275D7-5FCB-48C4-86D4-36513F5C60EE}"/>
              </a:ext>
            </a:extLst>
          </p:cNvPr>
          <p:cNvSpPr>
            <a:spLocks noGrp="1"/>
          </p:cNvSpPr>
          <p:nvPr>
            <p:ph type="subTitle" idx="1"/>
          </p:nvPr>
        </p:nvSpPr>
        <p:spPr>
          <a:xfrm>
            <a:off x="0" y="1"/>
            <a:ext cx="12192000" cy="6858000"/>
          </a:xfrm>
        </p:spPr>
        <p:txBody>
          <a:bodyPr>
            <a:normAutofit/>
          </a:bodyPr>
          <a:lstStyle/>
          <a:p>
            <a:endParaRPr lang="en-US" sz="3200" b="1" dirty="0">
              <a:solidFill>
                <a:schemeClr val="bg1"/>
              </a:solidFill>
              <a:effectLst>
                <a:outerShdw blurRad="38100" dist="38100" dir="2700000" algn="tl">
                  <a:srgbClr val="000000">
                    <a:alpha val="43137"/>
                  </a:srgbClr>
                </a:outerShdw>
              </a:effectLst>
            </a:endParaRPr>
          </a:p>
          <a:p>
            <a:pPr algn="ctr"/>
            <a:r>
              <a:rPr lang="en-US" sz="4000" b="1" dirty="0">
                <a:solidFill>
                  <a:schemeClr val="bg1"/>
                </a:solidFill>
              </a:rPr>
              <a:t>Family Prepared </a:t>
            </a:r>
          </a:p>
          <a:p>
            <a:pPr algn="ctr"/>
            <a:r>
              <a:rPr lang="en-US" sz="4000" b="1" dirty="0">
                <a:solidFill>
                  <a:schemeClr val="bg1"/>
                </a:solidFill>
              </a:rPr>
              <a:t>    </a:t>
            </a:r>
          </a:p>
          <a:p>
            <a:pPr algn="ctr"/>
            <a:endParaRPr lang="en-US" sz="2000" b="1" dirty="0">
              <a:solidFill>
                <a:schemeClr val="bg1"/>
              </a:solidFill>
            </a:endParaRPr>
          </a:p>
          <a:p>
            <a:pPr algn="ctr"/>
            <a:endParaRPr lang="en-US" sz="2000" b="1" dirty="0">
              <a:solidFill>
                <a:schemeClr val="bg1"/>
              </a:solidFill>
            </a:endParaRPr>
          </a:p>
          <a:p>
            <a:pPr algn="ctr"/>
            <a:endParaRPr lang="en-US" sz="2000" b="1" dirty="0">
              <a:solidFill>
                <a:schemeClr val="bg1"/>
              </a:solidFill>
            </a:endParaRPr>
          </a:p>
          <a:p>
            <a:pPr algn="ctr"/>
            <a:endParaRPr lang="en-US" sz="2000" b="1" dirty="0">
              <a:solidFill>
                <a:schemeClr val="bg1"/>
              </a:solidFill>
            </a:endParaRPr>
          </a:p>
          <a:p>
            <a:pPr algn="ctr"/>
            <a:r>
              <a:rPr lang="en-US" sz="2000" b="1" dirty="0">
                <a:solidFill>
                  <a:schemeClr val="bg1"/>
                </a:solidFill>
              </a:rPr>
              <a:t>Disaster Preparedness Plan </a:t>
            </a:r>
          </a:p>
          <a:p>
            <a:pPr algn="ctr"/>
            <a:r>
              <a:rPr lang="en-US" sz="2000" b="1" dirty="0">
                <a:solidFill>
                  <a:schemeClr val="bg1"/>
                </a:solidFill>
              </a:rPr>
              <a:t>Situate your family- Who is watching the kids, husband, in laws, pets?</a:t>
            </a:r>
          </a:p>
          <a:p>
            <a:pPr algn="ctr"/>
            <a:r>
              <a:rPr lang="en-US" sz="2000" b="1" dirty="0">
                <a:solidFill>
                  <a:schemeClr val="bg1"/>
                </a:solidFill>
              </a:rPr>
              <a:t>Call work and confirm with them you can take the time off</a:t>
            </a:r>
          </a:p>
          <a:p>
            <a:pPr algn="ctr"/>
            <a:r>
              <a:rPr lang="en-US" sz="2000" b="1" dirty="0">
                <a:solidFill>
                  <a:schemeClr val="bg1"/>
                </a:solidFill>
              </a:rPr>
              <a:t>Enough Food to keep the folks at home happy</a:t>
            </a:r>
          </a:p>
          <a:p>
            <a:pPr algn="ctr"/>
            <a:r>
              <a:rPr lang="en-US" sz="2000" b="1" dirty="0">
                <a:solidFill>
                  <a:schemeClr val="bg1"/>
                </a:solidFill>
              </a:rPr>
              <a:t>“Bread, milk and eggs” (Yes French Toast time)</a:t>
            </a:r>
          </a:p>
          <a:p>
            <a:pPr algn="ctr"/>
            <a:r>
              <a:rPr lang="en-US" sz="2000" b="1" dirty="0">
                <a:solidFill>
                  <a:schemeClr val="bg1"/>
                </a:solidFill>
              </a:rPr>
              <a:t>Car ready – inspected &amp; gas tank full</a:t>
            </a:r>
          </a:p>
          <a:p>
            <a:pPr marL="457200" indent="-457200" algn="ctr">
              <a:buFont typeface="Arial" panose="020B0604020202020204" pitchFamily="34" charset="0"/>
              <a:buChar char="•"/>
            </a:pPr>
            <a:endParaRPr lang="en-US" dirty="0">
              <a:solidFill>
                <a:schemeClr val="bg1"/>
              </a:solidFill>
            </a:endParaRPr>
          </a:p>
          <a:p>
            <a:pPr algn="ctr"/>
            <a:endParaRPr lang="en-US" dirty="0"/>
          </a:p>
          <a:p>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6940" y="1468438"/>
            <a:ext cx="7818120" cy="2632231"/>
          </a:xfrm>
          <a:prstGeom prst="rect">
            <a:avLst/>
          </a:prstGeom>
        </p:spPr>
      </p:pic>
    </p:spTree>
    <p:extLst>
      <p:ext uri="{BB962C8B-B14F-4D97-AF65-F5344CB8AC3E}">
        <p14:creationId xmlns:p14="http://schemas.microsoft.com/office/powerpoint/2010/main" val="967923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 y="194464"/>
            <a:ext cx="11465781" cy="1120940"/>
          </a:xfrm>
        </p:spPr>
        <p:txBody>
          <a:bodyPr>
            <a:normAutofit fontScale="90000"/>
          </a:bodyPr>
          <a:lstStyle/>
          <a:p>
            <a:pPr algn="ctr"/>
            <a:r>
              <a:rPr lang="en-US" b="1" cap="none" dirty="0">
                <a:solidFill>
                  <a:schemeClr val="bg1"/>
                </a:solidFill>
              </a:rPr>
              <a:t>Pre- deployment – alert-standby</a:t>
            </a:r>
            <a:br>
              <a:rPr lang="en-US" b="1" dirty="0">
                <a:solidFill>
                  <a:schemeClr val="bg1"/>
                </a:solidFill>
              </a:rPr>
            </a:br>
            <a:endParaRPr lang="en-US" dirty="0">
              <a:solidFill>
                <a:schemeClr val="bg1"/>
              </a:solidFill>
            </a:endParaRPr>
          </a:p>
        </p:txBody>
      </p:sp>
      <p:sp>
        <p:nvSpPr>
          <p:cNvPr id="3" name="Text Placeholder 2"/>
          <p:cNvSpPr>
            <a:spLocks noGrp="1"/>
          </p:cNvSpPr>
          <p:nvPr>
            <p:ph type="body" idx="1"/>
          </p:nvPr>
        </p:nvSpPr>
        <p:spPr>
          <a:xfrm>
            <a:off x="1134586" y="2178766"/>
            <a:ext cx="9922827" cy="3824778"/>
          </a:xfrm>
          <a:noFill/>
        </p:spPr>
        <p:txBody>
          <a:bodyPr/>
          <a:lstStyle/>
          <a:p>
            <a:pPr lvl="0" algn="ctr">
              <a:buClr>
                <a:prstClr val="white"/>
              </a:buClr>
            </a:pPr>
            <a:r>
              <a:rPr lang="en-US" sz="2800" b="1" dirty="0">
                <a:solidFill>
                  <a:schemeClr val="bg1"/>
                </a:solidFill>
              </a:rPr>
              <a:t>Shelters </a:t>
            </a:r>
          </a:p>
          <a:p>
            <a:pPr lvl="0" algn="ctr">
              <a:buClr>
                <a:prstClr val="white"/>
              </a:buClr>
            </a:pPr>
            <a:r>
              <a:rPr lang="en-US" sz="2800" b="1" dirty="0">
                <a:solidFill>
                  <a:schemeClr val="bg1"/>
                </a:solidFill>
              </a:rPr>
              <a:t>Medical Counter Measures</a:t>
            </a:r>
          </a:p>
          <a:p>
            <a:pPr lvl="0" algn="ctr">
              <a:buClr>
                <a:prstClr val="white"/>
              </a:buClr>
            </a:pPr>
            <a:r>
              <a:rPr lang="en-US" sz="2800" b="1" dirty="0">
                <a:solidFill>
                  <a:schemeClr val="bg1"/>
                </a:solidFill>
              </a:rPr>
              <a:t>Reunification Centers</a:t>
            </a:r>
          </a:p>
          <a:p>
            <a:pPr lvl="0" algn="ctr">
              <a:buClr>
                <a:prstClr val="white"/>
              </a:buClr>
            </a:pPr>
            <a:r>
              <a:rPr lang="en-US" sz="2800" b="1" dirty="0">
                <a:solidFill>
                  <a:schemeClr val="bg1"/>
                </a:solidFill>
              </a:rPr>
              <a:t>Vaccination Clinics</a:t>
            </a:r>
          </a:p>
          <a:p>
            <a:pPr lvl="0" algn="ctr">
              <a:buClr>
                <a:prstClr val="white"/>
              </a:buClr>
            </a:pPr>
            <a:r>
              <a:rPr lang="en-US" sz="2800" b="1" dirty="0">
                <a:solidFill>
                  <a:schemeClr val="bg1"/>
                </a:solidFill>
              </a:rPr>
              <a:t>Damage Assessment </a:t>
            </a:r>
          </a:p>
          <a:p>
            <a:pPr lvl="0" algn="ctr">
              <a:buClr>
                <a:prstClr val="white"/>
              </a:buClr>
            </a:pPr>
            <a:r>
              <a:rPr lang="en-US" sz="2800" b="1" dirty="0">
                <a:solidFill>
                  <a:schemeClr val="bg1"/>
                </a:solidFill>
              </a:rPr>
              <a:t>Traffic Control</a:t>
            </a:r>
          </a:p>
          <a:p>
            <a:endParaRPr lang="en-US" dirty="0">
              <a:solidFill>
                <a:schemeClr val="tx1"/>
              </a:solidFill>
            </a:endParaRPr>
          </a:p>
        </p:txBody>
      </p:sp>
      <p:sp>
        <p:nvSpPr>
          <p:cNvPr id="5" name="TextBox 4"/>
          <p:cNvSpPr txBox="1"/>
          <p:nvPr/>
        </p:nvSpPr>
        <p:spPr>
          <a:xfrm>
            <a:off x="0" y="1453897"/>
            <a:ext cx="12192000" cy="492443"/>
          </a:xfrm>
          <a:prstGeom prst="rect">
            <a:avLst/>
          </a:prstGeom>
          <a:noFill/>
        </p:spPr>
        <p:txBody>
          <a:bodyPr wrap="square" rtlCol="0">
            <a:spAutoFit/>
          </a:bodyPr>
          <a:lstStyle/>
          <a:p>
            <a:pPr algn="ctr"/>
            <a:r>
              <a:rPr lang="en-US" sz="2600" b="1" dirty="0">
                <a:solidFill>
                  <a:schemeClr val="bg1"/>
                </a:solidFill>
              </a:rPr>
              <a:t>What Type of Situation </a:t>
            </a:r>
            <a:r>
              <a:rPr lang="en-US" sz="2600" b="1" dirty="0">
                <a:solidFill>
                  <a:srgbClr val="FFFF00"/>
                </a:solidFill>
              </a:rPr>
              <a:t>+</a:t>
            </a:r>
            <a:r>
              <a:rPr lang="en-US" sz="2600" b="1" dirty="0">
                <a:solidFill>
                  <a:schemeClr val="bg1"/>
                </a:solidFill>
              </a:rPr>
              <a:t> Length of Deployment </a:t>
            </a:r>
            <a:r>
              <a:rPr lang="en-US" sz="2600" b="1" dirty="0">
                <a:solidFill>
                  <a:srgbClr val="FFFF00"/>
                </a:solidFill>
              </a:rPr>
              <a:t>=</a:t>
            </a:r>
            <a:r>
              <a:rPr lang="en-US" sz="2600" b="1" dirty="0">
                <a:solidFill>
                  <a:schemeClr val="bg1"/>
                </a:solidFill>
              </a:rPr>
              <a:t> What type of </a:t>
            </a:r>
            <a:r>
              <a:rPr lang="en-US" sz="2600" b="1" dirty="0">
                <a:solidFill>
                  <a:srgbClr val="FFFF00"/>
                </a:solidFill>
              </a:rPr>
              <a:t>GO BAG</a:t>
            </a:r>
            <a:endParaRPr lang="en-US" sz="2600" dirty="0">
              <a:solidFill>
                <a:srgbClr val="FFFF00"/>
              </a:solidFill>
            </a:endParaRPr>
          </a:p>
        </p:txBody>
      </p:sp>
    </p:spTree>
    <p:extLst>
      <p:ext uri="{BB962C8B-B14F-4D97-AF65-F5344CB8AC3E}">
        <p14:creationId xmlns:p14="http://schemas.microsoft.com/office/powerpoint/2010/main" val="2746501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38723" y="201705"/>
            <a:ext cx="11397770" cy="709307"/>
          </a:xfrm>
        </p:spPr>
        <p:txBody>
          <a:bodyPr>
            <a:noAutofit/>
          </a:bodyPr>
          <a:lstStyle/>
          <a:p>
            <a:pPr algn="ctr"/>
            <a:r>
              <a:rPr lang="en-US" sz="4000" b="1" cap="none" dirty="0">
                <a:solidFill>
                  <a:schemeClr val="bg1"/>
                </a:solidFill>
              </a:rPr>
              <a:t>What you need to survive a Deployment:</a:t>
            </a:r>
          </a:p>
        </p:txBody>
      </p:sp>
      <p:pic>
        <p:nvPicPr>
          <p:cNvPr id="5" name="Picture 6" descr="Image may contain: 2 people, people smiling"/>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l="2153" r="2153"/>
          <a:stretch>
            <a:fillRect/>
          </a:stretch>
        </p:blipFill>
        <p:spPr bwMode="auto">
          <a:xfrm rot="21311055">
            <a:off x="765174" y="4068427"/>
            <a:ext cx="1668059" cy="2324421"/>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half" idx="2"/>
          </p:nvPr>
        </p:nvSpPr>
        <p:spPr>
          <a:xfrm>
            <a:off x="1136241" y="1060711"/>
            <a:ext cx="10187609" cy="1014107"/>
          </a:xfrm>
        </p:spPr>
        <p:txBody>
          <a:bodyPr>
            <a:normAutofit/>
          </a:bodyPr>
          <a:lstStyle/>
          <a:p>
            <a:pPr algn="ctr"/>
            <a:r>
              <a:rPr lang="en-US" sz="2400" b="1" dirty="0">
                <a:solidFill>
                  <a:schemeClr val="bg1"/>
                </a:solidFill>
              </a:rPr>
              <a:t>Never leave home without your Delco Citizens Corps Uniform</a:t>
            </a:r>
          </a:p>
          <a:p>
            <a:pPr algn="ctr"/>
            <a:r>
              <a:rPr lang="en-US" sz="2400" b="1" dirty="0">
                <a:solidFill>
                  <a:schemeClr val="bg1"/>
                </a:solidFill>
              </a:rPr>
              <a:t>VEST </a:t>
            </a:r>
            <a:r>
              <a:rPr lang="en-US" sz="2400" b="1" dirty="0">
                <a:solidFill>
                  <a:srgbClr val="FFFF00"/>
                </a:solidFill>
              </a:rPr>
              <a:t>*</a:t>
            </a:r>
            <a:r>
              <a:rPr lang="en-US" sz="2400" b="1" dirty="0">
                <a:solidFill>
                  <a:schemeClr val="bg1"/>
                </a:solidFill>
              </a:rPr>
              <a:t> SHIRT </a:t>
            </a:r>
            <a:r>
              <a:rPr lang="en-US" sz="2400" b="1" dirty="0">
                <a:solidFill>
                  <a:srgbClr val="FFFF00"/>
                </a:solidFill>
              </a:rPr>
              <a:t>*</a:t>
            </a:r>
            <a:r>
              <a:rPr lang="en-US" sz="2400" b="1" dirty="0">
                <a:solidFill>
                  <a:schemeClr val="bg1"/>
                </a:solidFill>
              </a:rPr>
              <a:t> NAME TAG </a:t>
            </a:r>
            <a:r>
              <a:rPr lang="en-US" sz="2400" b="1" dirty="0">
                <a:solidFill>
                  <a:srgbClr val="FFFF00"/>
                </a:solidFill>
              </a:rPr>
              <a:t>*</a:t>
            </a:r>
            <a:r>
              <a:rPr lang="en-US" sz="2400" b="1" dirty="0">
                <a:solidFill>
                  <a:schemeClr val="bg1"/>
                </a:solidFill>
              </a:rPr>
              <a:t> ED’S PHONE NUMBER</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33973">
            <a:off x="8621768" y="4385042"/>
            <a:ext cx="2960633" cy="22224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descr="Image may contain: 3 people, people smil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449052">
            <a:off x="8739193" y="2274074"/>
            <a:ext cx="2843208" cy="224476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may contain: 2 people, people smili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66146" y="2262138"/>
            <a:ext cx="2324286" cy="1564932"/>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938162">
            <a:off x="5745371" y="4409937"/>
            <a:ext cx="2615979" cy="1962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AutoShape 7" descr="https://static.wixstatic.com/media/95f617_a27553af4aca46a99bcc20c426194dc3~mv2.jpg/v1/fill/w_556,h_741,al_c,q_90,usm_0.66_1.00_0.01/95f617_a27553af4aca46a99bcc20c426194dc3~mv2.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9" descr="https://static.wixstatic.com/media/95f617_a27553af4aca46a99bcc20c426194dc3~mv2.jpg/v1/fill/w_556,h_741,al_c,q_90,usm_0.66_1.00_0.01/95f617_a27553af4aca46a99bcc20c426194dc3~mv2.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11" descr="https://static.wixstatic.com/media/95f617_a27553af4aca46a99bcc20c426194dc3~mv2.jpg/v1/fill/w_556,h_741,al_c,q_90,usm_0.66_1.00_0.01/95f617_a27553af4aca46a99bcc20c426194dc3~mv2.webp"/>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13" descr="C:\Users\Owner\Desktop\95f617_a27553af4aca46a99bcc20c426194dc3~mv2.webp"/>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5" descr="C:\Users\Owner\Desktop\95f617_a27553af4aca46a99bcc20c426194dc3_mv2.webp"/>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17" descr="C:\Users\Owner\Desktop\95f617_a27553af4aca46a99bcc20c426194dc3_mv2.webp"/>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19" descr="C:\Users\Owner\Desktop\95f617_a27553af4aca46a99bcc20c426194dc3_mv2.webp"/>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22" descr="C:\Users\Owner\Desktop\95f617_77bbbd7deadd4de692df65a5d6056233.webp"/>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96" name="Picture 2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21113123">
            <a:off x="2546128" y="4024294"/>
            <a:ext cx="2951462" cy="22135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98" name="Picture 26" descr="C:\Users\Owner\Desktop\Picture1 (2) - Copy.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457256">
            <a:off x="5327788" y="2411553"/>
            <a:ext cx="3004890" cy="162499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p:cNvPicPr>
            <a:picLocks noChangeAspect="1"/>
          </p:cNvPicPr>
          <p:nvPr/>
        </p:nvPicPr>
        <p:blipFill>
          <a:blip r:embed="rId9"/>
          <a:stretch>
            <a:fillRect/>
          </a:stretch>
        </p:blipFill>
        <p:spPr>
          <a:xfrm rot="21144290">
            <a:off x="299460" y="2299142"/>
            <a:ext cx="2014216" cy="1510662"/>
          </a:xfrm>
          <a:prstGeom prst="rect">
            <a:avLst/>
          </a:prstGeom>
        </p:spPr>
      </p:pic>
    </p:spTree>
    <p:extLst>
      <p:ext uri="{BB962C8B-B14F-4D97-AF65-F5344CB8AC3E}">
        <p14:creationId xmlns:p14="http://schemas.microsoft.com/office/powerpoint/2010/main" val="3611238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215424"/>
            <a:ext cx="12191999" cy="1042416"/>
          </a:xfrm>
        </p:spPr>
        <p:txBody>
          <a:bodyPr>
            <a:normAutofit/>
          </a:bodyPr>
          <a:lstStyle/>
          <a:p>
            <a:pPr algn="ctr"/>
            <a:r>
              <a:rPr lang="en-US" sz="2700" b="1" cap="none" dirty="0">
                <a:solidFill>
                  <a:schemeClr val="bg1"/>
                </a:solidFill>
              </a:rPr>
              <a:t>What type of situation </a:t>
            </a:r>
            <a:r>
              <a:rPr lang="en-US" sz="2700" b="1" cap="none" dirty="0">
                <a:solidFill>
                  <a:srgbClr val="FFFF00"/>
                </a:solidFill>
              </a:rPr>
              <a:t>+</a:t>
            </a:r>
            <a:r>
              <a:rPr lang="en-US" sz="2700" b="1" cap="none" dirty="0">
                <a:solidFill>
                  <a:schemeClr val="bg1"/>
                </a:solidFill>
              </a:rPr>
              <a:t> length of deployment </a:t>
            </a:r>
            <a:r>
              <a:rPr lang="en-US" sz="2700" b="1" cap="none" dirty="0">
                <a:solidFill>
                  <a:srgbClr val="FFFF00"/>
                </a:solidFill>
              </a:rPr>
              <a:t>=</a:t>
            </a:r>
            <a:r>
              <a:rPr lang="en-US" sz="2700" b="1" cap="none" dirty="0">
                <a:solidFill>
                  <a:schemeClr val="bg1"/>
                </a:solidFill>
              </a:rPr>
              <a:t>  what type of </a:t>
            </a:r>
            <a:r>
              <a:rPr lang="en-US" sz="2700" b="1" cap="none" dirty="0">
                <a:solidFill>
                  <a:srgbClr val="FFFF00"/>
                </a:solidFill>
              </a:rPr>
              <a:t>GO BAG</a:t>
            </a:r>
            <a:endParaRPr lang="en-US" sz="2700" dirty="0">
              <a:solidFill>
                <a:srgbClr val="FFFF00"/>
              </a:solidFill>
            </a:endParaRPr>
          </a:p>
        </p:txBody>
      </p:sp>
      <p:sp>
        <p:nvSpPr>
          <p:cNvPr id="4" name="Subtitle 3"/>
          <p:cNvSpPr>
            <a:spLocks noGrp="1"/>
          </p:cNvSpPr>
          <p:nvPr>
            <p:ph type="subTitle" idx="4294967295"/>
          </p:nvPr>
        </p:nvSpPr>
        <p:spPr>
          <a:xfrm>
            <a:off x="524853" y="1175523"/>
            <a:ext cx="10806113" cy="2012950"/>
          </a:xfrm>
        </p:spPr>
        <p:txBody>
          <a:bodyPr>
            <a:normAutofit/>
          </a:bodyPr>
          <a:lstStyle/>
          <a:p>
            <a:pPr marL="0" indent="0" algn="ctr">
              <a:buNone/>
            </a:pPr>
            <a:r>
              <a:rPr lang="en-US" b="1" dirty="0">
                <a:solidFill>
                  <a:schemeClr val="bg1"/>
                </a:solidFill>
              </a:rPr>
              <a:t>This Packing List is a general example of things volunteers may need on deployment. Items may be added or deleted based on the specific requirements of the mission, and adapted to special environmental considerations, weather at the disaster area and personal needs. </a:t>
            </a:r>
          </a:p>
          <a:p>
            <a:pPr algn="ctr">
              <a:buClr>
                <a:schemeClr val="bg1"/>
              </a:buClr>
              <a:buFont typeface="Arial" panose="020B0604020202020204" pitchFamily="34" charset="0"/>
              <a:buChar char="•"/>
            </a:pPr>
            <a:r>
              <a:rPr lang="en-US" b="1" dirty="0">
                <a:solidFill>
                  <a:schemeClr val="bg1"/>
                </a:solidFill>
              </a:rPr>
              <a:t>Remember: Pack smart, as you will need to carry your own gear!</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3350" y="3371353"/>
            <a:ext cx="4389121" cy="334614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43991" y="3842573"/>
            <a:ext cx="2965252" cy="2223939"/>
          </a:xfrm>
          <a:prstGeom prst="rect">
            <a:avLst/>
          </a:prstGeom>
        </p:spPr>
      </p:pic>
      <p:pic>
        <p:nvPicPr>
          <p:cNvPr id="7" name="Picture 6"/>
          <p:cNvPicPr>
            <a:picLocks noChangeAspect="1"/>
          </p:cNvPicPr>
          <p:nvPr/>
        </p:nvPicPr>
        <p:blipFill>
          <a:blip r:embed="rId4"/>
          <a:stretch>
            <a:fillRect/>
          </a:stretch>
        </p:blipFill>
        <p:spPr>
          <a:xfrm rot="5400000">
            <a:off x="8428637" y="3860513"/>
            <a:ext cx="3108773" cy="2331580"/>
          </a:xfrm>
          <a:prstGeom prst="rect">
            <a:avLst/>
          </a:prstGeom>
        </p:spPr>
      </p:pic>
    </p:spTree>
    <p:extLst>
      <p:ext uri="{BB962C8B-B14F-4D97-AF65-F5344CB8AC3E}">
        <p14:creationId xmlns:p14="http://schemas.microsoft.com/office/powerpoint/2010/main" val="3749499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DCD54-2E75-4C5D-9634-105F01FF2982}"/>
              </a:ext>
            </a:extLst>
          </p:cNvPr>
          <p:cNvSpPr>
            <a:spLocks noGrp="1"/>
          </p:cNvSpPr>
          <p:nvPr>
            <p:ph type="title" idx="4294967295"/>
          </p:nvPr>
        </p:nvSpPr>
        <p:spPr>
          <a:xfrm flipV="1">
            <a:off x="0" y="357188"/>
            <a:ext cx="9999663" cy="1438275"/>
          </a:xfrm>
        </p:spPr>
        <p:txBody>
          <a:bodyPr>
            <a:normAutofit fontScale="90000"/>
          </a:bodyPr>
          <a:lstStyle/>
          <a:p>
            <a:r>
              <a:rPr lang="en-US" dirty="0"/>
              <a:t> </a:t>
            </a:r>
            <a:br>
              <a:rPr lang="en-US" dirty="0"/>
            </a:br>
            <a:br>
              <a:rPr lang="en-US" dirty="0"/>
            </a:br>
            <a:br>
              <a:rPr lang="en-US" dirty="0"/>
            </a:br>
            <a:endParaRPr lang="en-US" dirty="0"/>
          </a:p>
        </p:txBody>
      </p:sp>
      <p:sp>
        <p:nvSpPr>
          <p:cNvPr id="3" name="Subtitle 2">
            <a:extLst>
              <a:ext uri="{FF2B5EF4-FFF2-40B4-BE49-F238E27FC236}">
                <a16:creationId xmlns:a16="http://schemas.microsoft.com/office/drawing/2014/main" id="{733275D7-5FCB-48C4-86D4-36513F5C60EE}"/>
              </a:ext>
            </a:extLst>
          </p:cNvPr>
          <p:cNvSpPr>
            <a:spLocks noGrp="1"/>
          </p:cNvSpPr>
          <p:nvPr>
            <p:ph idx="4294967295"/>
          </p:nvPr>
        </p:nvSpPr>
        <p:spPr>
          <a:xfrm>
            <a:off x="0" y="2363788"/>
            <a:ext cx="11942763" cy="4424362"/>
          </a:xfrm>
        </p:spPr>
        <p:txBody>
          <a:bodyPr>
            <a:normAutofit/>
          </a:bodyPr>
          <a:lstStyle/>
          <a:p>
            <a:pPr marL="0" indent="0" algn="ctr">
              <a:buNone/>
            </a:pPr>
            <a:r>
              <a:rPr lang="en-US" sz="8800" b="1" dirty="0">
                <a:solidFill>
                  <a:schemeClr val="bg1"/>
                </a:solidFill>
                <a:effectLst>
                  <a:outerShdw blurRad="38100" dist="38100" dir="2700000" algn="tl">
                    <a:srgbClr val="000000">
                      <a:alpha val="43137"/>
                    </a:srgbClr>
                  </a:outerShdw>
                </a:effectLst>
                <a:latin typeface="+mj-lt"/>
              </a:rPr>
              <a:t>Stages of Deployment</a:t>
            </a:r>
            <a:endParaRPr lang="en-US" sz="8800" b="1" dirty="0">
              <a:solidFill>
                <a:schemeClr val="bg1"/>
              </a:solidFill>
              <a:latin typeface="+mj-lt"/>
            </a:endParaRPr>
          </a:p>
          <a:p>
            <a:pPr marL="0" indent="0">
              <a:buNone/>
            </a:pPr>
            <a:endParaRPr lang="en-US" dirty="0"/>
          </a:p>
          <a:p>
            <a:endParaRPr lang="en-US" dirty="0"/>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1038093" y="665944"/>
            <a:ext cx="9609512" cy="1554478"/>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extLst>
      <p:ext uri="{BB962C8B-B14F-4D97-AF65-F5344CB8AC3E}">
        <p14:creationId xmlns:p14="http://schemas.microsoft.com/office/powerpoint/2010/main" val="546603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4"/>
          <p:cNvSpPr>
            <a:spLocks noGrp="1"/>
          </p:cNvSpPr>
          <p:nvPr>
            <p:ph type="body" sz="half" idx="2"/>
          </p:nvPr>
        </p:nvSpPr>
        <p:spPr/>
        <p:txBody>
          <a:bodyPr/>
          <a:lstStyle/>
          <a:p>
            <a:endParaRPr lang="en-US" dirty="0"/>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61708" y="461176"/>
            <a:ext cx="3534905" cy="2651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90356" y="1685566"/>
            <a:ext cx="3807381" cy="28547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94046" y="3257024"/>
            <a:ext cx="4274533" cy="32073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ontent Placeholder 2"/>
          <p:cNvSpPr txBox="1">
            <a:spLocks/>
          </p:cNvSpPr>
          <p:nvPr/>
        </p:nvSpPr>
        <p:spPr>
          <a:xfrm>
            <a:off x="4053" y="355953"/>
            <a:ext cx="5514152" cy="5901724"/>
          </a:xfrm>
          <a:prstGeom prst="rect">
            <a:avLst/>
          </a:prstGeom>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0" indent="0">
              <a:buFont typeface="Wingdings 3" panose="05040102010807070707" pitchFamily="18" charset="2"/>
              <a:buNone/>
            </a:pPr>
            <a:endParaRPr lang="en-US" b="1" dirty="0">
              <a:solidFill>
                <a:schemeClr val="tx1"/>
              </a:solidFill>
            </a:endParaRPr>
          </a:p>
          <a:p>
            <a:pPr marL="0" indent="0" algn="ctr">
              <a:buFont typeface="Wingdings 3" panose="05040102010807070707" pitchFamily="18" charset="2"/>
              <a:buNone/>
            </a:pPr>
            <a:r>
              <a:rPr lang="en-US" sz="3200" b="1" dirty="0">
                <a:solidFill>
                  <a:schemeClr val="bg1"/>
                </a:solidFill>
              </a:rPr>
              <a:t>What you need to survive a Deployment </a:t>
            </a:r>
          </a:p>
          <a:p>
            <a:pPr marL="0" indent="0" algn="ctr">
              <a:buFont typeface="Wingdings 3" panose="05040102010807070707" pitchFamily="18" charset="2"/>
              <a:buNone/>
            </a:pPr>
            <a:endParaRPr lang="en-US" sz="3200" b="1" dirty="0">
              <a:solidFill>
                <a:schemeClr val="bg1"/>
              </a:solidFill>
            </a:endParaRPr>
          </a:p>
          <a:p>
            <a:pPr marL="0" indent="0" algn="ctr">
              <a:buFont typeface="Wingdings 3" panose="05040102010807070707" pitchFamily="18" charset="2"/>
              <a:buNone/>
            </a:pPr>
            <a:r>
              <a:rPr lang="en-US" sz="3200" b="1" dirty="0">
                <a:solidFill>
                  <a:schemeClr val="bg1"/>
                </a:solidFill>
              </a:rPr>
              <a:t>Clothing</a:t>
            </a:r>
            <a:r>
              <a:rPr lang="en-US" sz="2400" b="1" dirty="0">
                <a:solidFill>
                  <a:schemeClr val="bg1"/>
                </a:solidFill>
              </a:rPr>
              <a:t> </a:t>
            </a:r>
          </a:p>
          <a:p>
            <a:pPr algn="ctr">
              <a:buClrTx/>
              <a:buFont typeface="Arial" panose="020B0604020202020204" pitchFamily="34" charset="0"/>
              <a:buChar char="•"/>
            </a:pPr>
            <a:r>
              <a:rPr lang="en-US" sz="2400" b="1" dirty="0">
                <a:solidFill>
                  <a:schemeClr val="bg1"/>
                </a:solidFill>
              </a:rPr>
              <a:t>Few Masks</a:t>
            </a:r>
          </a:p>
          <a:p>
            <a:pPr algn="ctr">
              <a:buClr>
                <a:schemeClr val="bg1"/>
              </a:buClr>
              <a:buFont typeface="Arial" panose="020B0604020202020204" pitchFamily="34" charset="0"/>
              <a:buChar char="•"/>
            </a:pPr>
            <a:r>
              <a:rPr lang="en-US" sz="2400" b="1" dirty="0">
                <a:solidFill>
                  <a:schemeClr val="bg1"/>
                </a:solidFill>
              </a:rPr>
              <a:t>Dress in Layers</a:t>
            </a:r>
          </a:p>
          <a:p>
            <a:pPr algn="ctr">
              <a:buClr>
                <a:schemeClr val="bg1"/>
              </a:buClr>
              <a:buFont typeface="Arial" panose="020B0604020202020204" pitchFamily="34" charset="0"/>
              <a:buChar char="•"/>
            </a:pPr>
            <a:r>
              <a:rPr lang="en-US" sz="2400" b="1" dirty="0">
                <a:solidFill>
                  <a:schemeClr val="bg1"/>
                </a:solidFill>
              </a:rPr>
              <a:t>Light rain jacket/gear</a:t>
            </a:r>
          </a:p>
          <a:p>
            <a:pPr algn="ctr">
              <a:buClr>
                <a:schemeClr val="bg1"/>
              </a:buClr>
              <a:buFont typeface="Arial" panose="020B0604020202020204" pitchFamily="34" charset="0"/>
              <a:buChar char="•"/>
            </a:pPr>
            <a:r>
              <a:rPr lang="en-US" sz="2400" b="1" dirty="0">
                <a:solidFill>
                  <a:schemeClr val="bg1"/>
                </a:solidFill>
              </a:rPr>
              <a:t>Functional shoes: comfortable, protective, closed toe</a:t>
            </a:r>
          </a:p>
          <a:p>
            <a:pPr algn="ctr">
              <a:buClr>
                <a:schemeClr val="bg1"/>
              </a:buClr>
              <a:buFont typeface="Arial" panose="020B0604020202020204" pitchFamily="34" charset="0"/>
              <a:buChar char="•"/>
            </a:pPr>
            <a:r>
              <a:rPr lang="en-US" sz="2400" b="1" dirty="0">
                <a:solidFill>
                  <a:schemeClr val="bg1"/>
                </a:solidFill>
              </a:rPr>
              <a:t>Hat w/ a brim (consider a stocking cap for cold weather</a:t>
            </a:r>
          </a:p>
          <a:p>
            <a:pPr marL="0" indent="0">
              <a:buFont typeface="Wingdings 3" panose="05040102010807070707" pitchFamily="18" charset="2"/>
              <a:buNone/>
            </a:pPr>
            <a:endParaRPr lang="en-US" dirty="0">
              <a:solidFill>
                <a:schemeClr val="tx1"/>
              </a:solidFill>
            </a:endParaRPr>
          </a:p>
        </p:txBody>
      </p:sp>
    </p:spTree>
    <p:extLst>
      <p:ext uri="{BB962C8B-B14F-4D97-AF65-F5344CB8AC3E}">
        <p14:creationId xmlns:p14="http://schemas.microsoft.com/office/powerpoint/2010/main" val="16163506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DCD54-2E75-4C5D-9634-105F01FF2982}"/>
              </a:ext>
            </a:extLst>
          </p:cNvPr>
          <p:cNvSpPr>
            <a:spLocks noGrp="1"/>
          </p:cNvSpPr>
          <p:nvPr>
            <p:ph type="ctrTitle"/>
          </p:nvPr>
        </p:nvSpPr>
        <p:spPr/>
        <p:txBody>
          <a:bodyPr>
            <a:normAutofit fontScale="90000"/>
          </a:bodyPr>
          <a:lstStyle/>
          <a:p>
            <a:r>
              <a:rPr lang="en-US" b="1" dirty="0"/>
              <a:t> </a:t>
            </a:r>
            <a:br>
              <a:rPr lang="en-US" dirty="0"/>
            </a:br>
            <a:br>
              <a:rPr lang="en-US" dirty="0"/>
            </a:br>
            <a:br>
              <a:rPr lang="en-US" dirty="0"/>
            </a:br>
            <a:endParaRPr lang="en-US" dirty="0"/>
          </a:p>
        </p:txBody>
      </p:sp>
      <p:sp>
        <p:nvSpPr>
          <p:cNvPr id="3" name="Subtitle 2">
            <a:extLst>
              <a:ext uri="{FF2B5EF4-FFF2-40B4-BE49-F238E27FC236}">
                <a16:creationId xmlns:a16="http://schemas.microsoft.com/office/drawing/2014/main" id="{733275D7-5FCB-48C4-86D4-36513F5C60EE}"/>
              </a:ext>
            </a:extLst>
          </p:cNvPr>
          <p:cNvSpPr>
            <a:spLocks noGrp="1"/>
          </p:cNvSpPr>
          <p:nvPr>
            <p:ph type="subTitle" idx="1"/>
          </p:nvPr>
        </p:nvSpPr>
        <p:spPr>
          <a:xfrm>
            <a:off x="0" y="0"/>
            <a:ext cx="12014421" cy="6858000"/>
          </a:xfrm>
        </p:spPr>
        <p:txBody>
          <a:bodyPr>
            <a:normAutofit/>
          </a:bodyPr>
          <a:lstStyle/>
          <a:p>
            <a:endParaRPr lang="en-US" dirty="0"/>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r>
              <a:rPr lang="en-US" b="1" i="1" u="sng" dirty="0"/>
              <a:t> </a:t>
            </a:r>
            <a:endParaRPr lang="en-US" dirty="0"/>
          </a:p>
          <a:p>
            <a:endParaRPr lang="en-US" dirty="0"/>
          </a:p>
          <a:p>
            <a:endParaRPr lang="en-US" dirty="0"/>
          </a:p>
          <a:p>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382" y="1220906"/>
            <a:ext cx="7943225" cy="28863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572494" y="2551835"/>
            <a:ext cx="8571506" cy="2031325"/>
          </a:xfrm>
          <a:prstGeom prst="rect">
            <a:avLst/>
          </a:prstGeom>
        </p:spPr>
        <p:txBody>
          <a:bodyPr wrap="square">
            <a:spAutoFit/>
          </a:bodyPr>
          <a:lstStyle/>
          <a:p>
            <a:endParaRPr lang="en-US" dirty="0"/>
          </a:p>
          <a:p>
            <a:endParaRPr lang="en-US" dirty="0"/>
          </a:p>
          <a:p>
            <a:endParaRPr lang="en-US" dirty="0"/>
          </a:p>
          <a:p>
            <a:endParaRPr lang="en-US" dirty="0"/>
          </a:p>
          <a:p>
            <a:endParaRPr lang="en-US" dirty="0"/>
          </a:p>
          <a:p>
            <a:endParaRPr lang="en-US" dirty="0"/>
          </a:p>
          <a:p>
            <a:endParaRPr lang="en-US" dirty="0"/>
          </a:p>
        </p:txBody>
      </p:sp>
      <p:sp>
        <p:nvSpPr>
          <p:cNvPr id="12" name="Rectangle 11"/>
          <p:cNvSpPr/>
          <p:nvPr/>
        </p:nvSpPr>
        <p:spPr>
          <a:xfrm rot="10800000" flipV="1">
            <a:off x="1830767" y="560037"/>
            <a:ext cx="8530453" cy="584775"/>
          </a:xfrm>
          <a:prstGeom prst="rect">
            <a:avLst/>
          </a:prstGeom>
        </p:spPr>
        <p:txBody>
          <a:bodyPr wrap="square">
            <a:spAutoFit/>
          </a:bodyPr>
          <a:lstStyle/>
          <a:p>
            <a:pPr algn="ctr"/>
            <a:r>
              <a:rPr lang="en-US" sz="3200" b="1" dirty="0">
                <a:solidFill>
                  <a:schemeClr val="bg1"/>
                </a:solidFill>
              </a:rPr>
              <a:t>What you need to survive a Deployment</a:t>
            </a:r>
          </a:p>
        </p:txBody>
      </p:sp>
      <p:sp>
        <p:nvSpPr>
          <p:cNvPr id="13" name="Rectangle 12"/>
          <p:cNvSpPr/>
          <p:nvPr/>
        </p:nvSpPr>
        <p:spPr>
          <a:xfrm>
            <a:off x="538379" y="4526682"/>
            <a:ext cx="3453109" cy="1631216"/>
          </a:xfrm>
          <a:prstGeom prst="rect">
            <a:avLst/>
          </a:prstGeom>
        </p:spPr>
        <p:txBody>
          <a:bodyPr wrap="square">
            <a:spAutoFit/>
          </a:bodyPr>
          <a:lstStyle/>
          <a:p>
            <a:pPr marL="285750" indent="-285750">
              <a:buClr>
                <a:schemeClr val="bg1"/>
              </a:buClr>
              <a:buFont typeface="Arial" panose="020B0604020202020204" pitchFamily="34" charset="0"/>
              <a:buChar char="•"/>
            </a:pPr>
            <a:r>
              <a:rPr lang="en-US" sz="2000" b="1" dirty="0">
                <a:solidFill>
                  <a:schemeClr val="bg1"/>
                </a:solidFill>
              </a:rPr>
              <a:t>Cell phone and charger</a:t>
            </a:r>
          </a:p>
          <a:p>
            <a:pPr marL="285750" indent="-285750">
              <a:buClr>
                <a:schemeClr val="bg1"/>
              </a:buClr>
              <a:buFont typeface="Arial" panose="020B0604020202020204" pitchFamily="34" charset="0"/>
              <a:buChar char="•"/>
            </a:pPr>
            <a:r>
              <a:rPr lang="en-US" sz="2000" b="1" dirty="0">
                <a:solidFill>
                  <a:schemeClr val="bg1"/>
                </a:solidFill>
              </a:rPr>
              <a:t>Personal medication</a:t>
            </a:r>
          </a:p>
          <a:p>
            <a:pPr marL="285750" indent="-285750">
              <a:buClr>
                <a:schemeClr val="bg1"/>
              </a:buClr>
              <a:buFont typeface="Arial" panose="020B0604020202020204" pitchFamily="34" charset="0"/>
              <a:buChar char="•"/>
            </a:pPr>
            <a:r>
              <a:rPr lang="en-US" sz="2000" b="1" dirty="0">
                <a:solidFill>
                  <a:schemeClr val="bg1"/>
                </a:solidFill>
              </a:rPr>
              <a:t>Multipurpose tool</a:t>
            </a:r>
          </a:p>
          <a:p>
            <a:pPr marL="285750" indent="-285750">
              <a:buClr>
                <a:schemeClr val="bg1"/>
              </a:buClr>
              <a:buFont typeface="Arial" panose="020B0604020202020204" pitchFamily="34" charset="0"/>
              <a:buChar char="•"/>
            </a:pPr>
            <a:r>
              <a:rPr lang="en-US" sz="2000" b="1" dirty="0">
                <a:solidFill>
                  <a:schemeClr val="bg1"/>
                </a:solidFill>
              </a:rPr>
              <a:t>Insect repellent</a:t>
            </a:r>
          </a:p>
          <a:p>
            <a:pPr marL="285750" indent="-285750">
              <a:buClr>
                <a:schemeClr val="bg1"/>
              </a:buClr>
              <a:buFont typeface="Arial" panose="020B0604020202020204" pitchFamily="34" charset="0"/>
              <a:buChar char="•"/>
            </a:pPr>
            <a:r>
              <a:rPr lang="en-US" sz="2000" b="1" dirty="0">
                <a:solidFill>
                  <a:schemeClr val="bg1"/>
                </a:solidFill>
              </a:rPr>
              <a:t>Sunglasses in cases</a:t>
            </a:r>
            <a:endParaRPr lang="en-US" b="1" dirty="0">
              <a:solidFill>
                <a:schemeClr val="bg1"/>
              </a:solidFill>
            </a:endParaRPr>
          </a:p>
        </p:txBody>
      </p:sp>
      <p:sp>
        <p:nvSpPr>
          <p:cNvPr id="14" name="Rectangle 13"/>
          <p:cNvSpPr/>
          <p:nvPr/>
        </p:nvSpPr>
        <p:spPr>
          <a:xfrm>
            <a:off x="4498734" y="4107230"/>
            <a:ext cx="3194529" cy="2554545"/>
          </a:xfrm>
          <a:prstGeom prst="rect">
            <a:avLst/>
          </a:prstGeom>
        </p:spPr>
        <p:txBody>
          <a:bodyPr wrap="square">
            <a:spAutoFit/>
          </a:bodyPr>
          <a:lstStyle/>
          <a:p>
            <a:pPr marL="342900" indent="-342900">
              <a:buFont typeface="Arial" panose="020B0604020202020204" pitchFamily="34" charset="0"/>
              <a:buChar char="•"/>
            </a:pPr>
            <a:r>
              <a:rPr lang="en-US" sz="2000" b="1" dirty="0">
                <a:solidFill>
                  <a:schemeClr val="bg1"/>
                </a:solidFill>
              </a:rPr>
              <a:t>Eyeglasses</a:t>
            </a:r>
          </a:p>
          <a:p>
            <a:pPr marL="285750" indent="-285750">
              <a:buFont typeface="Arial" panose="020B0604020202020204" pitchFamily="34" charset="0"/>
              <a:buChar char="•"/>
            </a:pPr>
            <a:r>
              <a:rPr lang="en-US" sz="2000" b="1" dirty="0">
                <a:solidFill>
                  <a:schemeClr val="bg1"/>
                </a:solidFill>
              </a:rPr>
              <a:t>Cash for food and incidentals and one ATM/credit card</a:t>
            </a:r>
          </a:p>
          <a:p>
            <a:pPr marL="285750" indent="-285750">
              <a:buFont typeface="Arial" panose="020B0604020202020204" pitchFamily="34" charset="0"/>
              <a:buChar char="•"/>
            </a:pPr>
            <a:r>
              <a:rPr lang="en-US" sz="2000" b="1" dirty="0">
                <a:solidFill>
                  <a:schemeClr val="bg1"/>
                </a:solidFill>
              </a:rPr>
              <a:t>Small flashlight or headlight with extra batteries if needed</a:t>
            </a:r>
          </a:p>
          <a:p>
            <a:pPr marL="285750" indent="-285750">
              <a:buFont typeface="Arial" panose="020B0604020202020204" pitchFamily="34" charset="0"/>
              <a:buChar char="•"/>
            </a:pPr>
            <a:r>
              <a:rPr lang="en-US" sz="2000" b="1" dirty="0">
                <a:solidFill>
                  <a:schemeClr val="bg1"/>
                </a:solidFill>
              </a:rPr>
              <a:t>Work gloves</a:t>
            </a:r>
            <a:endParaRPr lang="en-US" b="1" dirty="0">
              <a:solidFill>
                <a:schemeClr val="bg1"/>
              </a:solidFill>
            </a:endParaRPr>
          </a:p>
        </p:txBody>
      </p:sp>
      <p:sp>
        <p:nvSpPr>
          <p:cNvPr id="15" name="Rectangle 14"/>
          <p:cNvSpPr/>
          <p:nvPr/>
        </p:nvSpPr>
        <p:spPr>
          <a:xfrm>
            <a:off x="8509732" y="4735348"/>
            <a:ext cx="3281899" cy="1477328"/>
          </a:xfrm>
          <a:prstGeom prst="rect">
            <a:avLst/>
          </a:prstGeom>
        </p:spPr>
        <p:txBody>
          <a:bodyPr wrap="square">
            <a:spAutoFit/>
          </a:bodyPr>
          <a:lstStyle/>
          <a:p>
            <a:pPr marL="285750" indent="-285750">
              <a:buFont typeface="Arial" panose="020B0604020202020204" pitchFamily="34" charset="0"/>
              <a:buChar char="•"/>
            </a:pPr>
            <a:r>
              <a:rPr lang="en-US" b="1" dirty="0">
                <a:solidFill>
                  <a:schemeClr val="bg1"/>
                </a:solidFill>
              </a:rPr>
              <a:t>Photo ID (Gov’t-issued such as a driver license.)</a:t>
            </a:r>
          </a:p>
          <a:p>
            <a:pPr marL="285750" indent="-285750">
              <a:buFont typeface="Arial" panose="020B0604020202020204" pitchFamily="34" charset="0"/>
              <a:buChar char="•"/>
            </a:pPr>
            <a:r>
              <a:rPr lang="en-US" b="1" dirty="0">
                <a:solidFill>
                  <a:schemeClr val="bg1"/>
                </a:solidFill>
              </a:rPr>
              <a:t>Clinical License/Certificate</a:t>
            </a:r>
          </a:p>
          <a:p>
            <a:pPr marL="285750" indent="-285750">
              <a:buFont typeface="Arial" panose="020B0604020202020204" pitchFamily="34" charset="0"/>
              <a:buChar char="•"/>
            </a:pPr>
            <a:r>
              <a:rPr lang="en-US" b="1" dirty="0">
                <a:solidFill>
                  <a:schemeClr val="bg1"/>
                </a:solidFill>
              </a:rPr>
              <a:t>Umbrella </a:t>
            </a:r>
          </a:p>
        </p:txBody>
      </p:sp>
    </p:spTree>
    <p:extLst>
      <p:ext uri="{BB962C8B-B14F-4D97-AF65-F5344CB8AC3E}">
        <p14:creationId xmlns:p14="http://schemas.microsoft.com/office/powerpoint/2010/main" val="10358779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18" name="Picture 2" descr="Image previ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4256" y="3575300"/>
            <a:ext cx="2394356" cy="318583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141" y="361202"/>
            <a:ext cx="1925464" cy="29057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50730" y="144751"/>
            <a:ext cx="2250671" cy="300089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47642" y="4044048"/>
            <a:ext cx="1807239" cy="2717090"/>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93310" y="1300173"/>
            <a:ext cx="2030498" cy="2030498"/>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65563" y="3303045"/>
            <a:ext cx="2472075" cy="3375206"/>
          </a:xfrm>
          <a:prstGeom prst="rect">
            <a:avLst/>
          </a:prstGeom>
        </p:spPr>
      </p:pic>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703693">
            <a:off x="7137601" y="1567753"/>
            <a:ext cx="1702267" cy="1702267"/>
          </a:xfrm>
          <a:prstGeom prst="rect">
            <a:avLst/>
          </a:prstGeom>
        </p:spPr>
      </p:pic>
      <p:sp>
        <p:nvSpPr>
          <p:cNvPr id="12" name="Title 1"/>
          <p:cNvSpPr txBox="1">
            <a:spLocks/>
          </p:cNvSpPr>
          <p:nvPr/>
        </p:nvSpPr>
        <p:spPr>
          <a:xfrm>
            <a:off x="2365135" y="-51696"/>
            <a:ext cx="6966533" cy="1464209"/>
          </a:xfrm>
          <a:prstGeom prst="rect">
            <a:avLst/>
          </a:prstGeom>
          <a:effectLst/>
        </p:spPr>
        <p:txBody>
          <a:bodyPr vert="horz" lIns="91440" tIns="45720" rIns="91440" bIns="45720" rtlCol="0" anchor="b">
            <a:normAutofit/>
          </a:bodyPr>
          <a:lstStyle>
            <a:lvl1pPr algn="l" defTabSz="457200" rtl="0" eaLnBrk="1" latinLnBrk="0" hangingPunct="1">
              <a:spcBef>
                <a:spcPct val="0"/>
              </a:spcBef>
              <a:buNone/>
              <a:defRPr sz="3600" b="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4000" b="1" cap="none">
                <a:solidFill>
                  <a:schemeClr val="bg1"/>
                </a:solidFill>
              </a:rPr>
              <a:t>What You Need To Survive A Deployment</a:t>
            </a:r>
            <a:endParaRPr lang="en-US" dirty="0">
              <a:solidFill>
                <a:schemeClr val="bg1"/>
              </a:solidFill>
            </a:endParaRPr>
          </a:p>
        </p:txBody>
      </p:sp>
      <p:sp>
        <p:nvSpPr>
          <p:cNvPr id="14" name="Text Placeholder 2"/>
          <p:cNvSpPr txBox="1">
            <a:spLocks/>
          </p:cNvSpPr>
          <p:nvPr/>
        </p:nvSpPr>
        <p:spPr>
          <a:xfrm>
            <a:off x="437321" y="3617843"/>
            <a:ext cx="6266096" cy="2393343"/>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bg2">
                    <a:lumMod val="75000"/>
                  </a:schemeClr>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pPr marL="285750" indent="-285750">
              <a:buClr>
                <a:schemeClr val="bg1"/>
              </a:buClr>
              <a:buFont typeface="Arial" panose="020B0604020202020204" pitchFamily="34" charset="0"/>
              <a:buChar char="•"/>
            </a:pPr>
            <a:r>
              <a:rPr lang="en-US" b="1" dirty="0">
                <a:solidFill>
                  <a:schemeClr val="bg1"/>
                </a:solidFill>
              </a:rPr>
              <a:t>Snacks (such as power bars, granola bars, trail mix, </a:t>
            </a:r>
          </a:p>
          <a:p>
            <a:pPr marL="285750" indent="-285750">
              <a:buClr>
                <a:schemeClr val="bg1"/>
              </a:buClr>
              <a:buFont typeface="Arial" panose="020B0604020202020204" pitchFamily="34" charset="0"/>
              <a:buChar char="•"/>
            </a:pPr>
            <a:r>
              <a:rPr lang="en-US" b="1" dirty="0">
                <a:solidFill>
                  <a:schemeClr val="bg1"/>
                </a:solidFill>
              </a:rPr>
              <a:t>Water bottle</a:t>
            </a:r>
          </a:p>
          <a:p>
            <a:pPr marL="285750" indent="-285750">
              <a:buClr>
                <a:schemeClr val="bg1"/>
              </a:buClr>
              <a:buFont typeface="Arial" panose="020B0604020202020204" pitchFamily="34" charset="0"/>
              <a:buChar char="•"/>
            </a:pPr>
            <a:r>
              <a:rPr lang="en-US" b="1" dirty="0">
                <a:solidFill>
                  <a:schemeClr val="bg1"/>
                </a:solidFill>
              </a:rPr>
              <a:t>Hot Spot</a:t>
            </a:r>
          </a:p>
          <a:p>
            <a:pPr marL="285750" indent="-285750">
              <a:buClr>
                <a:schemeClr val="bg1"/>
              </a:buClr>
              <a:buFont typeface="Arial" panose="020B0604020202020204" pitchFamily="34" charset="0"/>
              <a:buChar char="•"/>
            </a:pPr>
            <a:r>
              <a:rPr lang="en-US" b="1" dirty="0">
                <a:solidFill>
                  <a:schemeClr val="bg1"/>
                </a:solidFill>
              </a:rPr>
              <a:t>Kindle, Books, Puzzles, Coloring </a:t>
            </a:r>
          </a:p>
          <a:p>
            <a:pPr marL="285750" indent="-285750">
              <a:buClr>
                <a:schemeClr val="bg1"/>
              </a:buClr>
              <a:buFont typeface="Arial" panose="020B0604020202020204" pitchFamily="34" charset="0"/>
              <a:buChar char="•"/>
            </a:pPr>
            <a:r>
              <a:rPr lang="en-US" b="1" dirty="0">
                <a:solidFill>
                  <a:schemeClr val="bg1"/>
                </a:solidFill>
              </a:rPr>
              <a:t>Reading material/playing cards</a:t>
            </a:r>
          </a:p>
          <a:p>
            <a:pPr marL="285750" indent="-285750">
              <a:buClr>
                <a:schemeClr val="bg1"/>
              </a:buClr>
              <a:buFont typeface="Arial" panose="020B0604020202020204" pitchFamily="34" charset="0"/>
              <a:buChar char="•"/>
            </a:pPr>
            <a:r>
              <a:rPr lang="en-US" b="1" dirty="0">
                <a:solidFill>
                  <a:schemeClr val="bg1"/>
                </a:solidFill>
              </a:rPr>
              <a:t>Pens/paper</a:t>
            </a:r>
          </a:p>
          <a:p>
            <a:pPr marL="285750" indent="-285750">
              <a:buClr>
                <a:schemeClr val="bg1"/>
              </a:buClr>
              <a:buFont typeface="Arial" panose="020B0604020202020204" pitchFamily="34" charset="0"/>
              <a:buChar char="•"/>
            </a:pPr>
            <a:r>
              <a:rPr lang="en-US" b="1" dirty="0">
                <a:solidFill>
                  <a:schemeClr val="bg1"/>
                </a:solidFill>
              </a:rPr>
              <a:t>Personal journal</a:t>
            </a:r>
          </a:p>
        </p:txBody>
      </p:sp>
    </p:spTree>
    <p:extLst>
      <p:ext uri="{BB962C8B-B14F-4D97-AF65-F5344CB8AC3E}">
        <p14:creationId xmlns:p14="http://schemas.microsoft.com/office/powerpoint/2010/main" val="7743577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Content Placeholder 12"/>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4325485" y="238834"/>
            <a:ext cx="3382963" cy="2438400"/>
          </a:xfrm>
        </p:spPr>
      </p:pic>
      <p:sp>
        <p:nvSpPr>
          <p:cNvPr id="4" name="Title 1">
            <a:extLst>
              <a:ext uri="{FF2B5EF4-FFF2-40B4-BE49-F238E27FC236}">
                <a16:creationId xmlns:a16="http://schemas.microsoft.com/office/drawing/2014/main" id="{85E95116-14D4-402B-9211-B64176862369}"/>
              </a:ext>
            </a:extLst>
          </p:cNvPr>
          <p:cNvSpPr txBox="1">
            <a:spLocks/>
          </p:cNvSpPr>
          <p:nvPr/>
        </p:nvSpPr>
        <p:spPr>
          <a:xfrm>
            <a:off x="92365" y="83128"/>
            <a:ext cx="11445839" cy="3552630"/>
          </a:xfrm>
          <a:prstGeom prst="rect">
            <a:avLst/>
          </a:prstGeom>
        </p:spPr>
        <p:txBody>
          <a:bodyPr vert="horz" lIns="91440" tIns="45720" rIns="91440" bIns="45720" rtlCol="0" anchor="b">
            <a:noAutofit/>
          </a:bodyPr>
          <a:lstStyle>
            <a:lvl1pPr algn="l" defTabSz="914400" rtl="0" eaLnBrk="1" latinLnBrk="0" hangingPunct="1">
              <a:lnSpc>
                <a:spcPct val="80000"/>
              </a:lnSpc>
              <a:spcBef>
                <a:spcPct val="0"/>
              </a:spcBef>
              <a:buNone/>
              <a:defRPr sz="8800" kern="1200" spc="-120" baseline="0">
                <a:solidFill>
                  <a:srgbClr val="FFFFFF"/>
                </a:solidFill>
                <a:latin typeface="+mj-lt"/>
                <a:ea typeface="+mj-ea"/>
                <a:cs typeface="+mj-cs"/>
              </a:defRPr>
            </a:lvl1pPr>
          </a:lstStyle>
          <a:p>
            <a:pPr algn="ctr"/>
            <a:r>
              <a:rPr lang="en-US" b="1" dirty="0">
                <a:effectLst>
                  <a:outerShdw blurRad="38100" dist="38100" dir="2700000" algn="tl">
                    <a:srgbClr val="000000">
                      <a:alpha val="43137"/>
                    </a:srgbClr>
                  </a:outerShdw>
                </a:effectLst>
              </a:rPr>
              <a:t> </a:t>
            </a: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8875" y="225963"/>
            <a:ext cx="3075295" cy="2306471"/>
          </a:xfrm>
          <a:prstGeom prst="rect">
            <a:avLst/>
          </a:prstGeom>
        </p:spPr>
      </p:pic>
      <p:pic>
        <p:nvPicPr>
          <p:cNvPr id="6" name="Picture 5"/>
          <p:cNvPicPr>
            <a:picLocks noChangeAspect="1"/>
          </p:cNvPicPr>
          <p:nvPr/>
        </p:nvPicPr>
        <p:blipFill>
          <a:blip r:embed="rId4"/>
          <a:stretch>
            <a:fillRect/>
          </a:stretch>
        </p:blipFill>
        <p:spPr>
          <a:xfrm>
            <a:off x="8736228" y="201889"/>
            <a:ext cx="2874874" cy="2475345"/>
          </a:xfrm>
          <a:prstGeom prst="rect">
            <a:avLst/>
          </a:prstGeom>
        </p:spPr>
      </p:pic>
      <p:pic>
        <p:nvPicPr>
          <p:cNvPr id="17" name="Picture 16"/>
          <p:cNvPicPr>
            <a:picLocks noChangeAspect="1"/>
          </p:cNvPicPr>
          <p:nvPr/>
        </p:nvPicPr>
        <p:blipFill>
          <a:blip r:embed="rId5"/>
          <a:stretch>
            <a:fillRect/>
          </a:stretch>
        </p:blipFill>
        <p:spPr>
          <a:xfrm>
            <a:off x="185652" y="3635758"/>
            <a:ext cx="2456874" cy="2766440"/>
          </a:xfrm>
          <a:prstGeom prst="rect">
            <a:avLst/>
          </a:prstGeom>
        </p:spPr>
      </p:pic>
      <p:pic>
        <p:nvPicPr>
          <p:cNvPr id="19" name="Picture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8573562" y="3635758"/>
            <a:ext cx="3110437" cy="2954490"/>
          </a:xfrm>
          <a:prstGeom prst="rect">
            <a:avLst/>
          </a:prstGeom>
        </p:spPr>
      </p:pic>
      <p:sp>
        <p:nvSpPr>
          <p:cNvPr id="14" name="Rectangle 13"/>
          <p:cNvSpPr/>
          <p:nvPr/>
        </p:nvSpPr>
        <p:spPr>
          <a:xfrm>
            <a:off x="354290" y="2492568"/>
            <a:ext cx="2854036" cy="369332"/>
          </a:xfrm>
          <a:prstGeom prst="rect">
            <a:avLst/>
          </a:prstGeom>
        </p:spPr>
        <p:txBody>
          <a:bodyPr wrap="square">
            <a:spAutoFit/>
          </a:bodyPr>
          <a:lstStyle/>
          <a:p>
            <a:pPr algn="ctr"/>
            <a:r>
              <a:rPr lang="en-US" b="1" dirty="0">
                <a:solidFill>
                  <a:schemeClr val="bg1"/>
                </a:solidFill>
              </a:rPr>
              <a:t>You have been trained!</a:t>
            </a:r>
          </a:p>
        </p:txBody>
      </p:sp>
      <p:sp>
        <p:nvSpPr>
          <p:cNvPr id="16" name="TextBox 15"/>
          <p:cNvSpPr txBox="1"/>
          <p:nvPr/>
        </p:nvSpPr>
        <p:spPr>
          <a:xfrm>
            <a:off x="4434699" y="2709771"/>
            <a:ext cx="3382962" cy="369332"/>
          </a:xfrm>
          <a:prstGeom prst="rect">
            <a:avLst/>
          </a:prstGeom>
          <a:noFill/>
        </p:spPr>
        <p:txBody>
          <a:bodyPr wrap="square" rtlCol="0">
            <a:spAutoFit/>
          </a:bodyPr>
          <a:lstStyle/>
          <a:p>
            <a:pPr algn="ctr"/>
            <a:r>
              <a:rPr lang="en-US" b="1" dirty="0" err="1">
                <a:solidFill>
                  <a:schemeClr val="bg1"/>
                </a:solidFill>
              </a:rPr>
              <a:t>ServPA</a:t>
            </a:r>
            <a:r>
              <a:rPr lang="en-US" b="1" dirty="0">
                <a:solidFill>
                  <a:schemeClr val="bg1"/>
                </a:solidFill>
              </a:rPr>
              <a:t> has been updated!</a:t>
            </a:r>
          </a:p>
        </p:txBody>
      </p:sp>
      <p:sp>
        <p:nvSpPr>
          <p:cNvPr id="20" name="Rectangle 19"/>
          <p:cNvSpPr/>
          <p:nvPr/>
        </p:nvSpPr>
        <p:spPr>
          <a:xfrm>
            <a:off x="8549763" y="2625688"/>
            <a:ext cx="3840999" cy="646331"/>
          </a:xfrm>
          <a:prstGeom prst="rect">
            <a:avLst/>
          </a:prstGeom>
        </p:spPr>
        <p:txBody>
          <a:bodyPr wrap="square">
            <a:spAutoFit/>
          </a:bodyPr>
          <a:lstStyle/>
          <a:p>
            <a:pPr algn="ctr"/>
            <a:r>
              <a:rPr lang="en-US" b="1" dirty="0">
                <a:solidFill>
                  <a:schemeClr val="bg1"/>
                </a:solidFill>
              </a:rPr>
              <a:t>You answered the activation notice!</a:t>
            </a:r>
          </a:p>
        </p:txBody>
      </p:sp>
      <p:sp>
        <p:nvSpPr>
          <p:cNvPr id="21" name="TextBox 20"/>
          <p:cNvSpPr txBox="1"/>
          <p:nvPr/>
        </p:nvSpPr>
        <p:spPr>
          <a:xfrm>
            <a:off x="325489" y="3226002"/>
            <a:ext cx="2177199" cy="369332"/>
          </a:xfrm>
          <a:prstGeom prst="rect">
            <a:avLst/>
          </a:prstGeom>
          <a:noFill/>
        </p:spPr>
        <p:txBody>
          <a:bodyPr wrap="none" rtlCol="0">
            <a:spAutoFit/>
          </a:bodyPr>
          <a:lstStyle/>
          <a:p>
            <a:pPr algn="ctr"/>
            <a:r>
              <a:rPr lang="en-US" b="1" dirty="0">
                <a:solidFill>
                  <a:schemeClr val="bg1"/>
                </a:solidFill>
              </a:rPr>
              <a:t>Bags are packed!</a:t>
            </a:r>
          </a:p>
        </p:txBody>
      </p:sp>
      <p:sp>
        <p:nvSpPr>
          <p:cNvPr id="22" name="Title 1">
            <a:extLst>
              <a:ext uri="{FF2B5EF4-FFF2-40B4-BE49-F238E27FC236}">
                <a16:creationId xmlns:a16="http://schemas.microsoft.com/office/drawing/2014/main" id="{652DCD54-2E75-4C5D-9634-105F01FF2982}"/>
              </a:ext>
            </a:extLst>
          </p:cNvPr>
          <p:cNvSpPr txBox="1">
            <a:spLocks/>
          </p:cNvSpPr>
          <p:nvPr/>
        </p:nvSpPr>
        <p:spPr>
          <a:xfrm>
            <a:off x="1006763" y="3318037"/>
            <a:ext cx="9264073" cy="298372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b="1">
                <a:solidFill>
                  <a:schemeClr val="bg1"/>
                </a:solidFill>
                <a:effectLst>
                  <a:outerShdw blurRad="38100" dist="38100" dir="2700000" algn="tl">
                    <a:srgbClr val="000000">
                      <a:alpha val="43137"/>
                    </a:srgbClr>
                  </a:outerShdw>
                </a:effectLst>
              </a:rPr>
              <a:t>You are Activated</a:t>
            </a:r>
            <a:br>
              <a:rPr lang="en-US" b="1">
                <a:solidFill>
                  <a:schemeClr val="bg1"/>
                </a:solidFill>
                <a:effectLst>
                  <a:outerShdw blurRad="38100" dist="38100" dir="2700000" algn="tl">
                    <a:srgbClr val="000000">
                      <a:alpha val="43137"/>
                    </a:srgbClr>
                  </a:outerShdw>
                </a:effectLst>
              </a:rPr>
            </a:br>
            <a:r>
              <a:rPr lang="en-US" b="1">
                <a:solidFill>
                  <a:schemeClr val="bg1"/>
                </a:solidFill>
                <a:effectLst>
                  <a:outerShdw blurRad="38100" dist="38100" dir="2700000" algn="tl">
                    <a:srgbClr val="000000">
                      <a:alpha val="43137"/>
                    </a:srgbClr>
                  </a:outerShdw>
                </a:effectLst>
              </a:rPr>
              <a:t>Welcome to the Show!</a:t>
            </a:r>
            <a:endParaRPr lang="en-US" dirty="0">
              <a:solidFill>
                <a:schemeClr val="bg1"/>
              </a:solidFill>
            </a:endParaRPr>
          </a:p>
        </p:txBody>
      </p:sp>
    </p:spTree>
    <p:extLst>
      <p:ext uri="{BB962C8B-B14F-4D97-AF65-F5344CB8AC3E}">
        <p14:creationId xmlns:p14="http://schemas.microsoft.com/office/powerpoint/2010/main" val="26672875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DCD54-2E75-4C5D-9634-105F01FF2982}"/>
              </a:ext>
            </a:extLst>
          </p:cNvPr>
          <p:cNvSpPr>
            <a:spLocks noGrp="1"/>
          </p:cNvSpPr>
          <p:nvPr>
            <p:ph type="title"/>
          </p:nvPr>
        </p:nvSpPr>
        <p:spPr>
          <a:xfrm>
            <a:off x="684212" y="4487332"/>
            <a:ext cx="8534400" cy="2088978"/>
          </a:xfrm>
        </p:spPr>
        <p:txBody>
          <a:bodyPr>
            <a:normAutofit fontScale="90000"/>
          </a:bodyPr>
          <a:lstStyle/>
          <a:p>
            <a:r>
              <a:rPr lang="en-US" b="1" dirty="0"/>
              <a:t> </a:t>
            </a:r>
            <a:br>
              <a:rPr lang="en-US" dirty="0"/>
            </a:br>
            <a:br>
              <a:rPr lang="en-US" dirty="0"/>
            </a:br>
            <a:br>
              <a:rPr lang="en-US" dirty="0"/>
            </a:br>
            <a:endParaRPr lang="en-US" dirty="0"/>
          </a:p>
        </p:txBody>
      </p:sp>
      <p:sp>
        <p:nvSpPr>
          <p:cNvPr id="3" name="Subtitle 2">
            <a:extLst>
              <a:ext uri="{FF2B5EF4-FFF2-40B4-BE49-F238E27FC236}">
                <a16:creationId xmlns:a16="http://schemas.microsoft.com/office/drawing/2014/main" id="{733275D7-5FCB-48C4-86D4-36513F5C60EE}"/>
              </a:ext>
            </a:extLst>
          </p:cNvPr>
          <p:cNvSpPr>
            <a:spLocks noGrp="1"/>
          </p:cNvSpPr>
          <p:nvPr>
            <p:ph idx="1"/>
          </p:nvPr>
        </p:nvSpPr>
        <p:spPr>
          <a:xfrm flipH="1">
            <a:off x="6199632" y="712790"/>
            <a:ext cx="4789751" cy="3774541"/>
          </a:xfrm>
        </p:spPr>
        <p:txBody>
          <a:bodyPr>
            <a:normAutofit/>
          </a:bodyPr>
          <a:lstStyle/>
          <a:p>
            <a:endParaRPr lang="en-US" sz="4000" b="1" dirty="0"/>
          </a:p>
          <a:p>
            <a:endParaRPr lang="en-US" sz="800" dirty="0"/>
          </a:p>
          <a:p>
            <a:endParaRPr lang="en-US" dirty="0"/>
          </a:p>
        </p:txBody>
      </p:sp>
      <p:pic>
        <p:nvPicPr>
          <p:cNvPr id="5" name="Picture 4"/>
          <p:cNvPicPr>
            <a:picLocks noChangeAspect="1"/>
          </p:cNvPicPr>
          <p:nvPr/>
        </p:nvPicPr>
        <p:blipFill>
          <a:blip r:embed="rId2"/>
          <a:stretch>
            <a:fillRect/>
          </a:stretch>
        </p:blipFill>
        <p:spPr>
          <a:xfrm>
            <a:off x="226971" y="1219606"/>
            <a:ext cx="4719933" cy="5190615"/>
          </a:xfrm>
          <a:prstGeom prst="rect">
            <a:avLst/>
          </a:prstGeom>
        </p:spPr>
      </p:pic>
      <p:sp>
        <p:nvSpPr>
          <p:cNvPr id="8" name="Rectangle 7"/>
          <p:cNvSpPr/>
          <p:nvPr/>
        </p:nvSpPr>
        <p:spPr>
          <a:xfrm>
            <a:off x="219456" y="238852"/>
            <a:ext cx="11731752" cy="646331"/>
          </a:xfrm>
          <a:prstGeom prst="rect">
            <a:avLst/>
          </a:prstGeom>
        </p:spPr>
        <p:txBody>
          <a:bodyPr wrap="square">
            <a:spAutoFit/>
          </a:bodyPr>
          <a:lstStyle/>
          <a:p>
            <a:pPr algn="ctr"/>
            <a:r>
              <a:rPr lang="en-US" sz="3600" b="1" dirty="0">
                <a:solidFill>
                  <a:schemeClr val="bg1"/>
                </a:solidFill>
              </a:rPr>
              <a:t>You will be provided details of the situation.</a:t>
            </a:r>
          </a:p>
        </p:txBody>
      </p:sp>
      <p:sp>
        <p:nvSpPr>
          <p:cNvPr id="15" name="TextBox 14"/>
          <p:cNvSpPr txBox="1"/>
          <p:nvPr/>
        </p:nvSpPr>
        <p:spPr>
          <a:xfrm>
            <a:off x="5422392" y="2049589"/>
            <a:ext cx="6528816" cy="646331"/>
          </a:xfrm>
          <a:prstGeom prst="rect">
            <a:avLst/>
          </a:prstGeom>
          <a:noFill/>
        </p:spPr>
        <p:txBody>
          <a:bodyPr wrap="square" rtlCol="0">
            <a:spAutoFit/>
          </a:bodyPr>
          <a:lstStyle/>
          <a:p>
            <a:endParaRPr lang="en-US" dirty="0"/>
          </a:p>
          <a:p>
            <a:endParaRPr lang="en-US" dirty="0"/>
          </a:p>
        </p:txBody>
      </p:sp>
      <p:pic>
        <p:nvPicPr>
          <p:cNvPr id="16" name="Picture 15"/>
          <p:cNvPicPr/>
          <p:nvPr/>
        </p:nvPicPr>
        <p:blipFill>
          <a:blip r:embed="rId3">
            <a:extLst>
              <a:ext uri="{28A0092B-C50C-407E-A947-70E740481C1C}">
                <a14:useLocalDpi xmlns:a14="http://schemas.microsoft.com/office/drawing/2010/main" val="0"/>
              </a:ext>
            </a:extLst>
          </a:blip>
          <a:stretch>
            <a:fillRect/>
          </a:stretch>
        </p:blipFill>
        <p:spPr>
          <a:xfrm>
            <a:off x="5726158" y="1380744"/>
            <a:ext cx="5749562" cy="4985605"/>
          </a:xfrm>
          <a:prstGeom prst="rect">
            <a:avLst/>
          </a:prstGeom>
        </p:spPr>
      </p:pic>
    </p:spTree>
    <p:extLst>
      <p:ext uri="{BB962C8B-B14F-4D97-AF65-F5344CB8AC3E}">
        <p14:creationId xmlns:p14="http://schemas.microsoft.com/office/powerpoint/2010/main" val="14068039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DCD54-2E75-4C5D-9634-105F01FF2982}"/>
              </a:ext>
            </a:extLst>
          </p:cNvPr>
          <p:cNvSpPr>
            <a:spLocks noGrp="1"/>
          </p:cNvSpPr>
          <p:nvPr>
            <p:ph type="ctrTitle"/>
          </p:nvPr>
        </p:nvSpPr>
        <p:spPr>
          <a:xfrm>
            <a:off x="0" y="82296"/>
            <a:ext cx="11896344" cy="922910"/>
          </a:xfrm>
        </p:spPr>
        <p:txBody>
          <a:bodyPr>
            <a:normAutofit/>
          </a:bodyPr>
          <a:lstStyle/>
          <a:p>
            <a:pPr algn="ctr"/>
            <a:r>
              <a:rPr lang="en-US" b="1" cap="none" dirty="0">
                <a:solidFill>
                  <a:schemeClr val="bg1"/>
                </a:solidFill>
                <a:effectLst>
                  <a:outerShdw blurRad="38100" dist="38100" dir="2700000" algn="tl">
                    <a:srgbClr val="000000">
                      <a:alpha val="43137"/>
                    </a:srgbClr>
                  </a:outerShdw>
                </a:effectLst>
              </a:rPr>
              <a:t>Deployment</a:t>
            </a:r>
            <a:endParaRPr lang="en-US" dirty="0">
              <a:solidFill>
                <a:schemeClr val="bg1"/>
              </a:solidFill>
            </a:endParaRPr>
          </a:p>
        </p:txBody>
      </p:sp>
      <p:sp>
        <p:nvSpPr>
          <p:cNvPr id="3" name="Subtitle 2">
            <a:extLst>
              <a:ext uri="{FF2B5EF4-FFF2-40B4-BE49-F238E27FC236}">
                <a16:creationId xmlns:a16="http://schemas.microsoft.com/office/drawing/2014/main" id="{733275D7-5FCB-48C4-86D4-36513F5C60EE}"/>
              </a:ext>
            </a:extLst>
          </p:cNvPr>
          <p:cNvSpPr>
            <a:spLocks noGrp="1"/>
          </p:cNvSpPr>
          <p:nvPr>
            <p:ph type="subTitle" idx="1"/>
          </p:nvPr>
        </p:nvSpPr>
        <p:spPr>
          <a:xfrm>
            <a:off x="-206255" y="4659053"/>
            <a:ext cx="3538728" cy="521885"/>
          </a:xfrm>
        </p:spPr>
        <p:txBody>
          <a:bodyPr>
            <a:normAutofit lnSpcReduction="10000"/>
          </a:bodyPr>
          <a:lstStyle/>
          <a:p>
            <a:pPr algn="ctr"/>
            <a:r>
              <a:rPr lang="en-US" sz="2400" b="1" dirty="0">
                <a:solidFill>
                  <a:schemeClr val="bg1"/>
                </a:solidFill>
              </a:rPr>
              <a:t>Parking Plaque</a:t>
            </a:r>
          </a:p>
          <a:p>
            <a:pPr algn="ctr"/>
            <a:endParaRPr lang="en-US" sz="4500" dirty="0">
              <a:solidFill>
                <a:schemeClr val="tx1"/>
              </a:solidFill>
            </a:endParaRPr>
          </a:p>
          <a:p>
            <a:pPr algn="ctr"/>
            <a:endParaRPr lang="en-US" dirty="0"/>
          </a:p>
        </p:txBody>
      </p:sp>
      <p:sp>
        <p:nvSpPr>
          <p:cNvPr id="4" name="Title 1">
            <a:extLst>
              <a:ext uri="{FF2B5EF4-FFF2-40B4-BE49-F238E27FC236}">
                <a16:creationId xmlns:a16="http://schemas.microsoft.com/office/drawing/2014/main" id="{85E95116-14D4-402B-9211-B64176862369}"/>
              </a:ext>
            </a:extLst>
          </p:cNvPr>
          <p:cNvSpPr txBox="1">
            <a:spLocks/>
          </p:cNvSpPr>
          <p:nvPr/>
        </p:nvSpPr>
        <p:spPr>
          <a:xfrm>
            <a:off x="128016" y="922867"/>
            <a:ext cx="2919984" cy="3352800"/>
          </a:xfrm>
          <a:prstGeom prst="rect">
            <a:avLst/>
          </a:prstGeom>
        </p:spPr>
        <p:txBody>
          <a:bodyPr vert="horz" lIns="91440" tIns="45720" rIns="91440" bIns="45720" rtlCol="0" anchor="b">
            <a:noAutofit/>
          </a:bodyPr>
          <a:lstStyle>
            <a:lvl1pPr algn="l" defTabSz="914400" rtl="0" eaLnBrk="1" latinLnBrk="0" hangingPunct="1">
              <a:lnSpc>
                <a:spcPct val="80000"/>
              </a:lnSpc>
              <a:spcBef>
                <a:spcPct val="0"/>
              </a:spcBef>
              <a:buNone/>
              <a:defRPr sz="8800" kern="1200" spc="-120" baseline="0">
                <a:solidFill>
                  <a:srgbClr val="FFFFFF"/>
                </a:solidFill>
                <a:latin typeface="+mj-lt"/>
                <a:ea typeface="+mj-ea"/>
                <a:cs typeface="+mj-cs"/>
              </a:defRPr>
            </a:lvl1pPr>
          </a:lstStyle>
          <a:p>
            <a:pPr algn="ctr"/>
            <a:r>
              <a:rPr lang="en-US" b="1" dirty="0">
                <a:effectLst>
                  <a:outerShdw blurRad="38100" dist="38100" dir="2700000" algn="tl">
                    <a:srgbClr val="000000">
                      <a:alpha val="43137"/>
                    </a:srgbClr>
                  </a:outerShdw>
                </a:effectLst>
              </a:rPr>
              <a:t> </a:t>
            </a:r>
            <a:endParaRPr lang="en-US" dirty="0"/>
          </a:p>
        </p:txBody>
      </p:sp>
      <p:sp>
        <p:nvSpPr>
          <p:cNvPr id="5" name="Rectangle 4"/>
          <p:cNvSpPr/>
          <p:nvPr/>
        </p:nvSpPr>
        <p:spPr>
          <a:xfrm>
            <a:off x="128016" y="1188720"/>
            <a:ext cx="11960352" cy="461665"/>
          </a:xfrm>
          <a:prstGeom prst="rect">
            <a:avLst/>
          </a:prstGeom>
        </p:spPr>
        <p:txBody>
          <a:bodyPr wrap="square">
            <a:spAutoFit/>
          </a:bodyPr>
          <a:lstStyle/>
          <a:p>
            <a:pPr algn="ctr"/>
            <a:r>
              <a:rPr lang="en-US" sz="2400" b="1" dirty="0">
                <a:solidFill>
                  <a:schemeClr val="bg1"/>
                </a:solidFill>
              </a:rPr>
              <a:t>Travel safely! 		   You are not an emergency vehicle!		Check PA511!</a:t>
            </a:r>
          </a:p>
        </p:txBody>
      </p:sp>
      <p:pic>
        <p:nvPicPr>
          <p:cNvPr id="9" name="Picture 8"/>
          <p:cNvPicPr>
            <a:picLocks noChangeAspect="1"/>
          </p:cNvPicPr>
          <p:nvPr/>
        </p:nvPicPr>
        <p:blipFill>
          <a:blip r:embed="rId2"/>
          <a:stretch>
            <a:fillRect/>
          </a:stretch>
        </p:blipFill>
        <p:spPr>
          <a:xfrm>
            <a:off x="128016" y="2373562"/>
            <a:ext cx="2870187" cy="1678664"/>
          </a:xfrm>
          <a:prstGeom prst="rect">
            <a:avLst/>
          </a:prstGeom>
        </p:spPr>
      </p:pic>
      <p:sp>
        <p:nvSpPr>
          <p:cNvPr id="11" name="Rectangle 10"/>
          <p:cNvSpPr/>
          <p:nvPr/>
        </p:nvSpPr>
        <p:spPr>
          <a:xfrm>
            <a:off x="201169" y="1688808"/>
            <a:ext cx="2395728" cy="646331"/>
          </a:xfrm>
          <a:prstGeom prst="rect">
            <a:avLst/>
          </a:prstGeom>
        </p:spPr>
        <p:txBody>
          <a:bodyPr wrap="square">
            <a:spAutoFit/>
          </a:bodyPr>
          <a:lstStyle/>
          <a:p>
            <a:pPr algn="ctr"/>
            <a:r>
              <a:rPr lang="en-US" b="1" dirty="0">
                <a:solidFill>
                  <a:schemeClr val="bg1"/>
                </a:solidFill>
              </a:rPr>
              <a:t>Transportation may be provided </a:t>
            </a:r>
          </a:p>
        </p:txBody>
      </p:sp>
      <p:pic>
        <p:nvPicPr>
          <p:cNvPr id="13" name="Picture 12"/>
          <p:cNvPicPr>
            <a:picLocks noChangeAspect="1"/>
          </p:cNvPicPr>
          <p:nvPr/>
        </p:nvPicPr>
        <p:blipFill>
          <a:blip r:embed="rId3"/>
          <a:stretch>
            <a:fillRect/>
          </a:stretch>
        </p:blipFill>
        <p:spPr>
          <a:xfrm>
            <a:off x="321348" y="5116238"/>
            <a:ext cx="2483522" cy="1406682"/>
          </a:xfrm>
          <a:prstGeom prst="rect">
            <a:avLst/>
          </a:prstGeom>
        </p:spPr>
      </p:pic>
      <p:pic>
        <p:nvPicPr>
          <p:cNvPr id="14" name="Picture 13"/>
          <p:cNvPicPr>
            <a:picLocks noChangeAspect="1"/>
          </p:cNvPicPr>
          <p:nvPr/>
        </p:nvPicPr>
        <p:blipFill>
          <a:blip r:embed="rId4"/>
          <a:stretch>
            <a:fillRect/>
          </a:stretch>
        </p:blipFill>
        <p:spPr>
          <a:xfrm>
            <a:off x="3132363" y="4164307"/>
            <a:ext cx="855914" cy="2033262"/>
          </a:xfrm>
          <a:prstGeom prst="rect">
            <a:avLst/>
          </a:prstGeom>
        </p:spPr>
      </p:pic>
      <p:pic>
        <p:nvPicPr>
          <p:cNvPr id="16" name="Picture 15"/>
          <p:cNvPicPr>
            <a:picLocks noChangeAspect="1"/>
          </p:cNvPicPr>
          <p:nvPr/>
        </p:nvPicPr>
        <p:blipFill>
          <a:blip r:embed="rId5"/>
          <a:stretch>
            <a:fillRect/>
          </a:stretch>
        </p:blipFill>
        <p:spPr>
          <a:xfrm>
            <a:off x="3854117" y="2004432"/>
            <a:ext cx="4441681" cy="1877932"/>
          </a:xfrm>
          <a:prstGeom prst="rect">
            <a:avLst/>
          </a:prstGeom>
        </p:spPr>
      </p:pic>
      <p:pic>
        <p:nvPicPr>
          <p:cNvPr id="17" name="Picture 16"/>
          <p:cNvPicPr>
            <a:picLocks noChangeAspect="1"/>
          </p:cNvPicPr>
          <p:nvPr/>
        </p:nvPicPr>
        <p:blipFill>
          <a:blip r:embed="rId6"/>
          <a:stretch>
            <a:fillRect/>
          </a:stretch>
        </p:blipFill>
        <p:spPr>
          <a:xfrm>
            <a:off x="5697606" y="4041039"/>
            <a:ext cx="3036495" cy="2707839"/>
          </a:xfrm>
          <a:prstGeom prst="rect">
            <a:avLst/>
          </a:prstGeom>
        </p:spPr>
      </p:pic>
      <p:sp>
        <p:nvSpPr>
          <p:cNvPr id="18" name="Right Arrow 17"/>
          <p:cNvSpPr/>
          <p:nvPr/>
        </p:nvSpPr>
        <p:spPr>
          <a:xfrm>
            <a:off x="4256375" y="5739914"/>
            <a:ext cx="978408" cy="320579"/>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4158000" y="4483905"/>
            <a:ext cx="1369883" cy="923330"/>
          </a:xfrm>
          <a:prstGeom prst="rect">
            <a:avLst/>
          </a:prstGeom>
          <a:noFill/>
        </p:spPr>
        <p:txBody>
          <a:bodyPr wrap="square" rtlCol="0">
            <a:spAutoFit/>
          </a:bodyPr>
          <a:lstStyle/>
          <a:p>
            <a:r>
              <a:rPr lang="en-US" b="1" dirty="0">
                <a:solidFill>
                  <a:schemeClr val="bg1"/>
                </a:solidFill>
              </a:rPr>
              <a:t>Delco CC Going on a Mission</a:t>
            </a:r>
          </a:p>
        </p:txBody>
      </p:sp>
      <p:sp>
        <p:nvSpPr>
          <p:cNvPr id="27" name="Down Arrow 26"/>
          <p:cNvSpPr/>
          <p:nvPr/>
        </p:nvSpPr>
        <p:spPr>
          <a:xfrm>
            <a:off x="5948172" y="1630664"/>
            <a:ext cx="484632" cy="978408"/>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p:cNvPicPr>
            <a:picLocks noChangeAspect="1"/>
          </p:cNvPicPr>
          <p:nvPr/>
        </p:nvPicPr>
        <p:blipFill>
          <a:blip r:embed="rId7"/>
          <a:stretch>
            <a:fillRect/>
          </a:stretch>
        </p:blipFill>
        <p:spPr>
          <a:xfrm>
            <a:off x="9355802" y="2125551"/>
            <a:ext cx="2699420" cy="3768390"/>
          </a:xfrm>
          <a:prstGeom prst="rect">
            <a:avLst/>
          </a:prstGeom>
        </p:spPr>
      </p:pic>
      <p:sp>
        <p:nvSpPr>
          <p:cNvPr id="30" name="TextBox 29"/>
          <p:cNvSpPr txBox="1"/>
          <p:nvPr/>
        </p:nvSpPr>
        <p:spPr>
          <a:xfrm flipH="1">
            <a:off x="9196924" y="6012903"/>
            <a:ext cx="3017520" cy="369332"/>
          </a:xfrm>
          <a:prstGeom prst="rect">
            <a:avLst/>
          </a:prstGeom>
          <a:noFill/>
        </p:spPr>
        <p:txBody>
          <a:bodyPr wrap="square" rtlCol="0">
            <a:spAutoFit/>
          </a:bodyPr>
          <a:lstStyle/>
          <a:p>
            <a:r>
              <a:rPr lang="en-US" b="1" dirty="0">
                <a:solidFill>
                  <a:schemeClr val="bg1"/>
                </a:solidFill>
              </a:rPr>
              <a:t>https://www.511pa.com/</a:t>
            </a:r>
          </a:p>
        </p:txBody>
      </p:sp>
    </p:spTree>
    <p:extLst>
      <p:ext uri="{BB962C8B-B14F-4D97-AF65-F5344CB8AC3E}">
        <p14:creationId xmlns:p14="http://schemas.microsoft.com/office/powerpoint/2010/main" val="29371872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689658" y="3429000"/>
            <a:ext cx="4502342" cy="548640"/>
          </a:xfrm>
        </p:spPr>
        <p:txBody>
          <a:bodyPr>
            <a:normAutofit fontScale="90000"/>
          </a:bodyPr>
          <a:lstStyle/>
          <a:p>
            <a:pPr algn="ctr"/>
            <a:br>
              <a:rPr lang="en-US" b="1" dirty="0">
                <a:solidFill>
                  <a:schemeClr val="bg1"/>
                </a:solidFill>
              </a:rPr>
            </a:br>
            <a:r>
              <a:rPr lang="en-US" sz="2200" b="1" dirty="0" err="1">
                <a:solidFill>
                  <a:schemeClr val="bg1"/>
                </a:solidFill>
              </a:rPr>
              <a:t>vrc</a:t>
            </a:r>
            <a:r>
              <a:rPr lang="en-US" sz="2200" b="1" dirty="0">
                <a:solidFill>
                  <a:schemeClr val="bg1"/>
                </a:solidFill>
              </a:rPr>
              <a:t>= </a:t>
            </a:r>
            <a:r>
              <a:rPr lang="en-US" sz="2200" b="1" cap="none" dirty="0">
                <a:solidFill>
                  <a:schemeClr val="bg1"/>
                </a:solidFill>
              </a:rPr>
              <a:t>Parking lot of a shelter</a:t>
            </a:r>
            <a:r>
              <a:rPr lang="en-US" b="1" dirty="0">
                <a:solidFill>
                  <a:schemeClr val="bg1"/>
                </a:solidFill>
              </a:rPr>
              <a:t>			</a:t>
            </a:r>
            <a:br>
              <a:rPr lang="en-US" sz="2000" b="1" dirty="0">
                <a:solidFill>
                  <a:schemeClr val="bg1"/>
                </a:solidFill>
              </a:rPr>
            </a:br>
            <a:endParaRPr lang="en-US" sz="2000" b="1" dirty="0">
              <a:solidFill>
                <a:schemeClr val="bg1"/>
              </a:solidFill>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793770" y="1556996"/>
            <a:ext cx="3316273" cy="3614738"/>
          </a:xfrm>
        </p:spPr>
      </p:pic>
      <p:pic>
        <p:nvPicPr>
          <p:cNvPr id="8" name="Content Placeholder 7"/>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7778497" y="118872"/>
            <a:ext cx="4413503" cy="3310128"/>
          </a:xfrm>
        </p:spPr>
      </p:pic>
      <p:sp>
        <p:nvSpPr>
          <p:cNvPr id="6" name="Rectangle 5"/>
          <p:cNvSpPr/>
          <p:nvPr/>
        </p:nvSpPr>
        <p:spPr>
          <a:xfrm>
            <a:off x="5861801" y="3244334"/>
            <a:ext cx="248786" cy="369332"/>
          </a:xfrm>
          <a:prstGeom prst="rect">
            <a:avLst/>
          </a:prstGeom>
        </p:spPr>
        <p:txBody>
          <a:bodyPr wrap="none">
            <a:spAutoFit/>
          </a:bodyPr>
          <a:lstStyle/>
          <a:p>
            <a:r>
              <a:rPr lang="en-US" dirty="0"/>
              <a:t> </a:t>
            </a:r>
          </a:p>
        </p:txBody>
      </p:sp>
      <p:pic>
        <p:nvPicPr>
          <p:cNvPr id="10" name="Picture 9"/>
          <p:cNvPicPr>
            <a:picLocks noChangeAspect="1"/>
          </p:cNvPicPr>
          <p:nvPr/>
        </p:nvPicPr>
        <p:blipFill>
          <a:blip r:embed="rId4"/>
          <a:stretch>
            <a:fillRect/>
          </a:stretch>
        </p:blipFill>
        <p:spPr>
          <a:xfrm>
            <a:off x="125673" y="43656"/>
            <a:ext cx="3146913" cy="2361216"/>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6720" y="4133088"/>
            <a:ext cx="3527088" cy="2404286"/>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91698" y="3977640"/>
            <a:ext cx="4207693" cy="2642653"/>
          </a:xfrm>
          <a:prstGeom prst="rect">
            <a:avLst/>
          </a:prstGeom>
        </p:spPr>
      </p:pic>
      <p:sp>
        <p:nvSpPr>
          <p:cNvPr id="4" name="TextBox 3"/>
          <p:cNvSpPr txBox="1"/>
          <p:nvPr/>
        </p:nvSpPr>
        <p:spPr>
          <a:xfrm rot="10800000" flipV="1">
            <a:off x="3372318" y="321657"/>
            <a:ext cx="4159176" cy="954107"/>
          </a:xfrm>
          <a:prstGeom prst="rect">
            <a:avLst/>
          </a:prstGeom>
          <a:noFill/>
        </p:spPr>
        <p:txBody>
          <a:bodyPr wrap="square" rtlCol="0">
            <a:spAutoFit/>
          </a:bodyPr>
          <a:lstStyle/>
          <a:p>
            <a:pPr algn="ctr"/>
            <a:r>
              <a:rPr lang="en-US" sz="2800" b="1" dirty="0">
                <a:solidFill>
                  <a:schemeClr val="bg1"/>
                </a:solidFill>
              </a:rPr>
              <a:t>Volunteer Reception Centers </a:t>
            </a:r>
          </a:p>
        </p:txBody>
      </p:sp>
      <p:sp>
        <p:nvSpPr>
          <p:cNvPr id="9" name="TextBox 8"/>
          <p:cNvSpPr txBox="1"/>
          <p:nvPr/>
        </p:nvSpPr>
        <p:spPr>
          <a:xfrm>
            <a:off x="125674" y="2404872"/>
            <a:ext cx="3294182" cy="646331"/>
          </a:xfrm>
          <a:prstGeom prst="rect">
            <a:avLst/>
          </a:prstGeom>
          <a:noFill/>
        </p:spPr>
        <p:txBody>
          <a:bodyPr wrap="square" rtlCol="0">
            <a:spAutoFit/>
          </a:bodyPr>
          <a:lstStyle/>
          <a:p>
            <a:pPr algn="ctr"/>
            <a:r>
              <a:rPr lang="en-US" b="1" dirty="0">
                <a:solidFill>
                  <a:schemeClr val="bg1"/>
                </a:solidFill>
              </a:rPr>
              <a:t>You may be the hands that set it up!</a:t>
            </a:r>
          </a:p>
        </p:txBody>
      </p:sp>
      <p:sp>
        <p:nvSpPr>
          <p:cNvPr id="12" name="TextBox 11"/>
          <p:cNvSpPr txBox="1"/>
          <p:nvPr/>
        </p:nvSpPr>
        <p:spPr>
          <a:xfrm>
            <a:off x="125674" y="3613666"/>
            <a:ext cx="3294182" cy="369332"/>
          </a:xfrm>
          <a:prstGeom prst="rect">
            <a:avLst/>
          </a:prstGeom>
          <a:noFill/>
        </p:spPr>
        <p:txBody>
          <a:bodyPr wrap="square" rtlCol="0">
            <a:spAutoFit/>
          </a:bodyPr>
          <a:lstStyle/>
          <a:p>
            <a:pPr algn="ctr"/>
            <a:r>
              <a:rPr lang="en-US" b="1" dirty="0">
                <a:solidFill>
                  <a:schemeClr val="bg1"/>
                </a:solidFill>
              </a:rPr>
              <a:t>VRC = Lobby - Fancy Hotel </a:t>
            </a:r>
          </a:p>
        </p:txBody>
      </p:sp>
      <p:sp>
        <p:nvSpPr>
          <p:cNvPr id="13" name="TextBox 12"/>
          <p:cNvSpPr txBox="1"/>
          <p:nvPr/>
        </p:nvSpPr>
        <p:spPr>
          <a:xfrm>
            <a:off x="3727465" y="5171734"/>
            <a:ext cx="3448882" cy="400110"/>
          </a:xfrm>
          <a:prstGeom prst="rect">
            <a:avLst/>
          </a:prstGeom>
          <a:noFill/>
        </p:spPr>
        <p:txBody>
          <a:bodyPr wrap="square" rtlCol="0">
            <a:spAutoFit/>
          </a:bodyPr>
          <a:lstStyle/>
          <a:p>
            <a:pPr algn="ctr"/>
            <a:r>
              <a:rPr lang="en-US" sz="2000" b="1" dirty="0">
                <a:solidFill>
                  <a:schemeClr val="bg1"/>
                </a:solidFill>
              </a:rPr>
              <a:t>VRC = School cafeteria</a:t>
            </a:r>
          </a:p>
        </p:txBody>
      </p:sp>
    </p:spTree>
    <p:extLst>
      <p:ext uri="{BB962C8B-B14F-4D97-AF65-F5344CB8AC3E}">
        <p14:creationId xmlns:p14="http://schemas.microsoft.com/office/powerpoint/2010/main" val="33157335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DCD54-2E75-4C5D-9634-105F01FF2982}"/>
              </a:ext>
            </a:extLst>
          </p:cNvPr>
          <p:cNvSpPr>
            <a:spLocks noGrp="1"/>
          </p:cNvSpPr>
          <p:nvPr>
            <p:ph type="ctrTitle"/>
          </p:nvPr>
        </p:nvSpPr>
        <p:spPr/>
        <p:txBody>
          <a:bodyPr>
            <a:normAutofit fontScale="90000"/>
          </a:bodyPr>
          <a:lstStyle/>
          <a:p>
            <a:r>
              <a:rPr lang="en-US" b="1" dirty="0"/>
              <a:t> </a:t>
            </a:r>
            <a:br>
              <a:rPr lang="en-US" dirty="0"/>
            </a:br>
            <a:br>
              <a:rPr lang="en-US" dirty="0"/>
            </a:br>
            <a:br>
              <a:rPr lang="en-US" dirty="0"/>
            </a:br>
            <a:endParaRPr lang="en-US" dirty="0"/>
          </a:p>
        </p:txBody>
      </p:sp>
      <p:sp>
        <p:nvSpPr>
          <p:cNvPr id="3" name="Subtitle 2">
            <a:extLst>
              <a:ext uri="{FF2B5EF4-FFF2-40B4-BE49-F238E27FC236}">
                <a16:creationId xmlns:a16="http://schemas.microsoft.com/office/drawing/2014/main" id="{733275D7-5FCB-48C4-86D4-36513F5C60EE}"/>
              </a:ext>
            </a:extLst>
          </p:cNvPr>
          <p:cNvSpPr>
            <a:spLocks noGrp="1"/>
          </p:cNvSpPr>
          <p:nvPr>
            <p:ph type="subTitle" idx="1"/>
          </p:nvPr>
        </p:nvSpPr>
        <p:spPr>
          <a:xfrm>
            <a:off x="0" y="-27432"/>
            <a:ext cx="12192000" cy="6885432"/>
          </a:xfrm>
          <a:gradFill>
            <a:gsLst>
              <a:gs pos="100000">
                <a:schemeClr val="bg2">
                  <a:tint val="97000"/>
                  <a:hueMod val="92000"/>
                  <a:satMod val="169000"/>
                  <a:lumMod val="164000"/>
                </a:schemeClr>
              </a:gs>
              <a:gs pos="100000">
                <a:schemeClr val="bg2">
                  <a:shade val="96000"/>
                  <a:satMod val="120000"/>
                  <a:lumMod val="90000"/>
                </a:schemeClr>
              </a:gs>
            </a:gsLst>
            <a:lin ang="6120000" scaled="1"/>
          </a:gradFill>
        </p:spPr>
        <p:txBody>
          <a:bodyPr>
            <a:normAutofit/>
          </a:bodyPr>
          <a:lstStyle/>
          <a:p>
            <a:r>
              <a:rPr lang="en-US" sz="3600" b="1" dirty="0">
                <a:solidFill>
                  <a:schemeClr val="bg1"/>
                </a:solidFill>
              </a:rPr>
              <a:t> </a:t>
            </a:r>
            <a:endParaRPr lang="en-US" sz="3200" b="1" dirty="0">
              <a:solidFill>
                <a:schemeClr val="bg1"/>
              </a:solidFill>
              <a:effectLst>
                <a:outerShdw blurRad="38100" dist="38100" dir="2700000" algn="tl">
                  <a:srgbClr val="000000">
                    <a:alpha val="43137"/>
                  </a:srgbClr>
                </a:outerShdw>
              </a:effectLst>
            </a:endParaRPr>
          </a:p>
          <a:p>
            <a:pPr algn="ctr"/>
            <a:r>
              <a:rPr lang="en-US" sz="3200" b="1" dirty="0">
                <a:solidFill>
                  <a:schemeClr val="bg1"/>
                </a:solidFill>
              </a:rPr>
              <a:t>I finally made it to my mission site….</a:t>
            </a:r>
          </a:p>
          <a:p>
            <a:endParaRPr lang="en-US" dirty="0"/>
          </a:p>
          <a:p>
            <a:endParaRPr lang="en-US" dirty="0"/>
          </a:p>
          <a:p>
            <a:endParaRPr lang="en-US" dirty="0"/>
          </a:p>
          <a:p>
            <a:endParaRPr lang="en-US" dirty="0"/>
          </a:p>
          <a:p>
            <a:endParaRPr lang="en-US" dirty="0"/>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107" y="1271016"/>
            <a:ext cx="3509675" cy="255117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24406">
            <a:off x="8384923" y="1332803"/>
            <a:ext cx="3627816" cy="2873503"/>
          </a:xfrm>
          <a:prstGeom prst="rect">
            <a:avLst/>
          </a:prstGeom>
        </p:spPr>
      </p:pic>
      <p:sp>
        <p:nvSpPr>
          <p:cNvPr id="7" name="TextBox 6"/>
          <p:cNvSpPr txBox="1"/>
          <p:nvPr/>
        </p:nvSpPr>
        <p:spPr>
          <a:xfrm>
            <a:off x="164593" y="4443984"/>
            <a:ext cx="1673352" cy="369332"/>
          </a:xfrm>
          <a:prstGeom prst="rect">
            <a:avLst/>
          </a:prstGeom>
          <a:noFill/>
        </p:spPr>
        <p:txBody>
          <a:bodyPr wrap="square" rtlCol="0">
            <a:spAutoFit/>
          </a:bodyPr>
          <a:lstStyle/>
          <a:p>
            <a:r>
              <a:rPr lang="en-US" b="1" dirty="0">
                <a:solidFill>
                  <a:schemeClr val="bg1"/>
                </a:solidFill>
              </a:rPr>
              <a:t>CHECKED IN </a:t>
            </a:r>
          </a:p>
        </p:txBody>
      </p:sp>
      <p:sp>
        <p:nvSpPr>
          <p:cNvPr id="8" name="TextBox 7"/>
          <p:cNvSpPr txBox="1"/>
          <p:nvPr/>
        </p:nvSpPr>
        <p:spPr>
          <a:xfrm>
            <a:off x="5129783" y="4928616"/>
            <a:ext cx="1847089" cy="1200329"/>
          </a:xfrm>
          <a:prstGeom prst="rect">
            <a:avLst/>
          </a:prstGeom>
          <a:noFill/>
        </p:spPr>
        <p:txBody>
          <a:bodyPr wrap="square" rtlCol="0">
            <a:spAutoFit/>
          </a:bodyPr>
          <a:lstStyle/>
          <a:p>
            <a:r>
              <a:rPr lang="en-US" b="1" dirty="0">
                <a:solidFill>
                  <a:schemeClr val="bg1"/>
                </a:solidFill>
              </a:rPr>
              <a:t>Disaster Volunteer Registration Form</a:t>
            </a:r>
          </a:p>
        </p:txBody>
      </p:sp>
      <p:sp>
        <p:nvSpPr>
          <p:cNvPr id="9" name="TextBox 8"/>
          <p:cNvSpPr txBox="1"/>
          <p:nvPr/>
        </p:nvSpPr>
        <p:spPr>
          <a:xfrm>
            <a:off x="4581144" y="1325681"/>
            <a:ext cx="3534356" cy="369332"/>
          </a:xfrm>
          <a:prstGeom prst="rect">
            <a:avLst/>
          </a:prstGeom>
          <a:noFill/>
        </p:spPr>
        <p:txBody>
          <a:bodyPr wrap="square" rtlCol="0">
            <a:spAutoFit/>
          </a:bodyPr>
          <a:lstStyle/>
          <a:p>
            <a:r>
              <a:rPr lang="en-US" b="1" dirty="0">
                <a:solidFill>
                  <a:schemeClr val="bg1"/>
                </a:solidFill>
              </a:rPr>
              <a:t>Release of Liability Statement</a:t>
            </a:r>
          </a:p>
        </p:txBody>
      </p:sp>
      <p:pic>
        <p:nvPicPr>
          <p:cNvPr id="11" name="Picture 10"/>
          <p:cNvPicPr>
            <a:picLocks noChangeAspect="1"/>
          </p:cNvPicPr>
          <p:nvPr/>
        </p:nvPicPr>
        <p:blipFill>
          <a:blip r:embed="rId4"/>
          <a:stretch>
            <a:fillRect/>
          </a:stretch>
        </p:blipFill>
        <p:spPr>
          <a:xfrm rot="1208220">
            <a:off x="6287202" y="2869778"/>
            <a:ext cx="2834394" cy="2535352"/>
          </a:xfrm>
          <a:prstGeom prst="rect">
            <a:avLst/>
          </a:prstGeom>
          <a:ln w="88900" cap="sq" cmpd="thickThin">
            <a:solidFill>
              <a:srgbClr val="000000"/>
            </a:solidFill>
            <a:prstDash val="solid"/>
            <a:miter lim="800000"/>
          </a:ln>
          <a:effectLst>
            <a:innerShdw blurRad="76200">
              <a:srgbClr val="000000"/>
            </a:innerShdw>
          </a:effectLst>
        </p:spPr>
      </p:pic>
      <p:sp>
        <p:nvSpPr>
          <p:cNvPr id="12" name="5-Point Star 11"/>
          <p:cNvSpPr/>
          <p:nvPr/>
        </p:nvSpPr>
        <p:spPr>
          <a:xfrm>
            <a:off x="5422392" y="-603504"/>
            <a:ext cx="45719" cy="7315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a:blip r:embed="rId5"/>
          <a:stretch>
            <a:fillRect/>
          </a:stretch>
        </p:blipFill>
        <p:spPr>
          <a:xfrm>
            <a:off x="1576748" y="3016190"/>
            <a:ext cx="3477229" cy="3594251"/>
          </a:xfrm>
          <a:prstGeom prst="rect">
            <a:avLst/>
          </a:prstGeom>
        </p:spPr>
      </p:pic>
    </p:spTree>
    <p:extLst>
      <p:ext uri="{BB962C8B-B14F-4D97-AF65-F5344CB8AC3E}">
        <p14:creationId xmlns:p14="http://schemas.microsoft.com/office/powerpoint/2010/main" val="5487246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DCD54-2E75-4C5D-9634-105F01FF2982}"/>
              </a:ext>
            </a:extLst>
          </p:cNvPr>
          <p:cNvSpPr>
            <a:spLocks noGrp="1"/>
          </p:cNvSpPr>
          <p:nvPr>
            <p:ph type="ctrTitle"/>
          </p:nvPr>
        </p:nvSpPr>
        <p:spPr/>
        <p:txBody>
          <a:bodyPr>
            <a:normAutofit fontScale="90000"/>
          </a:bodyPr>
          <a:lstStyle/>
          <a:p>
            <a:r>
              <a:rPr lang="en-US" b="1" dirty="0"/>
              <a:t> </a:t>
            </a:r>
            <a:br>
              <a:rPr lang="en-US" dirty="0"/>
            </a:br>
            <a:br>
              <a:rPr lang="en-US" dirty="0"/>
            </a:br>
            <a:br>
              <a:rPr lang="en-US" dirty="0"/>
            </a:br>
            <a:endParaRPr lang="en-US" dirty="0"/>
          </a:p>
        </p:txBody>
      </p:sp>
      <p:sp>
        <p:nvSpPr>
          <p:cNvPr id="3" name="Subtitle 2">
            <a:extLst>
              <a:ext uri="{FF2B5EF4-FFF2-40B4-BE49-F238E27FC236}">
                <a16:creationId xmlns:a16="http://schemas.microsoft.com/office/drawing/2014/main" id="{733275D7-5FCB-48C4-86D4-36513F5C60EE}"/>
              </a:ext>
            </a:extLst>
          </p:cNvPr>
          <p:cNvSpPr>
            <a:spLocks noGrp="1"/>
          </p:cNvSpPr>
          <p:nvPr>
            <p:ph type="subTitle" idx="1"/>
          </p:nvPr>
        </p:nvSpPr>
        <p:spPr>
          <a:xfrm>
            <a:off x="0" y="-64008"/>
            <a:ext cx="12329159" cy="6922008"/>
          </a:xfrm>
          <a:gradFill>
            <a:gsLst>
              <a:gs pos="100000">
                <a:schemeClr val="bg2">
                  <a:tint val="97000"/>
                  <a:hueMod val="92000"/>
                  <a:satMod val="169000"/>
                  <a:lumMod val="164000"/>
                </a:schemeClr>
              </a:gs>
              <a:gs pos="100000">
                <a:schemeClr val="bg2">
                  <a:shade val="96000"/>
                  <a:satMod val="120000"/>
                  <a:lumMod val="90000"/>
                </a:schemeClr>
              </a:gs>
            </a:gsLst>
            <a:lin ang="6120000" scaled="1"/>
          </a:gradFill>
        </p:spPr>
        <p:txBody>
          <a:bodyPr>
            <a:normAutofit/>
          </a:bodyPr>
          <a:lstStyle/>
          <a:p>
            <a:r>
              <a:rPr lang="en-US" sz="2800" b="1" dirty="0">
                <a:solidFill>
                  <a:schemeClr val="bg1"/>
                </a:solidFill>
              </a:rPr>
              <a:t>Deployment </a:t>
            </a:r>
            <a:endParaRPr lang="en-US" sz="2400" b="1" dirty="0">
              <a:solidFill>
                <a:schemeClr val="bg1"/>
              </a:solidFill>
              <a:effectLst>
                <a:outerShdw blurRad="38100" dist="38100" dir="2700000" algn="tl">
                  <a:srgbClr val="000000">
                    <a:alpha val="43137"/>
                  </a:srgbClr>
                </a:outerShdw>
              </a:effectLst>
            </a:endParaRPr>
          </a:p>
          <a:p>
            <a:pPr algn="ctr"/>
            <a:r>
              <a:rPr lang="en-US" sz="2400" b="1" dirty="0">
                <a:solidFill>
                  <a:schemeClr val="bg1"/>
                </a:solidFill>
              </a:rPr>
              <a:t>I finally made it to my mission site….</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18572" y="1422197"/>
            <a:ext cx="4096811" cy="3066121"/>
          </a:xfrm>
          <a:prstGeom prst="rect">
            <a:avLst/>
          </a:prstGeom>
        </p:spPr>
      </p:pic>
      <p:sp>
        <p:nvSpPr>
          <p:cNvPr id="5" name="TextBox 4"/>
          <p:cNvSpPr txBox="1"/>
          <p:nvPr/>
        </p:nvSpPr>
        <p:spPr>
          <a:xfrm>
            <a:off x="292308" y="4634002"/>
            <a:ext cx="2706624" cy="646331"/>
          </a:xfrm>
          <a:prstGeom prst="rect">
            <a:avLst/>
          </a:prstGeom>
          <a:noFill/>
        </p:spPr>
        <p:txBody>
          <a:bodyPr wrap="square" rtlCol="0">
            <a:spAutoFit/>
          </a:bodyPr>
          <a:lstStyle/>
          <a:p>
            <a:pPr algn="ctr"/>
            <a:r>
              <a:rPr lang="en-US" b="1" dirty="0">
                <a:solidFill>
                  <a:schemeClr val="bg1"/>
                </a:solidFill>
              </a:rPr>
              <a:t>Participate in Just In Time Training</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0473" y="1394050"/>
            <a:ext cx="4024535" cy="3122414"/>
          </a:xfrm>
          <a:prstGeom prst="rect">
            <a:avLst/>
          </a:prstGeom>
        </p:spPr>
      </p:pic>
      <p:sp>
        <p:nvSpPr>
          <p:cNvPr id="7" name="TextBox 6"/>
          <p:cNvSpPr txBox="1"/>
          <p:nvPr/>
        </p:nvSpPr>
        <p:spPr>
          <a:xfrm>
            <a:off x="4215383" y="4629628"/>
            <a:ext cx="3008377" cy="646331"/>
          </a:xfrm>
          <a:prstGeom prst="rect">
            <a:avLst/>
          </a:prstGeom>
          <a:noFill/>
        </p:spPr>
        <p:txBody>
          <a:bodyPr wrap="square" rtlCol="0">
            <a:spAutoFit/>
          </a:bodyPr>
          <a:lstStyle/>
          <a:p>
            <a:pPr algn="ctr"/>
            <a:r>
              <a:rPr lang="en-US" b="1" dirty="0">
                <a:solidFill>
                  <a:schemeClr val="bg1"/>
                </a:solidFill>
              </a:rPr>
              <a:t>Participate in Safety Briefings</a:t>
            </a:r>
          </a:p>
        </p:txBody>
      </p:sp>
      <p:pic>
        <p:nvPicPr>
          <p:cNvPr id="8" name="Picture 7"/>
          <p:cNvPicPr>
            <a:picLocks noChangeAspect="1"/>
          </p:cNvPicPr>
          <p:nvPr/>
        </p:nvPicPr>
        <p:blipFill>
          <a:blip r:embed="rId4"/>
          <a:stretch>
            <a:fillRect/>
          </a:stretch>
        </p:blipFill>
        <p:spPr>
          <a:xfrm>
            <a:off x="7871983" y="1394050"/>
            <a:ext cx="4163219" cy="3122414"/>
          </a:xfrm>
          <a:prstGeom prst="rect">
            <a:avLst/>
          </a:prstGeom>
        </p:spPr>
      </p:pic>
      <p:sp>
        <p:nvSpPr>
          <p:cNvPr id="11" name="TextBox 10"/>
          <p:cNvSpPr txBox="1"/>
          <p:nvPr/>
        </p:nvSpPr>
        <p:spPr>
          <a:xfrm>
            <a:off x="7964424" y="4649591"/>
            <a:ext cx="3822192" cy="369332"/>
          </a:xfrm>
          <a:prstGeom prst="rect">
            <a:avLst/>
          </a:prstGeom>
          <a:noFill/>
        </p:spPr>
        <p:txBody>
          <a:bodyPr wrap="square" rtlCol="0">
            <a:spAutoFit/>
          </a:bodyPr>
          <a:lstStyle/>
          <a:p>
            <a:r>
              <a:rPr lang="en-US" b="1" dirty="0">
                <a:solidFill>
                  <a:schemeClr val="bg1"/>
                </a:solidFill>
              </a:rPr>
              <a:t>Meet the Other Responders</a:t>
            </a:r>
          </a:p>
        </p:txBody>
      </p:sp>
      <p:sp>
        <p:nvSpPr>
          <p:cNvPr id="13" name="TextBox 12"/>
          <p:cNvSpPr txBox="1"/>
          <p:nvPr/>
        </p:nvSpPr>
        <p:spPr>
          <a:xfrm>
            <a:off x="1126235" y="5464628"/>
            <a:ext cx="10076688" cy="1200329"/>
          </a:xfrm>
          <a:prstGeom prst="rect">
            <a:avLst/>
          </a:prstGeom>
          <a:noFill/>
        </p:spPr>
        <p:txBody>
          <a:bodyPr wrap="square" rtlCol="0">
            <a:spAutoFit/>
          </a:bodyPr>
          <a:lstStyle/>
          <a:p>
            <a:pPr algn="ctr">
              <a:buClr>
                <a:schemeClr val="bg1"/>
              </a:buClr>
            </a:pPr>
            <a:r>
              <a:rPr lang="en-US" sz="3600" b="1" dirty="0">
                <a:solidFill>
                  <a:schemeClr val="bg1"/>
                </a:solidFill>
              </a:rPr>
              <a:t>Buddy system - take care of your fellow Citizen Corp members</a:t>
            </a:r>
          </a:p>
        </p:txBody>
      </p:sp>
    </p:spTree>
    <p:extLst>
      <p:ext uri="{BB962C8B-B14F-4D97-AF65-F5344CB8AC3E}">
        <p14:creationId xmlns:p14="http://schemas.microsoft.com/office/powerpoint/2010/main" val="33675670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2297" y="173736"/>
            <a:ext cx="11603736" cy="1024128"/>
          </a:xfrm>
        </p:spPr>
        <p:txBody>
          <a:bodyPr>
            <a:normAutofit fontScale="90000"/>
          </a:bodyPr>
          <a:lstStyle/>
          <a:p>
            <a:r>
              <a:rPr lang="en-US" b="1" dirty="0">
                <a:solidFill>
                  <a:schemeClr val="bg1"/>
                </a:solidFill>
              </a:rPr>
              <a:t>Deployment </a:t>
            </a:r>
            <a:br>
              <a:rPr lang="en-US" sz="3200" b="1" dirty="0">
                <a:solidFill>
                  <a:schemeClr val="bg1"/>
                </a:solidFill>
                <a:effectLst>
                  <a:outerShdw blurRad="38100" dist="38100" dir="2700000" algn="tl">
                    <a:srgbClr val="000000">
                      <a:alpha val="43137"/>
                    </a:srgbClr>
                  </a:outerShdw>
                </a:effectLst>
              </a:rPr>
            </a:br>
            <a:endParaRPr lang="en-US" dirty="0"/>
          </a:p>
        </p:txBody>
      </p:sp>
      <p:sp>
        <p:nvSpPr>
          <p:cNvPr id="3" name="Text Placeholder 2"/>
          <p:cNvSpPr>
            <a:spLocks noGrp="1"/>
          </p:cNvSpPr>
          <p:nvPr>
            <p:ph type="body" idx="1"/>
          </p:nvPr>
        </p:nvSpPr>
        <p:spPr>
          <a:xfrm>
            <a:off x="2" y="1"/>
            <a:ext cx="12191998" cy="6793254"/>
          </a:xfrm>
        </p:spPr>
        <p:txBody>
          <a:bodyPr/>
          <a:lstStyle/>
          <a:p>
            <a:endParaRPr lang="en-US" dirty="0"/>
          </a:p>
        </p:txBody>
      </p:sp>
      <p:sp>
        <p:nvSpPr>
          <p:cNvPr id="4" name="TextBox 3"/>
          <p:cNvSpPr txBox="1"/>
          <p:nvPr/>
        </p:nvSpPr>
        <p:spPr>
          <a:xfrm>
            <a:off x="530352" y="1069848"/>
            <a:ext cx="11237976" cy="584775"/>
          </a:xfrm>
          <a:prstGeom prst="rect">
            <a:avLst/>
          </a:prstGeom>
          <a:noFill/>
        </p:spPr>
        <p:txBody>
          <a:bodyPr wrap="square" rtlCol="0">
            <a:spAutoFit/>
          </a:bodyPr>
          <a:lstStyle/>
          <a:p>
            <a:r>
              <a:rPr lang="en-US" sz="3200" b="1" dirty="0">
                <a:solidFill>
                  <a:schemeClr val="bg1"/>
                </a:solidFill>
              </a:rPr>
              <a:t>No more standing around…There is work to be done…..</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5864" y="2267712"/>
            <a:ext cx="3816096" cy="2862072"/>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71794">
            <a:off x="8321040" y="1835760"/>
            <a:ext cx="3401568" cy="2551176"/>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79520" y="1930248"/>
            <a:ext cx="3149600" cy="2362200"/>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210572">
            <a:off x="7837233" y="3798354"/>
            <a:ext cx="3550481" cy="2662860"/>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0731701">
            <a:off x="579701" y="4408867"/>
            <a:ext cx="2600633" cy="1950475"/>
          </a:xfrm>
          <a:prstGeom prst="rect">
            <a:avLst/>
          </a:prstGeom>
        </p:spPr>
      </p:pic>
      <p:pic>
        <p:nvPicPr>
          <p:cNvPr id="13" name="Picture 12"/>
          <p:cNvPicPr>
            <a:picLocks noChangeAspect="1"/>
          </p:cNvPicPr>
          <p:nvPr/>
        </p:nvPicPr>
        <p:blipFill>
          <a:blip r:embed="rId7"/>
          <a:stretch>
            <a:fillRect/>
          </a:stretch>
        </p:blipFill>
        <p:spPr>
          <a:xfrm>
            <a:off x="3886992" y="3952423"/>
            <a:ext cx="3228924" cy="2420945"/>
          </a:xfrm>
          <a:prstGeom prst="rect">
            <a:avLst/>
          </a:prstGeom>
        </p:spPr>
      </p:pic>
    </p:spTree>
    <p:extLst>
      <p:ext uri="{BB962C8B-B14F-4D97-AF65-F5344CB8AC3E}">
        <p14:creationId xmlns:p14="http://schemas.microsoft.com/office/powerpoint/2010/main" val="3460500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6936" y="685800"/>
            <a:ext cx="9915676" cy="2240280"/>
          </a:xfrm>
          <a:noFill/>
        </p:spPr>
        <p:txBody>
          <a:bodyPr/>
          <a:lstStyle/>
          <a:p>
            <a:pPr algn="ctr"/>
            <a:r>
              <a:rPr lang="en-US" dirty="0">
                <a:solidFill>
                  <a:schemeClr val="bg1"/>
                </a:solidFill>
                <a:latin typeface="Arial Black" panose="020B0A04020102020204" pitchFamily="34" charset="0"/>
              </a:rPr>
              <a:t>Ingredients of a Deployment</a:t>
            </a:r>
            <a:br>
              <a:rPr lang="en-US" dirty="0">
                <a:solidFill>
                  <a:schemeClr val="bg1"/>
                </a:solidFill>
                <a:latin typeface="Arial Black" panose="020B0A04020102020204" pitchFamily="34" charset="0"/>
              </a:rPr>
            </a:br>
            <a:br>
              <a:rPr lang="en-US" dirty="0">
                <a:solidFill>
                  <a:schemeClr val="bg1"/>
                </a:solidFill>
                <a:latin typeface="Arial Black" panose="020B0A04020102020204" pitchFamily="34" charset="0"/>
              </a:rPr>
            </a:br>
            <a:r>
              <a:rPr lang="en-US" dirty="0">
                <a:solidFill>
                  <a:schemeClr val="bg1"/>
                </a:solidFill>
                <a:latin typeface="Arial Black" panose="020B0A04020102020204" pitchFamily="34" charset="0"/>
              </a:rPr>
              <a:t>OUR BASE INGREDIENT IS</a:t>
            </a:r>
            <a:br>
              <a:rPr lang="en-US" dirty="0">
                <a:latin typeface="Arial Black" panose="020B0A04020102020204" pitchFamily="34" charset="0"/>
              </a:rPr>
            </a:br>
            <a:r>
              <a:rPr lang="en-US" b="1" dirty="0">
                <a:solidFill>
                  <a:schemeClr val="bg1"/>
                </a:solidFill>
                <a:latin typeface="Arial Black" panose="020B0A04020102020204" pitchFamily="34" charset="0"/>
              </a:rPr>
              <a:t>An </a:t>
            </a:r>
            <a:r>
              <a:rPr lang="en-US" b="1" dirty="0">
                <a:solidFill>
                  <a:srgbClr val="FF0000"/>
                </a:solidFill>
                <a:latin typeface="Arial Black" panose="020B0A04020102020204" pitchFamily="34" charset="0"/>
              </a:rPr>
              <a:t>Unmet</a:t>
            </a:r>
            <a:r>
              <a:rPr lang="en-US" b="1" dirty="0">
                <a:solidFill>
                  <a:schemeClr val="bg1"/>
                </a:solidFill>
                <a:latin typeface="Arial Black" panose="020B0A04020102020204" pitchFamily="34" charset="0"/>
              </a:rPr>
              <a:t> need to be fulfilled</a:t>
            </a:r>
          </a:p>
        </p:txBody>
      </p:sp>
      <p:sp>
        <p:nvSpPr>
          <p:cNvPr id="3" name="Text Placeholder 2"/>
          <p:cNvSpPr>
            <a:spLocks noGrp="1"/>
          </p:cNvSpPr>
          <p:nvPr>
            <p:ph type="body" idx="1"/>
          </p:nvPr>
        </p:nvSpPr>
        <p:spPr>
          <a:xfrm>
            <a:off x="684211" y="2886323"/>
            <a:ext cx="11242745" cy="3108077"/>
          </a:xfrm>
        </p:spPr>
        <p:txBody>
          <a:bodyPr>
            <a:normAutofit fontScale="92500" lnSpcReduction="10000"/>
          </a:bodyPr>
          <a:lstStyle/>
          <a:p>
            <a:pPr algn="ctr">
              <a:lnSpc>
                <a:spcPct val="115000"/>
              </a:lnSpc>
              <a:spcBef>
                <a:spcPts val="0"/>
              </a:spcBef>
              <a:spcAft>
                <a:spcPts val="1000"/>
              </a:spcAft>
            </a:pPr>
            <a:endParaRPr lang="en-US" sz="2800" b="1" dirty="0">
              <a:latin typeface="Arial Black" panose="020B0A04020102020204" pitchFamily="34" charset="0"/>
              <a:ea typeface="Calibri"/>
              <a:cs typeface="Times New Roman"/>
            </a:endParaRPr>
          </a:p>
          <a:p>
            <a:pPr algn="ctr">
              <a:lnSpc>
                <a:spcPct val="115000"/>
              </a:lnSpc>
              <a:spcBef>
                <a:spcPts val="0"/>
              </a:spcBef>
              <a:spcAft>
                <a:spcPts val="1000"/>
              </a:spcAft>
            </a:pPr>
            <a:r>
              <a:rPr lang="en-US" sz="2800" b="1" dirty="0">
                <a:solidFill>
                  <a:schemeClr val="bg1"/>
                </a:solidFill>
                <a:latin typeface="Arial Black" panose="020B0A04020102020204" pitchFamily="34" charset="0"/>
                <a:ea typeface="Calibri"/>
                <a:cs typeface="Times New Roman"/>
              </a:rPr>
              <a:t>This could come from all levels of Government: </a:t>
            </a:r>
          </a:p>
          <a:p>
            <a:pPr algn="ctr">
              <a:lnSpc>
                <a:spcPct val="115000"/>
              </a:lnSpc>
              <a:spcBef>
                <a:spcPts val="0"/>
              </a:spcBef>
              <a:spcAft>
                <a:spcPts val="1000"/>
              </a:spcAft>
            </a:pPr>
            <a:r>
              <a:rPr lang="en-US" sz="2800" b="1" dirty="0">
                <a:solidFill>
                  <a:schemeClr val="bg1"/>
                </a:solidFill>
                <a:latin typeface="Arial Black" panose="020B0A04020102020204" pitchFamily="34" charset="0"/>
                <a:ea typeface="Calibri"/>
                <a:cs typeface="Times New Roman"/>
              </a:rPr>
              <a:t>Local, County, State and Federal </a:t>
            </a:r>
          </a:p>
          <a:p>
            <a:pPr algn="ctr">
              <a:lnSpc>
                <a:spcPct val="115000"/>
              </a:lnSpc>
              <a:spcBef>
                <a:spcPts val="0"/>
              </a:spcBef>
              <a:spcAft>
                <a:spcPts val="1000"/>
              </a:spcAft>
            </a:pPr>
            <a:r>
              <a:rPr lang="en-US" sz="2800" b="1" dirty="0">
                <a:solidFill>
                  <a:schemeClr val="bg1"/>
                </a:solidFill>
                <a:latin typeface="Arial Black" panose="020B0A04020102020204" pitchFamily="34" charset="0"/>
                <a:ea typeface="Calibri"/>
                <a:cs typeface="Times New Roman"/>
              </a:rPr>
              <a:t>This could also come from a non-profit organization such as Loaves and Fishes, Red Cross, Individuals Aiding in Emergencies Foundation</a:t>
            </a:r>
          </a:p>
          <a:p>
            <a:endParaRPr lang="en-US" sz="2400" b="1" dirty="0">
              <a:latin typeface="Arial Black" panose="020B0A04020102020204" pitchFamily="34" charset="0"/>
            </a:endParaRPr>
          </a:p>
        </p:txBody>
      </p:sp>
    </p:spTree>
    <p:extLst>
      <p:ext uri="{BB962C8B-B14F-4D97-AF65-F5344CB8AC3E}">
        <p14:creationId xmlns:p14="http://schemas.microsoft.com/office/powerpoint/2010/main" val="4806050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912184">
            <a:off x="338049" y="393422"/>
            <a:ext cx="3264164" cy="2448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84342">
            <a:off x="8112266" y="1132427"/>
            <a:ext cx="3659290" cy="27444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30809" y="513186"/>
            <a:ext cx="3214977" cy="2411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1399" y="4473994"/>
            <a:ext cx="2555020" cy="1916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1" name="Picture 7" descr="Image may contain: one or more people, people standing, child and outdoo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78428" y="4720803"/>
            <a:ext cx="3432818" cy="1669456"/>
          </a:xfrm>
          <a:prstGeom prst="rect">
            <a:avLst/>
          </a:prstGeom>
          <a:noFill/>
          <a:extLst>
            <a:ext uri="{909E8E84-426E-40DD-AFC4-6F175D3DCCD1}">
              <a14:hiddenFill xmlns:a14="http://schemas.microsoft.com/office/drawing/2010/main">
                <a:solidFill>
                  <a:srgbClr val="FFFFFF"/>
                </a:solidFill>
              </a14:hiddenFill>
            </a:ext>
          </a:extLst>
        </p:spPr>
      </p:pic>
      <p:pic>
        <p:nvPicPr>
          <p:cNvPr id="6153"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63399" y="4097572"/>
            <a:ext cx="4182387" cy="2152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390629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DCD54-2E75-4C5D-9634-105F01FF2982}"/>
              </a:ext>
            </a:extLst>
          </p:cNvPr>
          <p:cNvSpPr>
            <a:spLocks noGrp="1"/>
          </p:cNvSpPr>
          <p:nvPr>
            <p:ph type="ctrTitle"/>
          </p:nvPr>
        </p:nvSpPr>
        <p:spPr/>
        <p:txBody>
          <a:bodyPr>
            <a:normAutofit fontScale="90000"/>
          </a:bodyPr>
          <a:lstStyle/>
          <a:p>
            <a:r>
              <a:rPr lang="en-US" b="1" dirty="0"/>
              <a:t> </a:t>
            </a:r>
            <a:br>
              <a:rPr lang="en-US" dirty="0"/>
            </a:br>
            <a:br>
              <a:rPr lang="en-US" dirty="0"/>
            </a:br>
            <a:br>
              <a:rPr lang="en-US" dirty="0"/>
            </a:br>
            <a:endParaRPr lang="en-US" dirty="0"/>
          </a:p>
        </p:txBody>
      </p:sp>
      <p:sp>
        <p:nvSpPr>
          <p:cNvPr id="3" name="Subtitle 2">
            <a:extLst>
              <a:ext uri="{FF2B5EF4-FFF2-40B4-BE49-F238E27FC236}">
                <a16:creationId xmlns:a16="http://schemas.microsoft.com/office/drawing/2014/main" id="{733275D7-5FCB-48C4-86D4-36513F5C60EE}"/>
              </a:ext>
            </a:extLst>
          </p:cNvPr>
          <p:cNvSpPr>
            <a:spLocks noGrp="1"/>
          </p:cNvSpPr>
          <p:nvPr>
            <p:ph type="subTitle" idx="1"/>
          </p:nvPr>
        </p:nvSpPr>
        <p:spPr>
          <a:xfrm>
            <a:off x="0" y="0"/>
            <a:ext cx="12191999" cy="6434667"/>
          </a:xfrm>
        </p:spPr>
        <p:txBody>
          <a:bodyPr>
            <a:normAutofit/>
          </a:bodyPr>
          <a:lstStyle/>
          <a:p>
            <a:pPr>
              <a:buClr>
                <a:schemeClr val="bg1"/>
              </a:buClr>
            </a:pPr>
            <a:endParaRPr lang="en-US" sz="3600" b="1" dirty="0">
              <a:solidFill>
                <a:schemeClr val="bg1"/>
              </a:solidFill>
            </a:endParaRPr>
          </a:p>
          <a:p>
            <a:pPr algn="ctr">
              <a:buClr>
                <a:schemeClr val="bg1"/>
              </a:buClr>
            </a:pPr>
            <a:r>
              <a:rPr lang="en-US" sz="4400" b="1" dirty="0">
                <a:solidFill>
                  <a:schemeClr val="bg1"/>
                </a:solidFill>
              </a:rPr>
              <a:t>Take proper breaks</a:t>
            </a:r>
          </a:p>
          <a:p>
            <a:pPr>
              <a:buClr>
                <a:schemeClr val="bg1"/>
              </a:buClr>
            </a:pPr>
            <a:endParaRPr lang="en-US" sz="2400" b="1" dirty="0">
              <a:solidFill>
                <a:schemeClr val="bg1"/>
              </a:solidFill>
            </a:endParaRPr>
          </a:p>
        </p:txBody>
      </p:sp>
      <p:pic>
        <p:nvPicPr>
          <p:cNvPr id="5" name="Picture 4"/>
          <p:cNvPicPr>
            <a:picLocks noChangeAspect="1"/>
          </p:cNvPicPr>
          <p:nvPr/>
        </p:nvPicPr>
        <p:blipFill>
          <a:blip r:embed="rId2"/>
          <a:stretch>
            <a:fillRect/>
          </a:stretch>
        </p:blipFill>
        <p:spPr>
          <a:xfrm>
            <a:off x="6091237" y="3424237"/>
            <a:ext cx="9525" cy="9525"/>
          </a:xfrm>
          <a:prstGeom prst="rect">
            <a:avLst/>
          </a:prstGeom>
        </p:spPr>
      </p:pic>
      <p:pic>
        <p:nvPicPr>
          <p:cNvPr id="6" name="Picture 5"/>
          <p:cNvPicPr>
            <a:picLocks noChangeAspect="1"/>
          </p:cNvPicPr>
          <p:nvPr/>
        </p:nvPicPr>
        <p:blipFill>
          <a:blip r:embed="rId2"/>
          <a:stretch>
            <a:fillRect/>
          </a:stretch>
        </p:blipFill>
        <p:spPr>
          <a:xfrm>
            <a:off x="6091237" y="3424237"/>
            <a:ext cx="9525" cy="9525"/>
          </a:xfrm>
          <a:prstGeom prst="rect">
            <a:avLst/>
          </a:prstGeom>
        </p:spPr>
      </p:pic>
      <p:pic>
        <p:nvPicPr>
          <p:cNvPr id="7" name="Picture 6"/>
          <p:cNvPicPr>
            <a:picLocks noChangeAspect="1"/>
          </p:cNvPicPr>
          <p:nvPr/>
        </p:nvPicPr>
        <p:blipFill>
          <a:blip r:embed="rId2"/>
          <a:stretch>
            <a:fillRect/>
          </a:stretch>
        </p:blipFill>
        <p:spPr>
          <a:xfrm>
            <a:off x="6091237" y="3424237"/>
            <a:ext cx="9525" cy="9525"/>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1" y="189947"/>
            <a:ext cx="3225054" cy="4215076"/>
          </a:xfrm>
          <a:prstGeom prst="rect">
            <a:avLst/>
          </a:prstGeom>
        </p:spPr>
      </p:pic>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8937266" y="189946"/>
            <a:ext cx="2902225" cy="4294589"/>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05144" y="3345354"/>
            <a:ext cx="4105185" cy="3078889"/>
          </a:xfrm>
          <a:prstGeom prst="rect">
            <a:avLst/>
          </a:prstGeom>
        </p:spPr>
      </p:pic>
    </p:spTree>
    <p:extLst>
      <p:ext uri="{BB962C8B-B14F-4D97-AF65-F5344CB8AC3E}">
        <p14:creationId xmlns:p14="http://schemas.microsoft.com/office/powerpoint/2010/main" val="19650301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mage may contain: text that says &quot;YOU YOU WOULDN'T LET THIS HAPPEN TO YOUR PHONE. DON'T LET THIS HAPPEN YOU EITHER. tsahappyworld T SELF-CARE IS A PRIORITY. NOT A LUXURY.&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831" y="313167"/>
            <a:ext cx="4083519" cy="417885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5 Self-Care Practices For Every Area of Your Lif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40271" y="313167"/>
            <a:ext cx="4735712" cy="3157141"/>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Quotable // from Parker J. Palmer | KendraNicole.ne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3418" y="2631882"/>
            <a:ext cx="3844249" cy="3844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30052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DCD54-2E75-4C5D-9634-105F01FF2982}"/>
              </a:ext>
            </a:extLst>
          </p:cNvPr>
          <p:cNvSpPr>
            <a:spLocks noGrp="1"/>
          </p:cNvSpPr>
          <p:nvPr>
            <p:ph type="ctrTitle"/>
          </p:nvPr>
        </p:nvSpPr>
        <p:spPr/>
        <p:txBody>
          <a:bodyPr>
            <a:normAutofit fontScale="90000"/>
          </a:bodyPr>
          <a:lstStyle/>
          <a:p>
            <a:r>
              <a:rPr lang="en-US" b="1" dirty="0"/>
              <a:t> </a:t>
            </a:r>
            <a:br>
              <a:rPr lang="en-US" dirty="0"/>
            </a:br>
            <a:br>
              <a:rPr lang="en-US" dirty="0"/>
            </a:br>
            <a:br>
              <a:rPr lang="en-US" dirty="0"/>
            </a:br>
            <a:endParaRPr lang="en-US" dirty="0"/>
          </a:p>
        </p:txBody>
      </p:sp>
      <p:sp>
        <p:nvSpPr>
          <p:cNvPr id="3" name="Subtitle 2">
            <a:extLst>
              <a:ext uri="{FF2B5EF4-FFF2-40B4-BE49-F238E27FC236}">
                <a16:creationId xmlns:a16="http://schemas.microsoft.com/office/drawing/2014/main" id="{733275D7-5FCB-48C4-86D4-36513F5C60EE}"/>
              </a:ext>
            </a:extLst>
          </p:cNvPr>
          <p:cNvSpPr>
            <a:spLocks noGrp="1"/>
          </p:cNvSpPr>
          <p:nvPr>
            <p:ph type="subTitle" idx="1"/>
          </p:nvPr>
        </p:nvSpPr>
        <p:spPr>
          <a:xfrm>
            <a:off x="100584" y="0"/>
            <a:ext cx="12091416" cy="6995160"/>
          </a:xfrm>
        </p:spPr>
        <p:txBody>
          <a:bodyPr>
            <a:normAutofit/>
          </a:bodyPr>
          <a:lstStyle/>
          <a:p>
            <a:pPr algn="ctr"/>
            <a:r>
              <a:rPr lang="en-US" sz="4800" b="1" dirty="0">
                <a:solidFill>
                  <a:schemeClr val="bg1"/>
                </a:solidFill>
              </a:rPr>
              <a:t>We are in this together</a:t>
            </a:r>
          </a:p>
          <a:p>
            <a:pPr algn="ctr"/>
            <a:r>
              <a:rPr lang="en-US" sz="4800" b="1" dirty="0">
                <a:solidFill>
                  <a:schemeClr val="bg1"/>
                </a:solidFill>
              </a:rPr>
              <a:t>No one VOLUNTEERS alone</a:t>
            </a:r>
          </a:p>
          <a:p>
            <a:pPr algn="ctr"/>
            <a:endParaRPr lang="en-US" sz="4000" b="1" dirty="0">
              <a:solidFill>
                <a:schemeClr val="bg1"/>
              </a:solidFill>
            </a:endParaRPr>
          </a:p>
          <a:p>
            <a:pPr algn="ctr"/>
            <a:endParaRPr lang="en-US" dirty="0">
              <a:solidFill>
                <a:schemeClr val="bg1"/>
              </a:solidFill>
            </a:endParaRPr>
          </a:p>
          <a:p>
            <a:pPr marL="457200" indent="-457200" algn="ctr">
              <a:buFont typeface="Arial" panose="020B0604020202020204" pitchFamily="34" charset="0"/>
              <a:buChar char="•"/>
            </a:pPr>
            <a:endParaRPr lang="en-US" dirty="0">
              <a:solidFill>
                <a:schemeClr val="bg1"/>
              </a:solidFill>
            </a:endParaRPr>
          </a:p>
          <a:p>
            <a:pPr marL="457200" indent="-457200" algn="ctr">
              <a:buFont typeface="Arial" panose="020B0604020202020204" pitchFamily="34" charset="0"/>
              <a:buChar char="•"/>
            </a:pPr>
            <a:endParaRPr lang="en-US" dirty="0">
              <a:solidFill>
                <a:schemeClr val="bg1"/>
              </a:solidFill>
            </a:endParaRPr>
          </a:p>
          <a:p>
            <a:pPr marL="457200" indent="-457200" algn="ctr">
              <a:buFont typeface="Arial" panose="020B0604020202020204" pitchFamily="34" charset="0"/>
              <a:buChar char="•"/>
            </a:pPr>
            <a:endParaRPr lang="en-US" dirty="0">
              <a:solidFill>
                <a:schemeClr val="bg1"/>
              </a:solidFill>
            </a:endParaRPr>
          </a:p>
          <a:p>
            <a:pPr algn="ctr"/>
            <a:endParaRPr lang="en-US" dirty="0">
              <a:solidFill>
                <a:schemeClr val="bg1"/>
              </a:solidFill>
            </a:endParaRPr>
          </a:p>
        </p:txBody>
      </p:sp>
      <p:pic>
        <p:nvPicPr>
          <p:cNvPr id="4" name="Picture 3"/>
          <p:cNvPicPr>
            <a:picLocks noChangeAspect="1"/>
          </p:cNvPicPr>
          <p:nvPr/>
        </p:nvPicPr>
        <p:blipFill>
          <a:blip r:embed="rId2"/>
          <a:stretch>
            <a:fillRect/>
          </a:stretch>
        </p:blipFill>
        <p:spPr>
          <a:xfrm>
            <a:off x="248906" y="1746504"/>
            <a:ext cx="4230129" cy="3172597"/>
          </a:xfrm>
          <a:prstGeom prst="rect">
            <a:avLst/>
          </a:prstGeom>
        </p:spPr>
      </p:pic>
      <p:pic>
        <p:nvPicPr>
          <p:cNvPr id="5" name="Picture 4"/>
          <p:cNvPicPr>
            <a:picLocks noChangeAspect="1"/>
          </p:cNvPicPr>
          <p:nvPr/>
        </p:nvPicPr>
        <p:blipFill>
          <a:blip r:embed="rId3"/>
          <a:stretch>
            <a:fillRect/>
          </a:stretch>
        </p:blipFill>
        <p:spPr>
          <a:xfrm>
            <a:off x="6569803" y="1746504"/>
            <a:ext cx="5048699" cy="2953512"/>
          </a:xfrm>
          <a:prstGeom prst="rect">
            <a:avLst/>
          </a:prstGeom>
        </p:spPr>
      </p:pic>
      <p:pic>
        <p:nvPicPr>
          <p:cNvPr id="6" name="Picture 5"/>
          <p:cNvPicPr>
            <a:picLocks noChangeAspect="1"/>
          </p:cNvPicPr>
          <p:nvPr/>
        </p:nvPicPr>
        <p:blipFill>
          <a:blip r:embed="rId4"/>
          <a:stretch>
            <a:fillRect/>
          </a:stretch>
        </p:blipFill>
        <p:spPr>
          <a:xfrm>
            <a:off x="1719072" y="3798610"/>
            <a:ext cx="8014457" cy="2958047"/>
          </a:xfrm>
          <a:prstGeom prst="rect">
            <a:avLst/>
          </a:prstGeom>
        </p:spPr>
      </p:pic>
    </p:spTree>
    <p:extLst>
      <p:ext uri="{BB962C8B-B14F-4D97-AF65-F5344CB8AC3E}">
        <p14:creationId xmlns:p14="http://schemas.microsoft.com/office/powerpoint/2010/main" val="3218090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152938" y="3578088"/>
            <a:ext cx="10463917" cy="2941982"/>
          </a:xfrm>
        </p:spPr>
        <p:txBody>
          <a:bodyPr>
            <a:noAutofit/>
          </a:bodyPr>
          <a:lstStyle/>
          <a:p>
            <a:pPr algn="ctr"/>
            <a:r>
              <a:rPr lang="en-US" sz="3200" dirty="0">
                <a:solidFill>
                  <a:schemeClr val="bg1"/>
                </a:solidFill>
                <a:latin typeface="Arial Black" panose="020B0A04020102020204" pitchFamily="34" charset="0"/>
              </a:rPr>
              <a:t>THE COORDINATOR gets details for the Deployment</a:t>
            </a:r>
            <a:br>
              <a:rPr lang="en-US" sz="3200" dirty="0">
                <a:solidFill>
                  <a:schemeClr val="bg1"/>
                </a:solidFill>
                <a:latin typeface="Arial Black" panose="020B0A04020102020204" pitchFamily="34" charset="0"/>
              </a:rPr>
            </a:br>
            <a:r>
              <a:rPr lang="en-US" sz="3200" dirty="0">
                <a:solidFill>
                  <a:schemeClr val="bg1"/>
                </a:solidFill>
                <a:latin typeface="Arial Black" panose="020B0A04020102020204" pitchFamily="34" charset="0"/>
              </a:rPr>
              <a:t>then starts to prepare perfect mix of ingredients to make this Mission a success </a:t>
            </a:r>
          </a:p>
        </p:txBody>
      </p:sp>
      <p:pic>
        <p:nvPicPr>
          <p:cNvPr id="4" name="Picture 2"/>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tretch>
            <a:fillRect/>
          </a:stretch>
        </p:blipFill>
        <p:spPr bwMode="auto">
          <a:xfrm>
            <a:off x="5568541" y="373711"/>
            <a:ext cx="5999943" cy="31884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descr="C:\Users\Owner\Desktop\15390909_10207762630250433_296190665361375970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7416" y="270345"/>
            <a:ext cx="3959141" cy="3307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0411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5659" y="692150"/>
            <a:ext cx="12136342" cy="1365250"/>
          </a:xfrm>
        </p:spPr>
        <p:txBody>
          <a:bodyPr/>
          <a:lstStyle/>
          <a:p>
            <a:pPr algn="ctr"/>
            <a:r>
              <a:rPr lang="en-US" b="1" dirty="0">
                <a:solidFill>
                  <a:schemeClr val="bg1"/>
                </a:solidFill>
                <a:latin typeface="Arial Black" panose="020B0A04020102020204" pitchFamily="34" charset="0"/>
              </a:rPr>
              <a:t>Examples of Deployments</a:t>
            </a:r>
          </a:p>
        </p:txBody>
      </p:sp>
      <p:sp>
        <p:nvSpPr>
          <p:cNvPr id="5" name="Rectangle 4"/>
          <p:cNvSpPr/>
          <p:nvPr/>
        </p:nvSpPr>
        <p:spPr>
          <a:xfrm>
            <a:off x="138460" y="1799324"/>
            <a:ext cx="11685129" cy="3539430"/>
          </a:xfrm>
          <a:prstGeom prst="rect">
            <a:avLst/>
          </a:prstGeom>
        </p:spPr>
        <p:txBody>
          <a:bodyPr wrap="square">
            <a:spAutoFit/>
          </a:bodyPr>
          <a:lstStyle/>
          <a:p>
            <a:pPr algn="ctr"/>
            <a:r>
              <a:rPr lang="en-US" sz="3200" b="1" dirty="0">
                <a:solidFill>
                  <a:schemeClr val="bg1"/>
                </a:solidFill>
                <a:latin typeface="Arial Black" panose="020B0A04020102020204" pitchFamily="34" charset="0"/>
              </a:rPr>
              <a:t>Shelter Operations</a:t>
            </a:r>
          </a:p>
          <a:p>
            <a:pPr algn="ctr"/>
            <a:r>
              <a:rPr lang="en-US" sz="3200" b="1" dirty="0">
                <a:solidFill>
                  <a:schemeClr val="bg1"/>
                </a:solidFill>
                <a:latin typeface="Arial Black" panose="020B0A04020102020204" pitchFamily="34" charset="0"/>
              </a:rPr>
              <a:t>Traffic Control </a:t>
            </a:r>
          </a:p>
          <a:p>
            <a:pPr algn="ctr"/>
            <a:r>
              <a:rPr lang="en-US" sz="3200" b="1" dirty="0">
                <a:solidFill>
                  <a:schemeClr val="bg1"/>
                </a:solidFill>
                <a:latin typeface="Arial Black" panose="020B0A04020102020204" pitchFamily="34" charset="0"/>
              </a:rPr>
              <a:t>Damage Assessment </a:t>
            </a:r>
          </a:p>
          <a:p>
            <a:pPr algn="ctr"/>
            <a:r>
              <a:rPr lang="en-US" sz="3200" b="1" dirty="0">
                <a:solidFill>
                  <a:schemeClr val="bg1"/>
                </a:solidFill>
                <a:latin typeface="Arial Black" panose="020B0A04020102020204" pitchFamily="34" charset="0"/>
              </a:rPr>
              <a:t>Medical Counter Measures Program </a:t>
            </a:r>
          </a:p>
          <a:p>
            <a:pPr algn="ctr"/>
            <a:r>
              <a:rPr lang="en-US" sz="3200" b="1" dirty="0">
                <a:solidFill>
                  <a:schemeClr val="bg1"/>
                </a:solidFill>
                <a:latin typeface="Arial Black" panose="020B0A04020102020204" pitchFamily="34" charset="0"/>
              </a:rPr>
              <a:t>Covid-19 drive up testing site </a:t>
            </a:r>
          </a:p>
          <a:p>
            <a:pPr algn="ctr"/>
            <a:r>
              <a:rPr lang="en-US" sz="3200" b="1" dirty="0">
                <a:solidFill>
                  <a:schemeClr val="bg1"/>
                </a:solidFill>
                <a:latin typeface="Arial Black" panose="020B0A04020102020204" pitchFamily="34" charset="0"/>
              </a:rPr>
              <a:t>FLU CLINICS </a:t>
            </a:r>
          </a:p>
          <a:p>
            <a:pPr algn="ctr"/>
            <a:r>
              <a:rPr lang="en-US" sz="3200" b="1" dirty="0">
                <a:solidFill>
                  <a:schemeClr val="bg1"/>
                </a:solidFill>
                <a:latin typeface="Arial Black" panose="020B0A04020102020204" pitchFamily="34" charset="0"/>
              </a:rPr>
              <a:t>Feeding </a:t>
            </a:r>
          </a:p>
        </p:txBody>
      </p:sp>
      <p:pic>
        <p:nvPicPr>
          <p:cNvPr id="4098" name="Picture 2" descr="No photo description availabl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069785">
            <a:off x="240461" y="1788538"/>
            <a:ext cx="1973952" cy="1480465"/>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Owner\Desktop\96083529_2691063814459717_4591007928445566976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72722" y="4339424"/>
            <a:ext cx="2934031" cy="220052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9771" y="4249242"/>
            <a:ext cx="3054274" cy="22907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199890">
            <a:off x="9464677" y="1977798"/>
            <a:ext cx="2075604" cy="15567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35747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Owner\Desktop\93009663_2671516126414486_7001658095415853056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033" y="2297928"/>
            <a:ext cx="4338460" cy="385038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1774" y="4153628"/>
            <a:ext cx="5873362" cy="25649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54443" y="214685"/>
            <a:ext cx="4667414" cy="1077218"/>
          </a:xfrm>
          <a:prstGeom prst="rect">
            <a:avLst/>
          </a:prstGeom>
        </p:spPr>
        <p:txBody>
          <a:bodyPr wrap="square">
            <a:spAutoFit/>
          </a:bodyPr>
          <a:lstStyle/>
          <a:p>
            <a:pPr algn="ctr"/>
            <a:r>
              <a:rPr lang="en-US" sz="3200" b="1" dirty="0">
                <a:solidFill>
                  <a:schemeClr val="bg1"/>
                </a:solidFill>
                <a:latin typeface="Arial Black" panose="020B0A04020102020204" pitchFamily="34" charset="0"/>
              </a:rPr>
              <a:t>Let the Planning begin</a:t>
            </a:r>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1774" y="374688"/>
            <a:ext cx="5375082" cy="36019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1684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33275D7-5FCB-48C4-86D4-36513F5C60EE}"/>
              </a:ext>
            </a:extLst>
          </p:cNvPr>
          <p:cNvSpPr>
            <a:spLocks noGrp="1"/>
          </p:cNvSpPr>
          <p:nvPr>
            <p:ph type="subTitle" idx="4294967295"/>
          </p:nvPr>
        </p:nvSpPr>
        <p:spPr>
          <a:xfrm>
            <a:off x="0" y="4122738"/>
            <a:ext cx="10488613" cy="1730375"/>
          </a:xfrm>
        </p:spPr>
        <p:txBody>
          <a:bodyPr/>
          <a:lstStyle/>
          <a:p>
            <a:pPr algn="ctr"/>
            <a:r>
              <a:rPr lang="en-US" dirty="0"/>
              <a:t>(Insert photo here)</a:t>
            </a:r>
          </a:p>
        </p:txBody>
      </p:sp>
      <p:sp>
        <p:nvSpPr>
          <p:cNvPr id="4" name="Title 1">
            <a:extLst>
              <a:ext uri="{FF2B5EF4-FFF2-40B4-BE49-F238E27FC236}">
                <a16:creationId xmlns:a16="http://schemas.microsoft.com/office/drawing/2014/main" id="{85E95116-14D4-402B-9211-B64176862369}"/>
              </a:ext>
            </a:extLst>
          </p:cNvPr>
          <p:cNvSpPr txBox="1">
            <a:spLocks/>
          </p:cNvSpPr>
          <p:nvPr/>
        </p:nvSpPr>
        <p:spPr>
          <a:xfrm>
            <a:off x="755904" y="922867"/>
            <a:ext cx="10782300" cy="3352800"/>
          </a:xfrm>
          <a:prstGeom prst="rect">
            <a:avLst/>
          </a:prstGeom>
        </p:spPr>
        <p:txBody>
          <a:bodyPr vert="horz" lIns="91440" tIns="45720" rIns="91440" bIns="45720" rtlCol="0" anchor="b">
            <a:noAutofit/>
          </a:bodyPr>
          <a:lstStyle>
            <a:lvl1pPr algn="l" defTabSz="914400" rtl="0" eaLnBrk="1" latinLnBrk="0" hangingPunct="1">
              <a:lnSpc>
                <a:spcPct val="80000"/>
              </a:lnSpc>
              <a:spcBef>
                <a:spcPct val="0"/>
              </a:spcBef>
              <a:buNone/>
              <a:defRPr sz="8800" kern="1200" spc="-120" baseline="0">
                <a:solidFill>
                  <a:srgbClr val="FFFFFF"/>
                </a:solidFill>
                <a:latin typeface="+mj-lt"/>
                <a:ea typeface="+mj-ea"/>
                <a:cs typeface="+mj-cs"/>
              </a:defRPr>
            </a:lvl1pPr>
          </a:lstStyle>
          <a:p>
            <a:pPr algn="ctr"/>
            <a:r>
              <a:rPr lang="en-US" b="1" dirty="0">
                <a:effectLst>
                  <a:outerShdw blurRad="38100" dist="38100" dir="2700000" algn="tl">
                    <a:srgbClr val="000000">
                      <a:alpha val="43137"/>
                    </a:srgbClr>
                  </a:outerShdw>
                </a:effectLst>
              </a:rPr>
              <a:t> </a:t>
            </a:r>
            <a:endParaRPr lang="en-US" dirty="0"/>
          </a:p>
        </p:txBody>
      </p:sp>
      <p:pic>
        <p:nvPicPr>
          <p:cNvPr id="5" name="Picture 2" descr="You aren&amp;#39;t approved you didn&amp;#39;t finish your paperwork meme - Roz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8221" y="1770183"/>
            <a:ext cx="7237666" cy="4324467"/>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755904" y="381663"/>
            <a:ext cx="10876853" cy="923330"/>
          </a:xfrm>
          <a:prstGeom prst="rect">
            <a:avLst/>
          </a:prstGeom>
        </p:spPr>
        <p:txBody>
          <a:bodyPr wrap="square">
            <a:spAutoFit/>
          </a:bodyPr>
          <a:lstStyle/>
          <a:p>
            <a:pPr algn="ctr"/>
            <a:r>
              <a:rPr lang="en-US" sz="5400" b="1" dirty="0">
                <a:solidFill>
                  <a:schemeClr val="bg1"/>
                </a:solidFill>
                <a:latin typeface="+mj-lt"/>
              </a:rPr>
              <a:t>DID YOU SIGN UP ON SERVPA?</a:t>
            </a:r>
          </a:p>
        </p:txBody>
      </p:sp>
    </p:spTree>
    <p:extLst>
      <p:ext uri="{BB962C8B-B14F-4D97-AF65-F5344CB8AC3E}">
        <p14:creationId xmlns:p14="http://schemas.microsoft.com/office/powerpoint/2010/main" val="3826081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p:cNvPicPr>
            <a:picLocks noGrp="1"/>
          </p:cNvPicPr>
          <p:nvPr>
            <p:ph idx="4294967295"/>
          </p:nvPr>
        </p:nvPicPr>
        <p:blipFill>
          <a:blip r:embed="rId2">
            <a:extLst>
              <a:ext uri="{28A0092B-C50C-407E-A947-70E740481C1C}">
                <a14:useLocalDpi xmlns:a14="http://schemas.microsoft.com/office/drawing/2010/main" val="0"/>
              </a:ext>
            </a:extLst>
          </a:blip>
          <a:stretch>
            <a:fillRect/>
          </a:stretch>
        </p:blipFill>
        <p:spPr>
          <a:xfrm>
            <a:off x="0" y="204788"/>
            <a:ext cx="3367088" cy="2922587"/>
          </a:xfrm>
          <a:prstGeom prst="rect">
            <a:avLst/>
          </a:prstGeom>
        </p:spPr>
      </p:pic>
      <p:pic>
        <p:nvPicPr>
          <p:cNvPr id="12" name="Picture 11"/>
          <p:cNvPicPr/>
          <p:nvPr/>
        </p:nvPicPr>
        <p:blipFill>
          <a:blip r:embed="rId3">
            <a:extLst>
              <a:ext uri="{28A0092B-C50C-407E-A947-70E740481C1C}">
                <a14:useLocalDpi xmlns:a14="http://schemas.microsoft.com/office/drawing/2010/main" val="0"/>
              </a:ext>
            </a:extLst>
          </a:blip>
          <a:stretch>
            <a:fillRect/>
          </a:stretch>
        </p:blipFill>
        <p:spPr>
          <a:xfrm>
            <a:off x="3049902" y="2975956"/>
            <a:ext cx="4441169" cy="3208713"/>
          </a:xfrm>
          <a:prstGeom prst="rect">
            <a:avLst/>
          </a:prstGeom>
        </p:spPr>
      </p:pic>
      <p:pic>
        <p:nvPicPr>
          <p:cNvPr id="13" name="Picture 12"/>
          <p:cNvPicPr/>
          <p:nvPr/>
        </p:nvPicPr>
        <p:blipFill>
          <a:blip r:embed="rId4">
            <a:extLst>
              <a:ext uri="{28A0092B-C50C-407E-A947-70E740481C1C}">
                <a14:useLocalDpi xmlns:a14="http://schemas.microsoft.com/office/drawing/2010/main" val="0"/>
              </a:ext>
            </a:extLst>
          </a:blip>
          <a:stretch>
            <a:fillRect/>
          </a:stretch>
        </p:blipFill>
        <p:spPr>
          <a:xfrm>
            <a:off x="7615433" y="1666081"/>
            <a:ext cx="4222864" cy="2792731"/>
          </a:xfrm>
          <a:prstGeom prst="rect">
            <a:avLst/>
          </a:prstGeom>
        </p:spPr>
      </p:pic>
      <p:sp>
        <p:nvSpPr>
          <p:cNvPr id="17" name="Rectangle 16"/>
          <p:cNvSpPr/>
          <p:nvPr/>
        </p:nvSpPr>
        <p:spPr>
          <a:xfrm>
            <a:off x="3367416" y="2975956"/>
            <a:ext cx="4630835" cy="369332"/>
          </a:xfrm>
          <a:prstGeom prst="rect">
            <a:avLst/>
          </a:prstGeom>
        </p:spPr>
        <p:txBody>
          <a:bodyPr wrap="square">
            <a:spAutoFit/>
          </a:bodyPr>
          <a:lstStyle/>
          <a:p>
            <a:r>
              <a:rPr lang="en-US" dirty="0"/>
              <a:t>	</a:t>
            </a:r>
          </a:p>
        </p:txBody>
      </p:sp>
      <p:sp>
        <p:nvSpPr>
          <p:cNvPr id="19" name="Rectangle 18"/>
          <p:cNvSpPr/>
          <p:nvPr/>
        </p:nvSpPr>
        <p:spPr>
          <a:xfrm>
            <a:off x="3607724" y="204786"/>
            <a:ext cx="3652058" cy="1569660"/>
          </a:xfrm>
          <a:prstGeom prst="rect">
            <a:avLst/>
          </a:prstGeom>
          <a:solidFill>
            <a:srgbClr val="FFFF00"/>
          </a:solidFill>
        </p:spPr>
        <p:txBody>
          <a:bodyPr wrap="square">
            <a:spAutoFit/>
          </a:bodyPr>
          <a:lstStyle/>
          <a:p>
            <a:pPr algn="ctr"/>
            <a:r>
              <a:rPr lang="en-US" sz="3200" b="1" dirty="0">
                <a:solidFill>
                  <a:srgbClr val="FF0000"/>
                </a:solidFill>
              </a:rPr>
              <a:t>Select</a:t>
            </a:r>
          </a:p>
          <a:p>
            <a:pPr algn="ctr"/>
            <a:r>
              <a:rPr lang="en-US" sz="3200" b="1" dirty="0">
                <a:solidFill>
                  <a:srgbClr val="FF0000"/>
                </a:solidFill>
              </a:rPr>
              <a:t>Delaware County </a:t>
            </a:r>
          </a:p>
          <a:p>
            <a:pPr algn="ctr"/>
            <a:r>
              <a:rPr lang="en-US" sz="3200" b="1" dirty="0">
                <a:solidFill>
                  <a:srgbClr val="FF0000"/>
                </a:solidFill>
              </a:rPr>
              <a:t>MRC</a:t>
            </a:r>
          </a:p>
        </p:txBody>
      </p:sp>
      <p:sp>
        <p:nvSpPr>
          <p:cNvPr id="21" name="Up Arrow 20"/>
          <p:cNvSpPr/>
          <p:nvPr/>
        </p:nvSpPr>
        <p:spPr>
          <a:xfrm>
            <a:off x="673331" y="3823855"/>
            <a:ext cx="484632" cy="856211"/>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Down Arrow 45"/>
          <p:cNvSpPr/>
          <p:nvPr/>
        </p:nvSpPr>
        <p:spPr>
          <a:xfrm>
            <a:off x="5078750" y="2191118"/>
            <a:ext cx="484632" cy="691988"/>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ight Arrow 46"/>
          <p:cNvSpPr/>
          <p:nvPr/>
        </p:nvSpPr>
        <p:spPr>
          <a:xfrm>
            <a:off x="2271056" y="5079076"/>
            <a:ext cx="978408" cy="48463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Down Arrow 50"/>
          <p:cNvSpPr/>
          <p:nvPr/>
        </p:nvSpPr>
        <p:spPr>
          <a:xfrm>
            <a:off x="9342473" y="1300770"/>
            <a:ext cx="484632" cy="2432768"/>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699212" y="367576"/>
            <a:ext cx="4055306" cy="1200329"/>
          </a:xfrm>
          <a:prstGeom prst="rect">
            <a:avLst/>
          </a:prstGeom>
        </p:spPr>
        <p:txBody>
          <a:bodyPr wrap="square">
            <a:spAutoFit/>
          </a:bodyPr>
          <a:lstStyle/>
          <a:p>
            <a:r>
              <a:rPr lang="en-US" b="1" dirty="0">
                <a:solidFill>
                  <a:schemeClr val="bg1"/>
                </a:solidFill>
                <a:latin typeface="+mj-lt"/>
                <a:hlinkClick r:id="rId5">
                  <a:extLst>
                    <a:ext uri="{A12FA001-AC4F-418D-AE19-62706E023703}">
                      <ahyp:hlinkClr xmlns:ahyp="http://schemas.microsoft.com/office/drawing/2018/hyperlinkcolor" val="tx"/>
                    </a:ext>
                  </a:extLst>
                </a:hlinkClick>
              </a:rPr>
              <a:t>Contact</a:t>
            </a:r>
            <a:r>
              <a:rPr lang="en-US" b="1" dirty="0">
                <a:solidFill>
                  <a:schemeClr val="bg1"/>
                </a:solidFill>
                <a:latin typeface="+mj-lt"/>
              </a:rPr>
              <a:t> </a:t>
            </a:r>
            <a:r>
              <a:rPr lang="en-US" b="1" dirty="0">
                <a:solidFill>
                  <a:schemeClr val="accent6"/>
                </a:solidFill>
                <a:latin typeface="+mj-lt"/>
              </a:rPr>
              <a:t>(complete)</a:t>
            </a:r>
            <a:r>
              <a:rPr lang="en-US" b="1" dirty="0">
                <a:solidFill>
                  <a:schemeClr val="bg1"/>
                </a:solidFill>
                <a:latin typeface="+mj-lt"/>
              </a:rPr>
              <a:t>Your contact information and emergency contacts for use during a deployment.</a:t>
            </a:r>
          </a:p>
        </p:txBody>
      </p:sp>
      <p:sp>
        <p:nvSpPr>
          <p:cNvPr id="15" name="Rectangle 14"/>
          <p:cNvSpPr/>
          <p:nvPr/>
        </p:nvSpPr>
        <p:spPr>
          <a:xfrm>
            <a:off x="7780713" y="4655163"/>
            <a:ext cx="4057584" cy="646331"/>
          </a:xfrm>
          <a:prstGeom prst="rect">
            <a:avLst/>
          </a:prstGeom>
        </p:spPr>
        <p:txBody>
          <a:bodyPr wrap="square">
            <a:spAutoFit/>
          </a:bodyPr>
          <a:lstStyle/>
          <a:p>
            <a:r>
              <a:rPr lang="en-US" b="1" dirty="0">
                <a:solidFill>
                  <a:schemeClr val="bg1"/>
                </a:solidFill>
              </a:rPr>
              <a:t>Is your cell phone is set up as a SMS text device?</a:t>
            </a:r>
          </a:p>
        </p:txBody>
      </p:sp>
      <p:sp>
        <p:nvSpPr>
          <p:cNvPr id="16" name="Rectangle 15"/>
          <p:cNvSpPr/>
          <p:nvPr/>
        </p:nvSpPr>
        <p:spPr>
          <a:xfrm>
            <a:off x="0" y="3244334"/>
            <a:ext cx="3009207" cy="369332"/>
          </a:xfrm>
          <a:prstGeom prst="rect">
            <a:avLst/>
          </a:prstGeom>
        </p:spPr>
        <p:txBody>
          <a:bodyPr wrap="square">
            <a:spAutoFit/>
          </a:bodyPr>
          <a:lstStyle/>
          <a:p>
            <a:r>
              <a:rPr lang="en-US" b="1" u="sng" dirty="0">
                <a:solidFill>
                  <a:schemeClr val="bg1"/>
                </a:solidFill>
                <a:hlinkClick r:id="rId6"/>
              </a:rPr>
              <a:t>https://www.serv.pa.gov</a:t>
            </a:r>
            <a:endParaRPr lang="en-US" b="1" dirty="0">
              <a:solidFill>
                <a:schemeClr val="bg1"/>
              </a:solidFill>
            </a:endParaRPr>
          </a:p>
        </p:txBody>
      </p:sp>
    </p:spTree>
    <p:extLst>
      <p:ext uri="{BB962C8B-B14F-4D97-AF65-F5344CB8AC3E}">
        <p14:creationId xmlns:p14="http://schemas.microsoft.com/office/powerpoint/2010/main" val="549821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DCD54-2E75-4C5D-9634-105F01FF2982}"/>
              </a:ext>
            </a:extLst>
          </p:cNvPr>
          <p:cNvSpPr>
            <a:spLocks noGrp="1"/>
          </p:cNvSpPr>
          <p:nvPr>
            <p:ph type="ctrTitle"/>
          </p:nvPr>
        </p:nvSpPr>
        <p:spPr/>
        <p:txBody>
          <a:bodyPr>
            <a:normAutofit fontScale="90000"/>
          </a:bodyPr>
          <a:lstStyle/>
          <a:p>
            <a:r>
              <a:rPr lang="en-US" b="1" dirty="0"/>
              <a:t> </a:t>
            </a:r>
            <a:br>
              <a:rPr lang="en-US" dirty="0"/>
            </a:br>
            <a:br>
              <a:rPr lang="en-US" dirty="0"/>
            </a:br>
            <a:br>
              <a:rPr lang="en-US" dirty="0"/>
            </a:br>
            <a:endParaRPr lang="en-US" dirty="0"/>
          </a:p>
        </p:txBody>
      </p:sp>
      <p:sp>
        <p:nvSpPr>
          <p:cNvPr id="3" name="Subtitle 2">
            <a:extLst>
              <a:ext uri="{FF2B5EF4-FFF2-40B4-BE49-F238E27FC236}">
                <a16:creationId xmlns:a16="http://schemas.microsoft.com/office/drawing/2014/main" id="{733275D7-5FCB-48C4-86D4-36513F5C60EE}"/>
              </a:ext>
            </a:extLst>
          </p:cNvPr>
          <p:cNvSpPr>
            <a:spLocks noGrp="1"/>
          </p:cNvSpPr>
          <p:nvPr>
            <p:ph type="subTitle" idx="1"/>
          </p:nvPr>
        </p:nvSpPr>
        <p:spPr>
          <a:xfrm>
            <a:off x="667512" y="389467"/>
            <a:ext cx="10488168" cy="6045200"/>
          </a:xfrm>
        </p:spPr>
        <p:txBody>
          <a:bodyPr>
            <a:normAutofit/>
          </a:bodyPr>
          <a:lstStyle/>
          <a:p>
            <a:r>
              <a:rPr lang="en-US" b="1" dirty="0"/>
              <a:t> </a:t>
            </a:r>
            <a:endParaRPr lang="en-US" dirty="0"/>
          </a:p>
          <a:p>
            <a:endParaRPr lang="en-US" dirty="0"/>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906" y="152400"/>
            <a:ext cx="3464299" cy="3470910"/>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625" y="3795928"/>
            <a:ext cx="9629559" cy="2778529"/>
          </a:xfrm>
          <a:prstGeom prst="rect">
            <a:avLst/>
          </a:prstGeom>
        </p:spPr>
      </p:pic>
      <p:pic>
        <p:nvPicPr>
          <p:cNvPr id="19" name="Picture Placeholder 4" descr="Window"/>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7034439" y="77677"/>
            <a:ext cx="4121241" cy="3426046"/>
          </a:xfrm>
          <a:prstGeom prst="rect">
            <a:avLst/>
          </a:prstGeom>
        </p:spPr>
      </p:pic>
    </p:spTree>
    <p:extLst>
      <p:ext uri="{BB962C8B-B14F-4D97-AF65-F5344CB8AC3E}">
        <p14:creationId xmlns:p14="http://schemas.microsoft.com/office/powerpoint/2010/main" val="1240670988"/>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2401</TotalTime>
  <Words>784</Words>
  <Application>Microsoft Office PowerPoint</Application>
  <PresentationFormat>Widescreen</PresentationFormat>
  <Paragraphs>176</Paragraphs>
  <Slides>33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Arial Black</vt:lpstr>
      <vt:lpstr>Baskerville Old Face</vt:lpstr>
      <vt:lpstr>Century Gothic</vt:lpstr>
      <vt:lpstr>Wingdings 3</vt:lpstr>
      <vt:lpstr>Slice</vt:lpstr>
      <vt:lpstr>You Are Deployed! Now What?  </vt:lpstr>
      <vt:lpstr>    </vt:lpstr>
      <vt:lpstr>Ingredients of a Deployment  OUR BASE INGREDIENT IS An Unmet need to be fulfilled</vt:lpstr>
      <vt:lpstr>THE COORDINATOR gets details for the Deployment then starts to prepare perfect mix of ingredients to make this Mission a success </vt:lpstr>
      <vt:lpstr>Examples of Deployments</vt:lpstr>
      <vt:lpstr>PowerPoint Presentation</vt:lpstr>
      <vt:lpstr>PowerPoint Presentation</vt:lpstr>
      <vt:lpstr>PowerPoint Presentation</vt:lpstr>
      <vt:lpstr>    </vt:lpstr>
      <vt:lpstr>    </vt:lpstr>
      <vt:lpstr>PowerPoint Presentation</vt:lpstr>
      <vt:lpstr>    </vt:lpstr>
      <vt:lpstr>PowerPoint Presentation</vt:lpstr>
      <vt:lpstr>PowerPoint Presentation</vt:lpstr>
      <vt:lpstr>DO NOT SELF DEPLOY</vt:lpstr>
      <vt:lpstr>    </vt:lpstr>
      <vt:lpstr>Pre- deployment – alert-standby </vt:lpstr>
      <vt:lpstr>What you need to survive a Deployment:</vt:lpstr>
      <vt:lpstr>What type of situation + length of deployment =  what type of GO BAG</vt:lpstr>
      <vt:lpstr>PowerPoint Presentation</vt:lpstr>
      <vt:lpstr>    </vt:lpstr>
      <vt:lpstr>PowerPoint Presentation</vt:lpstr>
      <vt:lpstr>PowerPoint Presentation</vt:lpstr>
      <vt:lpstr>    </vt:lpstr>
      <vt:lpstr>Deployment</vt:lpstr>
      <vt:lpstr> vrc= Parking lot of a shelter    </vt:lpstr>
      <vt:lpstr>    </vt:lpstr>
      <vt:lpstr>    </vt:lpstr>
      <vt:lpstr>Deployment  </vt:lpstr>
      <vt:lpstr>PowerPoint Presentation</vt:lpstr>
      <vt:lpstr>    </vt:lpstr>
      <vt:lpstr>PowerPoint Presentation</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Christine</dc:creator>
  <cp:lastModifiedBy>Kline, Edwin</cp:lastModifiedBy>
  <cp:revision>184</cp:revision>
  <dcterms:created xsi:type="dcterms:W3CDTF">2020-02-17T00:20:17Z</dcterms:created>
  <dcterms:modified xsi:type="dcterms:W3CDTF">2020-05-27T20:54:23Z</dcterms:modified>
</cp:coreProperties>
</file>