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46"/>
  </p:notesMasterIdLst>
  <p:handoutMasterIdLst>
    <p:handoutMasterId r:id="rId47"/>
  </p:handoutMasterIdLst>
  <p:sldIdLst>
    <p:sldId id="257" r:id="rId5"/>
    <p:sldId id="284" r:id="rId6"/>
    <p:sldId id="258"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306" r:id="rId20"/>
    <p:sldId id="297" r:id="rId21"/>
    <p:sldId id="299" r:id="rId22"/>
    <p:sldId id="298" r:id="rId23"/>
    <p:sldId id="301" r:id="rId24"/>
    <p:sldId id="310" r:id="rId25"/>
    <p:sldId id="283" r:id="rId26"/>
    <p:sldId id="307" r:id="rId27"/>
    <p:sldId id="269" r:id="rId28"/>
    <p:sldId id="308" r:id="rId29"/>
    <p:sldId id="309" r:id="rId30"/>
    <p:sldId id="303" r:id="rId31"/>
    <p:sldId id="281" r:id="rId32"/>
    <p:sldId id="282" r:id="rId33"/>
    <p:sldId id="271" r:id="rId34"/>
    <p:sldId id="272" r:id="rId35"/>
    <p:sldId id="273" r:id="rId36"/>
    <p:sldId id="274" r:id="rId37"/>
    <p:sldId id="275" r:id="rId38"/>
    <p:sldId id="278" r:id="rId39"/>
    <p:sldId id="279" r:id="rId40"/>
    <p:sldId id="304" r:id="rId41"/>
    <p:sldId id="311" r:id="rId42"/>
    <p:sldId id="314" r:id="rId43"/>
    <p:sldId id="305" r:id="rId44"/>
    <p:sldId id="300" r:id="rId45"/>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8" autoAdjust="0"/>
    <p:restoredTop sz="94660"/>
  </p:normalViewPr>
  <p:slideViewPr>
    <p:cSldViewPr snapToGrid="0">
      <p:cViewPr varScale="1">
        <p:scale>
          <a:sx n="61" d="100"/>
          <a:sy n="61" d="100"/>
        </p:scale>
        <p:origin x="1320" y="78"/>
      </p:cViewPr>
      <p:guideLst/>
    </p:cSldViewPr>
  </p:slideViewPr>
  <p:notesTextViewPr>
    <p:cViewPr>
      <p:scale>
        <a:sx n="1" d="1"/>
        <a:sy n="1" d="1"/>
      </p:scale>
      <p:origin x="0" y="0"/>
    </p:cViewPr>
  </p:notesTextViewPr>
  <p:sorterViewPr>
    <p:cViewPr>
      <p:scale>
        <a:sx n="100" d="100"/>
        <a:sy n="100" d="100"/>
      </p:scale>
      <p:origin x="0" y="-115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43979" cy="467363"/>
          </a:xfrm>
          <a:prstGeom prst="rect">
            <a:avLst/>
          </a:prstGeom>
        </p:spPr>
        <p:txBody>
          <a:bodyPr vert="horz" lIns="91578" tIns="45789" rIns="91578" bIns="45789" rtlCol="0"/>
          <a:lstStyle>
            <a:lvl1pPr algn="l">
              <a:defRPr sz="1200"/>
            </a:lvl1pPr>
          </a:lstStyle>
          <a:p>
            <a:endParaRPr lang="en-US"/>
          </a:p>
        </p:txBody>
      </p:sp>
      <p:sp>
        <p:nvSpPr>
          <p:cNvPr id="3" name="Date Placeholder 2"/>
          <p:cNvSpPr>
            <a:spLocks noGrp="1"/>
          </p:cNvSpPr>
          <p:nvPr>
            <p:ph type="dt" sz="quarter" idx="1"/>
          </p:nvPr>
        </p:nvSpPr>
        <p:spPr>
          <a:xfrm>
            <a:off x="3977532" y="0"/>
            <a:ext cx="3043979" cy="467363"/>
          </a:xfrm>
          <a:prstGeom prst="rect">
            <a:avLst/>
          </a:prstGeom>
        </p:spPr>
        <p:txBody>
          <a:bodyPr vert="horz" lIns="91578" tIns="45789" rIns="91578" bIns="45789" rtlCol="0"/>
          <a:lstStyle>
            <a:lvl1pPr algn="r">
              <a:defRPr sz="1200"/>
            </a:lvl1pPr>
          </a:lstStyle>
          <a:p>
            <a:fld id="{FE206B68-D4EF-4F74-8E70-B2F56E50532E}" type="datetimeFigureOut">
              <a:rPr lang="en-US" smtClean="0"/>
              <a:t>9/28/2020</a:t>
            </a:fld>
            <a:endParaRPr lang="en-US"/>
          </a:p>
        </p:txBody>
      </p:sp>
      <p:sp>
        <p:nvSpPr>
          <p:cNvPr id="4" name="Footer Placeholder 3"/>
          <p:cNvSpPr>
            <a:spLocks noGrp="1"/>
          </p:cNvSpPr>
          <p:nvPr>
            <p:ph type="ftr" sz="quarter" idx="2"/>
          </p:nvPr>
        </p:nvSpPr>
        <p:spPr>
          <a:xfrm>
            <a:off x="2" y="8841738"/>
            <a:ext cx="3043979" cy="467363"/>
          </a:xfrm>
          <a:prstGeom prst="rect">
            <a:avLst/>
          </a:prstGeom>
        </p:spPr>
        <p:txBody>
          <a:bodyPr vert="horz" lIns="91578" tIns="45789" rIns="91578" bIns="45789" rtlCol="0" anchor="b"/>
          <a:lstStyle>
            <a:lvl1pPr algn="l">
              <a:defRPr sz="1200"/>
            </a:lvl1pPr>
          </a:lstStyle>
          <a:p>
            <a:endParaRPr lang="en-US"/>
          </a:p>
        </p:txBody>
      </p:sp>
      <p:sp>
        <p:nvSpPr>
          <p:cNvPr id="5" name="Slide Number Placeholder 4"/>
          <p:cNvSpPr>
            <a:spLocks noGrp="1"/>
          </p:cNvSpPr>
          <p:nvPr>
            <p:ph type="sldNum" sz="quarter" idx="3"/>
          </p:nvPr>
        </p:nvSpPr>
        <p:spPr>
          <a:xfrm>
            <a:off x="3977532" y="8841738"/>
            <a:ext cx="3043979" cy="467363"/>
          </a:xfrm>
          <a:prstGeom prst="rect">
            <a:avLst/>
          </a:prstGeom>
        </p:spPr>
        <p:txBody>
          <a:bodyPr vert="horz" lIns="91578" tIns="45789" rIns="91578" bIns="45789" rtlCol="0" anchor="b"/>
          <a:lstStyle>
            <a:lvl1pPr algn="r">
              <a:defRPr sz="1200"/>
            </a:lvl1pPr>
          </a:lstStyle>
          <a:p>
            <a:fld id="{B79A4C0F-5BC9-419A-8836-5D36930B646E}" type="slidenum">
              <a:rPr lang="en-US" smtClean="0"/>
              <a:t>‹#›</a:t>
            </a:fld>
            <a:endParaRPr lang="en-US"/>
          </a:p>
        </p:txBody>
      </p:sp>
    </p:spTree>
    <p:extLst>
      <p:ext uri="{BB962C8B-B14F-4D97-AF65-F5344CB8AC3E}">
        <p14:creationId xmlns:p14="http://schemas.microsoft.com/office/powerpoint/2010/main" val="772660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19" tIns="46660" rIns="93319" bIns="46660"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19" tIns="46660" rIns="93319" bIns="46660" rtlCol="0"/>
          <a:lstStyle>
            <a:lvl1pPr algn="r">
              <a:defRPr sz="1200"/>
            </a:lvl1pPr>
          </a:lstStyle>
          <a:p>
            <a:fld id="{123C9CF7-2415-4A8B-8699-D0F557FC5BAA}" type="datetimeFigureOut">
              <a:rPr lang="en-US" smtClean="0"/>
              <a:t>9/28/2020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9" tIns="46660" rIns="93319" bIns="46660"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19" tIns="46660" rIns="93319" bIns="4666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1"/>
            <a:ext cx="3043343" cy="467071"/>
          </a:xfrm>
          <a:prstGeom prst="rect">
            <a:avLst/>
          </a:prstGeom>
        </p:spPr>
        <p:txBody>
          <a:bodyPr vert="horz" lIns="93319" tIns="46660" rIns="93319" bIns="46660"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1"/>
            <a:ext cx="3043343" cy="467071"/>
          </a:xfrm>
          <a:prstGeom prst="rect">
            <a:avLst/>
          </a:prstGeom>
        </p:spPr>
        <p:txBody>
          <a:bodyPr vert="horz" lIns="93319" tIns="46660" rIns="93319" bIns="46660" rtlCol="0" anchor="b"/>
          <a:lstStyle>
            <a:lvl1pPr algn="r">
              <a:defRPr sz="1200"/>
            </a:lvl1pPr>
          </a:lstStyle>
          <a:p>
            <a:fld id="{9A8D3328-653D-408C-833A-82BFFE35C1C7}" type="slidenum">
              <a:rPr lang="en-US" smtClean="0"/>
              <a:t>‹#›</a:t>
            </a:fld>
            <a:endParaRPr lang="en-US"/>
          </a:p>
        </p:txBody>
      </p:sp>
    </p:spTree>
    <p:extLst>
      <p:ext uri="{BB962C8B-B14F-4D97-AF65-F5344CB8AC3E}">
        <p14:creationId xmlns:p14="http://schemas.microsoft.com/office/powerpoint/2010/main" val="2057274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defTabSz="933186">
              <a:defRPr/>
            </a:pPr>
            <a:fld id="{E4BBCA28-D416-440E-9DB0-D483188227DC}" type="slidenum">
              <a:rPr lang="en-US" sz="1800" kern="0">
                <a:solidFill>
                  <a:sysClr val="windowText" lastClr="000000"/>
                </a:solidFill>
              </a:rPr>
              <a:pPr defTabSz="933186">
                <a:defRPr/>
              </a:pPr>
              <a:t>1</a:t>
            </a:fld>
            <a:endParaRPr lang="en-US" sz="1800" kern="0" dirty="0">
              <a:solidFill>
                <a:sysClr val="windowText" lastClr="000000"/>
              </a:solidFill>
            </a:endParaRPr>
          </a:p>
        </p:txBody>
      </p:sp>
    </p:spTree>
    <p:extLst>
      <p:ext uri="{BB962C8B-B14F-4D97-AF65-F5344CB8AC3E}">
        <p14:creationId xmlns:p14="http://schemas.microsoft.com/office/powerpoint/2010/main" val="1480098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4BBCA28-D416-440E-9DB0-D483188227DC}" type="slidenum">
              <a:rPr lang="en-US" smtClean="0"/>
              <a:t>34</a:t>
            </a:fld>
            <a:endParaRPr lang="en-US" dirty="0"/>
          </a:p>
        </p:txBody>
      </p:sp>
    </p:spTree>
    <p:extLst>
      <p:ext uri="{BB962C8B-B14F-4D97-AF65-F5344CB8AC3E}">
        <p14:creationId xmlns:p14="http://schemas.microsoft.com/office/powerpoint/2010/main" val="2871303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BBCA28-D416-440E-9DB0-D483188227DC}" type="slidenum">
              <a:rPr lang="en-US" smtClean="0"/>
              <a:t>35</a:t>
            </a:fld>
            <a:endParaRPr lang="en-US" dirty="0"/>
          </a:p>
        </p:txBody>
      </p:sp>
    </p:spTree>
    <p:extLst>
      <p:ext uri="{BB962C8B-B14F-4D97-AF65-F5344CB8AC3E}">
        <p14:creationId xmlns:p14="http://schemas.microsoft.com/office/powerpoint/2010/main" val="3149024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8D3328-653D-408C-833A-82BFFE35C1C7}" type="slidenum">
              <a:rPr lang="en-US" smtClean="0"/>
              <a:t>36</a:t>
            </a:fld>
            <a:endParaRPr lang="en-US"/>
          </a:p>
        </p:txBody>
      </p:sp>
    </p:spTree>
    <p:extLst>
      <p:ext uri="{BB962C8B-B14F-4D97-AF65-F5344CB8AC3E}">
        <p14:creationId xmlns:p14="http://schemas.microsoft.com/office/powerpoint/2010/main" val="1316419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BBCA28-D416-440E-9DB0-D483188227DC}" type="slidenum">
              <a:rPr lang="en-US" smtClean="0"/>
              <a:t>3</a:t>
            </a:fld>
            <a:endParaRPr lang="en-US" dirty="0"/>
          </a:p>
        </p:txBody>
      </p:sp>
    </p:spTree>
    <p:extLst>
      <p:ext uri="{BB962C8B-B14F-4D97-AF65-F5344CB8AC3E}">
        <p14:creationId xmlns:p14="http://schemas.microsoft.com/office/powerpoint/2010/main" val="1978945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4BBCA28-D416-440E-9DB0-D483188227DC}" type="slidenum">
              <a:rPr lang="en-US" smtClean="0"/>
              <a:t>24</a:t>
            </a:fld>
            <a:endParaRPr lang="en-US" dirty="0"/>
          </a:p>
        </p:txBody>
      </p:sp>
    </p:spTree>
    <p:extLst>
      <p:ext uri="{BB962C8B-B14F-4D97-AF65-F5344CB8AC3E}">
        <p14:creationId xmlns:p14="http://schemas.microsoft.com/office/powerpoint/2010/main" val="2540964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8D3328-653D-408C-833A-82BFFE35C1C7}" type="slidenum">
              <a:rPr lang="en-US" smtClean="0"/>
              <a:t>28</a:t>
            </a:fld>
            <a:endParaRPr lang="en-US"/>
          </a:p>
        </p:txBody>
      </p:sp>
    </p:spTree>
    <p:extLst>
      <p:ext uri="{BB962C8B-B14F-4D97-AF65-F5344CB8AC3E}">
        <p14:creationId xmlns:p14="http://schemas.microsoft.com/office/powerpoint/2010/main" val="369401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8D3328-653D-408C-833A-82BFFE35C1C7}" type="slidenum">
              <a:rPr lang="en-US" smtClean="0"/>
              <a:t>29</a:t>
            </a:fld>
            <a:endParaRPr lang="en-US"/>
          </a:p>
        </p:txBody>
      </p:sp>
    </p:spTree>
    <p:extLst>
      <p:ext uri="{BB962C8B-B14F-4D97-AF65-F5344CB8AC3E}">
        <p14:creationId xmlns:p14="http://schemas.microsoft.com/office/powerpoint/2010/main" val="1566915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 </a:t>
            </a:r>
          </a:p>
          <a:p>
            <a:endParaRPr lang="en-US" dirty="0"/>
          </a:p>
        </p:txBody>
      </p:sp>
      <p:sp>
        <p:nvSpPr>
          <p:cNvPr id="4" name="Slide Number Placeholder 3"/>
          <p:cNvSpPr>
            <a:spLocks noGrp="1"/>
          </p:cNvSpPr>
          <p:nvPr>
            <p:ph type="sldNum" sz="quarter" idx="10"/>
          </p:nvPr>
        </p:nvSpPr>
        <p:spPr/>
        <p:txBody>
          <a:bodyPr/>
          <a:lstStyle/>
          <a:p>
            <a:fld id="{E4BBCA28-D416-440E-9DB0-D483188227DC}" type="slidenum">
              <a:rPr lang="en-US" smtClean="0"/>
              <a:t>30</a:t>
            </a:fld>
            <a:endParaRPr lang="en-US" dirty="0"/>
          </a:p>
        </p:txBody>
      </p:sp>
    </p:spTree>
    <p:extLst>
      <p:ext uri="{BB962C8B-B14F-4D97-AF65-F5344CB8AC3E}">
        <p14:creationId xmlns:p14="http://schemas.microsoft.com/office/powerpoint/2010/main" val="2537328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BBCA28-D416-440E-9DB0-D483188227DC}" type="slidenum">
              <a:rPr lang="en-US" smtClean="0"/>
              <a:t>31</a:t>
            </a:fld>
            <a:endParaRPr lang="en-US" dirty="0"/>
          </a:p>
        </p:txBody>
      </p:sp>
    </p:spTree>
    <p:extLst>
      <p:ext uri="{BB962C8B-B14F-4D97-AF65-F5344CB8AC3E}">
        <p14:creationId xmlns:p14="http://schemas.microsoft.com/office/powerpoint/2010/main" val="3342790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4BBCA28-D416-440E-9DB0-D483188227DC}" type="slidenum">
              <a:rPr lang="en-US" smtClean="0"/>
              <a:t>32</a:t>
            </a:fld>
            <a:endParaRPr lang="en-US" dirty="0"/>
          </a:p>
        </p:txBody>
      </p:sp>
    </p:spTree>
    <p:extLst>
      <p:ext uri="{BB962C8B-B14F-4D97-AF65-F5344CB8AC3E}">
        <p14:creationId xmlns:p14="http://schemas.microsoft.com/office/powerpoint/2010/main" val="350598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BBCA28-D416-440E-9DB0-D483188227DC}" type="slidenum">
              <a:rPr lang="en-US" smtClean="0"/>
              <a:t>33</a:t>
            </a:fld>
            <a:endParaRPr lang="en-US" dirty="0"/>
          </a:p>
        </p:txBody>
      </p:sp>
    </p:spTree>
    <p:extLst>
      <p:ext uri="{BB962C8B-B14F-4D97-AF65-F5344CB8AC3E}">
        <p14:creationId xmlns:p14="http://schemas.microsoft.com/office/powerpoint/2010/main" val="1591945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3735594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63600" y="190500"/>
            <a:ext cx="10617200" cy="6096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565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88400" y="1219201"/>
            <a:ext cx="2794000" cy="49069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06400" y="1219201"/>
            <a:ext cx="8178800" cy="49069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38230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78933" y="177800"/>
            <a:ext cx="10566400" cy="609600"/>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6809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96921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190500"/>
            <a:ext cx="10566400" cy="6096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1"/>
            <a:ext cx="5384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0106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211138"/>
            <a:ext cx="10566400" cy="563562"/>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6"/>
            <a:ext cx="5386917"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6"/>
            <a:ext cx="5389033"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14662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78933" y="190500"/>
            <a:ext cx="10566400" cy="609600"/>
          </a:xfrm>
        </p:spPr>
        <p:txBody>
          <a:bodyPr/>
          <a:lstStyle/>
          <a:p>
            <a:r>
              <a:rPr lang="en-US"/>
              <a:t>Click to edit Master title style</a:t>
            </a:r>
            <a:endParaRPr lang="en-US" dirty="0"/>
          </a:p>
        </p:txBody>
      </p:sp>
    </p:spTree>
    <p:extLst>
      <p:ext uri="{BB962C8B-B14F-4D97-AF65-F5344CB8AC3E}">
        <p14:creationId xmlns:p14="http://schemas.microsoft.com/office/powerpoint/2010/main" val="693091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595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21920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219201"/>
            <a:ext cx="6815667" cy="4800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362201"/>
            <a:ext cx="4011084" cy="3657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99705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8400" y="46482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508000" y="1143000"/>
            <a:ext cx="11074400" cy="3429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438400" y="5257800"/>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14436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Grp="1" noChangeArrowheads="1"/>
          </p:cNvSpPr>
          <p:nvPr>
            <p:ph type="title"/>
          </p:nvPr>
        </p:nvSpPr>
        <p:spPr bwMode="auto">
          <a:xfrm>
            <a:off x="406400" y="152400"/>
            <a:ext cx="109728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Presentation Title Goes Here</a:t>
            </a:r>
          </a:p>
        </p:txBody>
      </p:sp>
      <p:sp>
        <p:nvSpPr>
          <p:cNvPr id="1035" name="Rectangle 11"/>
          <p:cNvSpPr>
            <a:spLocks noGrp="1" noChangeArrowheads="1"/>
          </p:cNvSpPr>
          <p:nvPr>
            <p:ph type="body" idx="1"/>
          </p:nvPr>
        </p:nvSpPr>
        <p:spPr bwMode="auto">
          <a:xfrm>
            <a:off x="609600" y="1600201"/>
            <a:ext cx="10972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36" name="Rectangle 12"/>
          <p:cNvSpPr>
            <a:spLocks noChangeArrowheads="1"/>
          </p:cNvSpPr>
          <p:nvPr/>
        </p:nvSpPr>
        <p:spPr bwMode="auto">
          <a:xfrm>
            <a:off x="4978400" y="6096000"/>
            <a:ext cx="7010400" cy="609600"/>
          </a:xfrm>
          <a:prstGeom prst="rect">
            <a:avLst/>
          </a:prstGeom>
          <a:solidFill>
            <a:schemeClr val="bg1"/>
          </a:solidFill>
          <a:ln w="9525">
            <a:noFill/>
            <a:miter lim="800000"/>
            <a:headEnd/>
            <a:tailEnd/>
          </a:ln>
          <a:effectLst/>
        </p:spPr>
        <p:txBody>
          <a:bodyPr wrap="none" anchor="ctr"/>
          <a:lstStyle/>
          <a:p>
            <a:endParaRPr lang="en-US" sz="1800" dirty="0"/>
          </a:p>
        </p:txBody>
      </p:sp>
      <p:pic>
        <p:nvPicPr>
          <p:cNvPr id="8" name="Picture 10" descr="blue banner"/>
          <p:cNvPicPr>
            <a:picLocks noChangeAspect="1" noChangeArrowheads="1"/>
          </p:cNvPicPr>
          <p:nvPr/>
        </p:nvPicPr>
        <p:blipFill>
          <a:blip r:embed="rId13" cstate="print"/>
          <a:srcRect/>
          <a:stretch>
            <a:fillRect/>
          </a:stretch>
        </p:blipFill>
        <p:spPr bwMode="auto">
          <a:xfrm>
            <a:off x="406400" y="152400"/>
            <a:ext cx="11176000" cy="914400"/>
          </a:xfrm>
          <a:prstGeom prst="rect">
            <a:avLst/>
          </a:prstGeom>
          <a:noFill/>
        </p:spPr>
      </p:pic>
      <p:pic>
        <p:nvPicPr>
          <p:cNvPr id="9" name="Picture 9" descr="DOH-rgb"/>
          <p:cNvPicPr>
            <a:picLocks noChangeAspect="1" noChangeArrowheads="1"/>
          </p:cNvPicPr>
          <p:nvPr/>
        </p:nvPicPr>
        <p:blipFill>
          <a:blip r:embed="rId14" cstate="print"/>
          <a:srcRect/>
          <a:stretch>
            <a:fillRect/>
          </a:stretch>
        </p:blipFill>
        <p:spPr bwMode="auto">
          <a:xfrm>
            <a:off x="8534400" y="6096001"/>
            <a:ext cx="3016251" cy="549275"/>
          </a:xfrm>
          <a:prstGeom prst="rect">
            <a:avLst/>
          </a:prstGeom>
          <a:noFill/>
        </p:spPr>
      </p:pic>
    </p:spTree>
    <p:extLst>
      <p:ext uri="{BB962C8B-B14F-4D97-AF65-F5344CB8AC3E}">
        <p14:creationId xmlns:p14="http://schemas.microsoft.com/office/powerpoint/2010/main" val="34342378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3800">
          <a:solidFill>
            <a:schemeClr val="bg1"/>
          </a:solidFill>
          <a:latin typeface="+mj-lt"/>
          <a:ea typeface="+mj-ea"/>
          <a:cs typeface="+mj-cs"/>
        </a:defRPr>
      </a:lvl1pPr>
      <a:lvl2pPr algn="l" rtl="0" eaLnBrk="1" fontAlgn="base" hangingPunct="1">
        <a:spcBef>
          <a:spcPct val="0"/>
        </a:spcBef>
        <a:spcAft>
          <a:spcPct val="0"/>
        </a:spcAft>
        <a:defRPr sz="3800">
          <a:solidFill>
            <a:schemeClr val="bg1"/>
          </a:solidFill>
          <a:latin typeface="Verdana" pitchFamily="34" charset="0"/>
        </a:defRPr>
      </a:lvl2pPr>
      <a:lvl3pPr algn="l" rtl="0" eaLnBrk="1" fontAlgn="base" hangingPunct="1">
        <a:spcBef>
          <a:spcPct val="0"/>
        </a:spcBef>
        <a:spcAft>
          <a:spcPct val="0"/>
        </a:spcAft>
        <a:defRPr sz="3800">
          <a:solidFill>
            <a:schemeClr val="bg1"/>
          </a:solidFill>
          <a:latin typeface="Verdana" pitchFamily="34" charset="0"/>
        </a:defRPr>
      </a:lvl3pPr>
      <a:lvl4pPr algn="l" rtl="0" eaLnBrk="1" fontAlgn="base" hangingPunct="1">
        <a:spcBef>
          <a:spcPct val="0"/>
        </a:spcBef>
        <a:spcAft>
          <a:spcPct val="0"/>
        </a:spcAft>
        <a:defRPr sz="3800">
          <a:solidFill>
            <a:schemeClr val="bg1"/>
          </a:solidFill>
          <a:latin typeface="Verdana" pitchFamily="34" charset="0"/>
        </a:defRPr>
      </a:lvl4pPr>
      <a:lvl5pPr algn="l" rtl="0" eaLnBrk="1" fontAlgn="base" hangingPunct="1">
        <a:spcBef>
          <a:spcPct val="0"/>
        </a:spcBef>
        <a:spcAft>
          <a:spcPct val="0"/>
        </a:spcAft>
        <a:defRPr sz="3800">
          <a:solidFill>
            <a:schemeClr val="bg1"/>
          </a:solidFill>
          <a:latin typeface="Verdana" pitchFamily="34" charset="0"/>
        </a:defRPr>
      </a:lvl5pPr>
      <a:lvl6pPr marL="457200" algn="l" rtl="0" eaLnBrk="1" fontAlgn="base" hangingPunct="1">
        <a:spcBef>
          <a:spcPct val="0"/>
        </a:spcBef>
        <a:spcAft>
          <a:spcPct val="0"/>
        </a:spcAft>
        <a:defRPr sz="3800">
          <a:solidFill>
            <a:schemeClr val="bg1"/>
          </a:solidFill>
          <a:latin typeface="Verdana" pitchFamily="34" charset="0"/>
        </a:defRPr>
      </a:lvl6pPr>
      <a:lvl7pPr marL="914400" algn="l" rtl="0" eaLnBrk="1" fontAlgn="base" hangingPunct="1">
        <a:spcBef>
          <a:spcPct val="0"/>
        </a:spcBef>
        <a:spcAft>
          <a:spcPct val="0"/>
        </a:spcAft>
        <a:defRPr sz="3800">
          <a:solidFill>
            <a:schemeClr val="bg1"/>
          </a:solidFill>
          <a:latin typeface="Verdana" pitchFamily="34" charset="0"/>
        </a:defRPr>
      </a:lvl7pPr>
      <a:lvl8pPr marL="1371600" algn="l" rtl="0" eaLnBrk="1" fontAlgn="base" hangingPunct="1">
        <a:spcBef>
          <a:spcPct val="0"/>
        </a:spcBef>
        <a:spcAft>
          <a:spcPct val="0"/>
        </a:spcAft>
        <a:defRPr sz="3800">
          <a:solidFill>
            <a:schemeClr val="bg1"/>
          </a:solidFill>
          <a:latin typeface="Verdana" pitchFamily="34" charset="0"/>
        </a:defRPr>
      </a:lvl8pPr>
      <a:lvl9pPr marL="1828800" algn="l" rtl="0" eaLnBrk="1" fontAlgn="base" hangingPunct="1">
        <a:spcBef>
          <a:spcPct val="0"/>
        </a:spcBef>
        <a:spcAft>
          <a:spcPct val="0"/>
        </a:spcAft>
        <a:defRPr sz="38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5"/>
        </a:buBlip>
        <a:defRPr sz="2800">
          <a:solidFill>
            <a:schemeClr val="tx1"/>
          </a:solidFill>
          <a:latin typeface="+mn-lt"/>
        </a:defRPr>
      </a:lvl2pPr>
      <a:lvl3pPr marL="1143000" indent="-228600" algn="l" rtl="0" eaLnBrk="1" fontAlgn="base" hangingPunct="1">
        <a:spcBef>
          <a:spcPct val="20000"/>
        </a:spcBef>
        <a:spcAft>
          <a:spcPct val="0"/>
        </a:spcAft>
        <a:buBlip>
          <a:blip r:embed="rId15"/>
        </a:buBlip>
        <a:defRPr sz="2400">
          <a:solidFill>
            <a:schemeClr val="tx1"/>
          </a:solidFill>
          <a:latin typeface="+mn-lt"/>
        </a:defRPr>
      </a:lvl3pPr>
      <a:lvl4pPr marL="1600200" indent="-228600" algn="l" rtl="0" eaLnBrk="1" fontAlgn="base" hangingPunct="1">
        <a:spcBef>
          <a:spcPct val="20000"/>
        </a:spcBef>
        <a:spcAft>
          <a:spcPct val="0"/>
        </a:spcAft>
        <a:buBlip>
          <a:blip r:embed="rId15"/>
        </a:buBlip>
        <a:defRPr sz="2000">
          <a:solidFill>
            <a:schemeClr val="tx1"/>
          </a:solidFill>
          <a:latin typeface="+mn-lt"/>
        </a:defRPr>
      </a:lvl4pPr>
      <a:lvl5pPr marL="2057400" indent="-228600" algn="l" rtl="0" eaLnBrk="1" fontAlgn="base" hangingPunct="1">
        <a:spcBef>
          <a:spcPct val="20000"/>
        </a:spcBef>
        <a:spcAft>
          <a:spcPct val="0"/>
        </a:spcAft>
        <a:buBlip>
          <a:blip r:embed="rId15"/>
        </a:buBlip>
        <a:defRPr sz="2000">
          <a:solidFill>
            <a:schemeClr val="tx1"/>
          </a:solidFill>
          <a:latin typeface="+mn-lt"/>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health.pa.gov/topics/programs/immunizations/Pages/VFC.asp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cdc.gov/vaccines/hcp/admin/storage/toolkit/" TargetMode="External"/><Relationship Id="rId2" Type="http://schemas.openxmlformats.org/officeDocument/2006/relationships/hyperlink" Target="https://www.cdc.gov/" TargetMode="External"/><Relationship Id="rId1" Type="http://schemas.openxmlformats.org/officeDocument/2006/relationships/slideLayout" Target="../slideLayouts/slideLayout2.xml"/><Relationship Id="rId5" Type="http://schemas.openxmlformats.org/officeDocument/2006/relationships/hyperlink" Target="https://www.health.pa.gov/topics/programs/immunizations/Pages/VFC.aspx" TargetMode="External"/><Relationship Id="rId4" Type="http://schemas.openxmlformats.org/officeDocument/2006/relationships/hyperlink" Target="https://www.health.pa.gov/Pages/default.asp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health.pa.gov/topics/programs/immunizations/Pages/VFC.aspx#training" TargetMode="External"/><Relationship Id="rId2" Type="http://schemas.openxmlformats.org/officeDocument/2006/relationships/hyperlink" Target="https://www.health.pa.gov/topics/Documents/Programs/Immunizations/Vaccine%20Coordinator%20roles%20and%20responsibilities.pdf" TargetMode="External"/><Relationship Id="rId1" Type="http://schemas.openxmlformats.org/officeDocument/2006/relationships/slideLayout" Target="../slideLayouts/slideLayout2.xml"/><Relationship Id="rId5" Type="http://schemas.openxmlformats.org/officeDocument/2006/relationships/hyperlink" Target="https://www.health.pa.gov/topics/programs/immunizations/Pages/VFC.aspx" TargetMode="External"/><Relationship Id="rId4" Type="http://schemas.openxmlformats.org/officeDocument/2006/relationships/hyperlink" Target="https://www.cdc.gov/vaccines/parents/tools/parents-guide/downloads/parents-guide-508.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cdc.gov/vaccines/ed/youcalltheshot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sz="4000" dirty="0">
              <a:solidFill>
                <a:srgbClr val="FF0000"/>
              </a:solidFill>
            </a:endParaRPr>
          </a:p>
          <a:p>
            <a:pPr marL="0" indent="0" algn="ctr">
              <a:buNone/>
            </a:pPr>
            <a:endParaRPr lang="en-US" sz="4000" dirty="0">
              <a:solidFill>
                <a:srgbClr val="FF0000"/>
              </a:solidFill>
            </a:endParaRPr>
          </a:p>
          <a:p>
            <a:pPr marL="0" indent="0" algn="ctr">
              <a:buNone/>
            </a:pPr>
            <a:endParaRPr lang="en-US" sz="4000" dirty="0">
              <a:solidFill>
                <a:srgbClr val="FF0000"/>
              </a:solidFill>
            </a:endParaRPr>
          </a:p>
          <a:p>
            <a:pPr marL="0" indent="0" algn="ctr">
              <a:buNone/>
            </a:pPr>
            <a:r>
              <a:rPr lang="en-US" sz="3600" dirty="0">
                <a:solidFill>
                  <a:srgbClr val="0070C0"/>
                </a:solidFill>
                <a:latin typeface="Arial Black" panose="020B0A04020102020204" pitchFamily="34" charset="0"/>
                <a:cs typeface="Arial" panose="020B0604020202020204" pitchFamily="34" charset="0"/>
              </a:rPr>
              <a:t>Vaccine Storage and Handling</a:t>
            </a:r>
          </a:p>
          <a:p>
            <a:endParaRPr lang="en-US" sz="1100" dirty="0">
              <a:latin typeface="Arial" panose="020B0604020202020204" pitchFamily="34" charset="0"/>
              <a:cs typeface="Arial" panose="020B0604020202020204" pitchFamily="34" charset="0"/>
            </a:endParaRPr>
          </a:p>
          <a:p>
            <a:pPr marL="0" indent="0" algn="ctr">
              <a:buNone/>
            </a:pPr>
            <a:r>
              <a:rPr lang="en-US" sz="1100" dirty="0">
                <a:latin typeface="Arial" panose="020B0604020202020204" pitchFamily="34" charset="0"/>
                <a:cs typeface="Arial" panose="020B0604020202020204" pitchFamily="34" charset="0"/>
              </a:rPr>
              <a:t>Revised 7/2020</a:t>
            </a:r>
          </a:p>
        </p:txBody>
      </p:sp>
      <p:sp>
        <p:nvSpPr>
          <p:cNvPr id="4" name="Text Box 5"/>
          <p:cNvSpPr txBox="1">
            <a:spLocks noGrp="1" noChangeArrowheads="1"/>
          </p:cNvSpPr>
          <p:nvPr>
            <p:ph type="title"/>
          </p:nvPr>
        </p:nvSpPr>
        <p:spPr bwMode="auto">
          <a:xfrm>
            <a:off x="1345223" y="214152"/>
            <a:ext cx="79404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fontAlgn="base">
              <a:spcBef>
                <a:spcPct val="20000"/>
              </a:spcBef>
              <a:spcAft>
                <a:spcPct val="0"/>
              </a:spcAft>
              <a:buFont typeface="Arial" charset="0"/>
              <a:buChar char="»"/>
              <a:defRPr sz="2000">
                <a:solidFill>
                  <a:schemeClr val="tx1"/>
                </a:solidFill>
                <a:latin typeface="Calibri" pitchFamily="34" charset="0"/>
              </a:defRPr>
            </a:lvl6pPr>
            <a:lvl7pPr marL="2971800" indent="-228600" fontAlgn="base">
              <a:spcBef>
                <a:spcPct val="20000"/>
              </a:spcBef>
              <a:spcAft>
                <a:spcPct val="0"/>
              </a:spcAft>
              <a:buFont typeface="Arial" charset="0"/>
              <a:buChar char="»"/>
              <a:defRPr sz="2000">
                <a:solidFill>
                  <a:schemeClr val="tx1"/>
                </a:solidFill>
                <a:latin typeface="Calibri" pitchFamily="34" charset="0"/>
              </a:defRPr>
            </a:lvl7pPr>
            <a:lvl8pPr marL="3429000" indent="-228600" fontAlgn="base">
              <a:spcBef>
                <a:spcPct val="20000"/>
              </a:spcBef>
              <a:spcAft>
                <a:spcPct val="0"/>
              </a:spcAft>
              <a:buFont typeface="Arial" charset="0"/>
              <a:buChar char="»"/>
              <a:defRPr sz="2000">
                <a:solidFill>
                  <a:schemeClr val="tx1"/>
                </a:solidFill>
                <a:latin typeface="Calibri" pitchFamily="34" charset="0"/>
              </a:defRPr>
            </a:lvl8pPr>
            <a:lvl9pPr marL="3886200" indent="-228600" fontAlgn="base">
              <a:spcBef>
                <a:spcPct val="20000"/>
              </a:spcBef>
              <a:spcAft>
                <a:spcPct val="0"/>
              </a:spcAft>
              <a:buFont typeface="Arial" charset="0"/>
              <a:buChar char="»"/>
              <a:defRPr sz="2000">
                <a:solidFill>
                  <a:schemeClr val="tx1"/>
                </a:solidFill>
                <a:latin typeface="Calibri" pitchFamily="34" charset="0"/>
              </a:defRPr>
            </a:lvl9pPr>
          </a:lstStyle>
          <a:p>
            <a:pPr algn="ctr">
              <a:spcBef>
                <a:spcPct val="5000"/>
              </a:spcBef>
              <a:buFontTx/>
              <a:buNone/>
            </a:pPr>
            <a:r>
              <a:rPr lang="en-US" altLang="en-US" sz="3600" dirty="0">
                <a:solidFill>
                  <a:schemeClr val="bg1"/>
                </a:solidFill>
                <a:latin typeface="Arial Black" panose="020B0A04020102020204" pitchFamily="34" charset="0"/>
                <a:cs typeface="Arial" panose="020B0604020202020204" pitchFamily="34" charset="0"/>
              </a:rPr>
              <a:t>     Pa. Immunization Education</a:t>
            </a:r>
            <a:endParaRPr lang="en-US" altLang="en-US" sz="3600" dirty="0">
              <a:solidFill>
                <a:schemeClr val="bg1"/>
              </a:solidFill>
              <a:effectLst/>
              <a:latin typeface="Arial Black" panose="020B0A04020102020204" pitchFamily="34" charset="0"/>
              <a:cs typeface="Arial" panose="020B0604020202020204" pitchFamily="34" charset="0"/>
            </a:endParaRPr>
          </a:p>
        </p:txBody>
      </p:sp>
      <p:pic>
        <p:nvPicPr>
          <p:cNvPr id="5"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151"/>
          <a:stretch/>
        </p:blipFill>
        <p:spPr bwMode="auto">
          <a:xfrm>
            <a:off x="4028607" y="1349115"/>
            <a:ext cx="4557332" cy="2517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6745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8AB38-69FF-4417-B689-283EE2B2334A}"/>
              </a:ext>
            </a:extLst>
          </p:cNvPr>
          <p:cNvSpPr>
            <a:spLocks noGrp="1"/>
          </p:cNvSpPr>
          <p:nvPr>
            <p:ph type="title"/>
          </p:nvPr>
        </p:nvSpPr>
        <p:spPr/>
        <p:txBody>
          <a:bodyPr/>
          <a:lstStyle/>
          <a:p>
            <a:r>
              <a:rPr lang="en-US" sz="4000" dirty="0">
                <a:latin typeface="Arial Black" panose="020B0A04020102020204" pitchFamily="34" charset="0"/>
              </a:rPr>
              <a:t>   More Coordinator Responsibilities</a:t>
            </a:r>
          </a:p>
        </p:txBody>
      </p:sp>
      <p:sp>
        <p:nvSpPr>
          <p:cNvPr id="3" name="Content Placeholder 2">
            <a:extLst>
              <a:ext uri="{FF2B5EF4-FFF2-40B4-BE49-F238E27FC236}">
                <a16:creationId xmlns:a16="http://schemas.microsoft.com/office/drawing/2014/main" id="{25D6AA02-30FF-4151-9691-549CAC88412D}"/>
              </a:ext>
            </a:extLst>
          </p:cNvPr>
          <p:cNvSpPr>
            <a:spLocks noGrp="1"/>
          </p:cNvSpPr>
          <p:nvPr>
            <p:ph idx="1"/>
          </p:nvPr>
        </p:nvSpPr>
        <p:spPr>
          <a:xfrm>
            <a:off x="524435" y="941294"/>
            <a:ext cx="11057965" cy="5486400"/>
          </a:xfrm>
        </p:spPr>
        <p:txBody>
          <a:bodyPr/>
          <a:lstStyle/>
          <a:p>
            <a:endParaRPr lang="en-US" sz="2400" dirty="0">
              <a:latin typeface="Arial Black" panose="020B0A04020102020204" pitchFamily="34" charset="0"/>
            </a:endParaRPr>
          </a:p>
          <a:p>
            <a:r>
              <a:rPr lang="en-US" sz="2400" dirty="0">
                <a:latin typeface="Arial" panose="020B0604020202020204" pitchFamily="34" charset="0"/>
                <a:cs typeface="Arial" panose="020B0604020202020204" pitchFamily="34" charset="0"/>
              </a:rPr>
              <a:t>Respond to temperature excursions.</a:t>
            </a:r>
          </a:p>
          <a:p>
            <a:r>
              <a:rPr lang="en-US" sz="2400" dirty="0">
                <a:latin typeface="Arial" panose="020B0604020202020204" pitchFamily="34" charset="0"/>
                <a:cs typeface="Arial" panose="020B0604020202020204" pitchFamily="34" charset="0"/>
              </a:rPr>
              <a:t>Maintain all documentation such as inventory, temperature logs, policies and procedures.</a:t>
            </a:r>
          </a:p>
          <a:p>
            <a:r>
              <a:rPr lang="en-US" sz="2400" dirty="0">
                <a:latin typeface="Arial" panose="020B0604020202020204" pitchFamily="34" charset="0"/>
                <a:cs typeface="Arial" panose="020B0604020202020204" pitchFamily="34" charset="0"/>
              </a:rPr>
              <a:t>Ensure staff is properly trained.</a:t>
            </a:r>
          </a:p>
          <a:p>
            <a:r>
              <a:rPr lang="en-US" sz="2400" dirty="0">
                <a:latin typeface="Arial" panose="020B0604020202020204" pitchFamily="34" charset="0"/>
                <a:cs typeface="Arial" panose="020B0604020202020204" pitchFamily="34" charset="0"/>
              </a:rPr>
              <a:t>Monitor operation of storage equipment and systems.</a:t>
            </a:r>
          </a:p>
          <a:p>
            <a:r>
              <a:rPr lang="en-US" sz="2400" dirty="0">
                <a:latin typeface="Arial" panose="020B0604020202020204" pitchFamily="34" charset="0"/>
                <a:cs typeface="Arial" panose="020B0604020202020204" pitchFamily="34" charset="0"/>
              </a:rPr>
              <a:t>Oversee proper vaccine transport when necessary.</a:t>
            </a:r>
          </a:p>
          <a:p>
            <a:r>
              <a:rPr lang="en-US" sz="2400" dirty="0">
                <a:latin typeface="Arial" panose="020B0604020202020204" pitchFamily="34" charset="0"/>
                <a:cs typeface="Arial" panose="020B0604020202020204" pitchFamily="34" charset="0"/>
              </a:rPr>
              <a:t>Oversee emergency preparations including tracking weather with proper vaccine care during disasters.</a:t>
            </a:r>
          </a:p>
          <a:p>
            <a:r>
              <a:rPr lang="en-US" sz="2400" dirty="0">
                <a:latin typeface="Arial" panose="020B0604020202020204" pitchFamily="34" charset="0"/>
                <a:cs typeface="Arial" panose="020B0604020202020204" pitchFamily="34" charset="0"/>
              </a:rPr>
              <a:t>Monitor operation of temperature monitoring devices.</a:t>
            </a:r>
          </a:p>
          <a:p>
            <a:endParaRPr lang="en-US" sz="2400" dirty="0">
              <a:latin typeface="Arial Black" panose="020B0A04020102020204" pitchFamily="34" charset="0"/>
            </a:endParaRPr>
          </a:p>
        </p:txBody>
      </p:sp>
    </p:spTree>
    <p:extLst>
      <p:ext uri="{BB962C8B-B14F-4D97-AF65-F5344CB8AC3E}">
        <p14:creationId xmlns:p14="http://schemas.microsoft.com/office/powerpoint/2010/main" val="2623053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316DB-3AFE-4A86-A7DE-E7FFEE821B94}"/>
              </a:ext>
            </a:extLst>
          </p:cNvPr>
          <p:cNvSpPr>
            <a:spLocks noGrp="1"/>
          </p:cNvSpPr>
          <p:nvPr>
            <p:ph type="title"/>
          </p:nvPr>
        </p:nvSpPr>
        <p:spPr/>
        <p:txBody>
          <a:bodyPr/>
          <a:lstStyle/>
          <a:p>
            <a:r>
              <a:rPr lang="en-US" sz="4000" dirty="0">
                <a:latin typeface="Arial Black" panose="020B0A04020102020204" pitchFamily="34" charset="0"/>
              </a:rPr>
              <a:t>CDC  Storage Unit Recommendations </a:t>
            </a:r>
          </a:p>
        </p:txBody>
      </p:sp>
      <p:sp>
        <p:nvSpPr>
          <p:cNvPr id="3" name="Content Placeholder 2">
            <a:extLst>
              <a:ext uri="{FF2B5EF4-FFF2-40B4-BE49-F238E27FC236}">
                <a16:creationId xmlns:a16="http://schemas.microsoft.com/office/drawing/2014/main" id="{B916A2C1-19C7-46D6-AE08-33FAE5B8D991}"/>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Purpose built refrigerators and freezers (designed to store medications and biologics) are CDC highly recommended.  Standalone refrigerators and freezers are required. No household combo refrigerators/freezers are permitted for PA VFC providers.</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Do NOT store any vaccine in a dormitory-style or bar-style combined refrigerator/freezer unit under any circumstance as all vaccine must be wasted and vaccine ordering privileges will be suspended. These units pose a significant risk to freeze vaccine.</a:t>
            </a:r>
          </a:p>
        </p:txBody>
      </p:sp>
    </p:spTree>
    <p:extLst>
      <p:ext uri="{BB962C8B-B14F-4D97-AF65-F5344CB8AC3E}">
        <p14:creationId xmlns:p14="http://schemas.microsoft.com/office/powerpoint/2010/main" val="2769415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DB99A6-E576-40CE-8B64-F00C5D5EF326}"/>
              </a:ext>
            </a:extLst>
          </p:cNvPr>
          <p:cNvSpPr>
            <a:spLocks noGrp="1"/>
          </p:cNvSpPr>
          <p:nvPr>
            <p:ph idx="1"/>
          </p:nvPr>
        </p:nvSpPr>
        <p:spPr>
          <a:xfrm>
            <a:off x="609600" y="1089212"/>
            <a:ext cx="10972800" cy="5096435"/>
          </a:xfrm>
        </p:spPr>
        <p:txBody>
          <a:bodyPr/>
          <a:lstStyle/>
          <a:p>
            <a:r>
              <a:rPr lang="en-US" sz="2400" dirty="0">
                <a:latin typeface="Arial" panose="020B0604020202020204" pitchFamily="34" charset="0"/>
                <a:cs typeface="Arial" panose="020B0604020202020204" pitchFamily="34" charset="0"/>
              </a:rPr>
              <a:t>Make certain the storage unit is large enough to store your largest inventory without crowding.</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Storage units must be firm and level with good air circulation around the outside of the unit.</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Studies indicate most units work best when placed in  an area with standard indoor room temperatures (20 to 25°C or 68 to 77°F).</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Check manufacturer supplied owner’s manual for additional placement and spacing instructions.</a:t>
            </a:r>
          </a:p>
        </p:txBody>
      </p:sp>
      <p:sp>
        <p:nvSpPr>
          <p:cNvPr id="5" name="Title 4">
            <a:extLst>
              <a:ext uri="{FF2B5EF4-FFF2-40B4-BE49-F238E27FC236}">
                <a16:creationId xmlns:a16="http://schemas.microsoft.com/office/drawing/2014/main" id="{63CE46ED-3C6A-430B-B8ED-F7CB49710B5F}"/>
              </a:ext>
            </a:extLst>
          </p:cNvPr>
          <p:cNvSpPr>
            <a:spLocks noGrp="1"/>
          </p:cNvSpPr>
          <p:nvPr>
            <p:ph type="title"/>
          </p:nvPr>
        </p:nvSpPr>
        <p:spPr/>
        <p:txBody>
          <a:bodyPr/>
          <a:lstStyle/>
          <a:p>
            <a:r>
              <a:rPr lang="en-US" sz="4000" dirty="0">
                <a:latin typeface="Arial Black" panose="020B0A04020102020204" pitchFamily="34" charset="0"/>
              </a:rPr>
              <a:t>    More Storage Recommendations</a:t>
            </a:r>
          </a:p>
        </p:txBody>
      </p:sp>
    </p:spTree>
    <p:extLst>
      <p:ext uri="{BB962C8B-B14F-4D97-AF65-F5344CB8AC3E}">
        <p14:creationId xmlns:p14="http://schemas.microsoft.com/office/powerpoint/2010/main" val="4145096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0246C-6BED-4CC3-A3F5-64FE4480B2D2}"/>
              </a:ext>
            </a:extLst>
          </p:cNvPr>
          <p:cNvSpPr>
            <a:spLocks noGrp="1"/>
          </p:cNvSpPr>
          <p:nvPr>
            <p:ph type="title"/>
          </p:nvPr>
        </p:nvSpPr>
        <p:spPr/>
        <p:txBody>
          <a:bodyPr/>
          <a:lstStyle/>
          <a:p>
            <a:r>
              <a:rPr lang="en-US" sz="4000" dirty="0">
                <a:latin typeface="Arial Black" panose="020B0A04020102020204" pitchFamily="34" charset="0"/>
              </a:rPr>
              <a:t>           Cold Storage Unit Setup</a:t>
            </a:r>
          </a:p>
        </p:txBody>
      </p:sp>
      <p:sp>
        <p:nvSpPr>
          <p:cNvPr id="3" name="Content Placeholder 2">
            <a:extLst>
              <a:ext uri="{FF2B5EF4-FFF2-40B4-BE49-F238E27FC236}">
                <a16:creationId xmlns:a16="http://schemas.microsoft.com/office/drawing/2014/main" id="{5CD316D4-5CC1-4E0F-9548-7A4825F3DCD5}"/>
              </a:ext>
            </a:extLst>
          </p:cNvPr>
          <p:cNvSpPr>
            <a:spLocks noGrp="1"/>
          </p:cNvSpPr>
          <p:nvPr>
            <p:ph idx="1"/>
          </p:nvPr>
        </p:nvSpPr>
        <p:spPr>
          <a:xfrm>
            <a:off x="214098" y="808753"/>
            <a:ext cx="11380177" cy="5671037"/>
          </a:xfrm>
        </p:spPr>
        <p:txBody>
          <a:bodyPr/>
          <a:lstStyle/>
          <a:p>
            <a:endParaRPr lang="en-US" sz="2400" dirty="0">
              <a:latin typeface="Arial Black" panose="020B0A04020102020204" pitchFamily="34" charset="0"/>
            </a:endParaRPr>
          </a:p>
          <a:p>
            <a:r>
              <a:rPr lang="en-US" sz="2200" dirty="0">
                <a:latin typeface="Arial" panose="020B0604020202020204" pitchFamily="34" charset="0"/>
                <a:cs typeface="Arial" panose="020B0604020202020204" pitchFamily="34" charset="0"/>
              </a:rPr>
              <a:t>Plug in only one storage unit per electrical outlet to avoid creating a fire hazard or triggering a safety switch that would turn off the power.</a:t>
            </a:r>
          </a:p>
          <a:p>
            <a:endParaRPr lang="en-US"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Use a safety-lock plug or outlet cover to prevent the unit from being unplugged.</a:t>
            </a:r>
          </a:p>
          <a:p>
            <a:endParaRPr lang="en-US"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Post “DO NOT UNPLUG” warning signs.   </a:t>
            </a:r>
          </a:p>
          <a:p>
            <a:pPr marL="0" indent="0">
              <a:buNone/>
            </a:pPr>
            <a:endParaRPr lang="en-US"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Label fuses and circuit breaker to alert people not to turn off power to storage units.</a:t>
            </a:r>
          </a:p>
          <a:p>
            <a:pPr marL="0" indent="0">
              <a:buNone/>
            </a:pPr>
            <a:endParaRPr lang="en-US"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Extension cords/power strips are not permitted. </a:t>
            </a:r>
          </a:p>
        </p:txBody>
      </p:sp>
      <p:pic>
        <p:nvPicPr>
          <p:cNvPr id="5" name="Picture 4">
            <a:extLst>
              <a:ext uri="{FF2B5EF4-FFF2-40B4-BE49-F238E27FC236}">
                <a16:creationId xmlns:a16="http://schemas.microsoft.com/office/drawing/2014/main" id="{57BC15E7-DCF7-4768-A504-AE0C2AD1BA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0285" y="2914928"/>
            <a:ext cx="1458686" cy="1458686"/>
          </a:xfrm>
          <a:prstGeom prst="rect">
            <a:avLst/>
          </a:prstGeom>
          <a:noFill/>
        </p:spPr>
      </p:pic>
      <p:pic>
        <p:nvPicPr>
          <p:cNvPr id="7" name="Picture 6">
            <a:extLst>
              <a:ext uri="{FF2B5EF4-FFF2-40B4-BE49-F238E27FC236}">
                <a16:creationId xmlns:a16="http://schemas.microsoft.com/office/drawing/2014/main" id="{6D3EE8D6-0788-42AA-AF64-9397F53D94CA}"/>
              </a:ext>
            </a:extLst>
          </p:cNvPr>
          <p:cNvPicPr>
            <a:picLocks noChangeAspect="1"/>
          </p:cNvPicPr>
          <p:nvPr/>
        </p:nvPicPr>
        <p:blipFill>
          <a:blip r:embed="rId3"/>
          <a:stretch>
            <a:fillRect/>
          </a:stretch>
        </p:blipFill>
        <p:spPr>
          <a:xfrm>
            <a:off x="7932718" y="4872146"/>
            <a:ext cx="1555666" cy="1109112"/>
          </a:xfrm>
          <a:prstGeom prst="rect">
            <a:avLst/>
          </a:prstGeom>
        </p:spPr>
      </p:pic>
    </p:spTree>
    <p:extLst>
      <p:ext uri="{BB962C8B-B14F-4D97-AF65-F5344CB8AC3E}">
        <p14:creationId xmlns:p14="http://schemas.microsoft.com/office/powerpoint/2010/main" val="3192149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7CDED-CE0D-4DEC-8AC0-09D33214A6ED}"/>
              </a:ext>
            </a:extLst>
          </p:cNvPr>
          <p:cNvSpPr>
            <a:spLocks noGrp="1"/>
          </p:cNvSpPr>
          <p:nvPr>
            <p:ph type="title"/>
          </p:nvPr>
        </p:nvSpPr>
        <p:spPr/>
        <p:txBody>
          <a:bodyPr/>
          <a:lstStyle/>
          <a:p>
            <a:r>
              <a:rPr lang="en-US" sz="4000" dirty="0">
                <a:latin typeface="Arial Black" panose="020B0A04020102020204" pitchFamily="34" charset="0"/>
              </a:rPr>
              <a:t>    Cold Storage Unit Temperatures</a:t>
            </a:r>
          </a:p>
        </p:txBody>
      </p:sp>
      <p:sp>
        <p:nvSpPr>
          <p:cNvPr id="3" name="Content Placeholder 2">
            <a:extLst>
              <a:ext uri="{FF2B5EF4-FFF2-40B4-BE49-F238E27FC236}">
                <a16:creationId xmlns:a16="http://schemas.microsoft.com/office/drawing/2014/main" id="{83C7B2E3-6691-4E97-9809-DA0D32EF139E}"/>
              </a:ext>
            </a:extLst>
          </p:cNvPr>
          <p:cNvSpPr>
            <a:spLocks noGrp="1"/>
          </p:cNvSpPr>
          <p:nvPr>
            <p:ph idx="1"/>
          </p:nvPr>
        </p:nvSpPr>
        <p:spPr>
          <a:xfrm>
            <a:off x="575733" y="1134208"/>
            <a:ext cx="10972800" cy="5185909"/>
          </a:xfrm>
        </p:spPr>
        <p:txBody>
          <a:bodyPr/>
          <a:lstStyle/>
          <a:p>
            <a:r>
              <a:rPr lang="en-US" sz="2400" dirty="0">
                <a:latin typeface="Arial" panose="020B0604020202020204" pitchFamily="34" charset="0"/>
                <a:cs typeface="Arial" panose="020B0604020202020204" pitchFamily="34" charset="0"/>
              </a:rPr>
              <a:t>Refrigerators should maintain temperatures between</a:t>
            </a:r>
          </a:p>
          <a:p>
            <a:pPr marL="0" indent="0">
              <a:buNone/>
            </a:pPr>
            <a:r>
              <a:rPr lang="en-US" sz="2400" dirty="0">
                <a:latin typeface="Arial" panose="020B0604020202020204" pitchFamily="34" charset="0"/>
                <a:cs typeface="Arial" panose="020B0604020202020204" pitchFamily="34" charset="0"/>
              </a:rPr>
              <a:t>   2 to 8°C (36 to 46°F). </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Set the thermostat at mid range to decrease the chance of temperature excursions affecting vaccine viability.</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Freezers should maintain temperatures between -50 to -15°C </a:t>
            </a:r>
          </a:p>
          <a:p>
            <a:pPr marL="0" indent="0">
              <a:buNone/>
            </a:pPr>
            <a:r>
              <a:rPr lang="en-US" sz="2400" dirty="0">
                <a:latin typeface="Arial" panose="020B0604020202020204" pitchFamily="34" charset="0"/>
                <a:cs typeface="Arial" panose="020B0604020202020204" pitchFamily="34" charset="0"/>
              </a:rPr>
              <a:t>    (-58 to +5°F).</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It may take 2-7 days to stabilize the temperature in a newly installed or repaired refrigerator or 2-3 days for a newly installed or repaired freezer.</a:t>
            </a:r>
          </a:p>
        </p:txBody>
      </p:sp>
    </p:spTree>
    <p:extLst>
      <p:ext uri="{BB962C8B-B14F-4D97-AF65-F5344CB8AC3E}">
        <p14:creationId xmlns:p14="http://schemas.microsoft.com/office/powerpoint/2010/main" val="3359490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272F4-1183-4CDE-AF6A-3524C0F545E8}"/>
              </a:ext>
            </a:extLst>
          </p:cNvPr>
          <p:cNvSpPr>
            <a:spLocks noGrp="1"/>
          </p:cNvSpPr>
          <p:nvPr>
            <p:ph type="title"/>
          </p:nvPr>
        </p:nvSpPr>
        <p:spPr/>
        <p:txBody>
          <a:bodyPr/>
          <a:lstStyle/>
          <a:p>
            <a:r>
              <a:rPr lang="en-US" sz="4000" dirty="0">
                <a:latin typeface="Arial Black" panose="020B0A04020102020204" pitchFamily="34" charset="0"/>
              </a:rPr>
              <a:t>      Organizing Cold Storage Units</a:t>
            </a:r>
          </a:p>
        </p:txBody>
      </p:sp>
      <p:sp>
        <p:nvSpPr>
          <p:cNvPr id="3" name="Content Placeholder 2">
            <a:extLst>
              <a:ext uri="{FF2B5EF4-FFF2-40B4-BE49-F238E27FC236}">
                <a16:creationId xmlns:a16="http://schemas.microsoft.com/office/drawing/2014/main" id="{F32A2D20-3293-4C37-9BDA-A306CC8CF7C1}"/>
              </a:ext>
            </a:extLst>
          </p:cNvPr>
          <p:cNvSpPr>
            <a:spLocks noGrp="1"/>
          </p:cNvSpPr>
          <p:nvPr>
            <p:ph idx="1"/>
          </p:nvPr>
        </p:nvSpPr>
        <p:spPr>
          <a:xfrm>
            <a:off x="372533" y="1169376"/>
            <a:ext cx="10972800" cy="6655777"/>
          </a:xfrm>
        </p:spPr>
        <p:txBody>
          <a:bodyPr/>
          <a:lstStyle/>
          <a:p>
            <a:r>
              <a:rPr lang="en-US" sz="2400" dirty="0">
                <a:latin typeface="Arial" panose="020B0604020202020204" pitchFamily="34" charset="0"/>
                <a:cs typeface="Arial" panose="020B0604020202020204" pitchFamily="34" charset="0"/>
              </a:rPr>
              <a:t>Always consult vaccine manufacturers’ product information/package inserts for the most up-to-date storage and handling recommendations.</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Always store vaccines in their original packaging with lids closed until ready for administration. </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Never store loose vials or manufacturer-filled syringes outside of their packaging. </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Never store diluent in the freezer. Whenever possible, store diluent with the corresponding refrigerated vaccine</a:t>
            </a:r>
            <a:r>
              <a:rPr lang="en-US" sz="2400" dirty="0">
                <a:latin typeface="Arial Black" panose="020B0A04020102020204" pitchFamily="34" charset="0"/>
              </a:rPr>
              <a:t>.</a:t>
            </a:r>
          </a:p>
          <a:p>
            <a:pPr marL="0" indent="0">
              <a:buNone/>
            </a:pPr>
            <a:endParaRPr lang="en-US" sz="2400" dirty="0">
              <a:latin typeface="Arial Black" panose="020B0A04020102020204" pitchFamily="34" charset="0"/>
            </a:endParaRPr>
          </a:p>
          <a:p>
            <a:endParaRPr lang="en-US" sz="2800" dirty="0">
              <a:latin typeface="Arial Black" panose="020B0A04020102020204" pitchFamily="34" charset="0"/>
            </a:endParaRPr>
          </a:p>
        </p:txBody>
      </p:sp>
    </p:spTree>
    <p:extLst>
      <p:ext uri="{BB962C8B-B14F-4D97-AF65-F5344CB8AC3E}">
        <p14:creationId xmlns:p14="http://schemas.microsoft.com/office/powerpoint/2010/main" val="859085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232C2-83F3-447E-945D-F37256D63E7E}"/>
              </a:ext>
            </a:extLst>
          </p:cNvPr>
          <p:cNvSpPr>
            <a:spLocks noGrp="1"/>
          </p:cNvSpPr>
          <p:nvPr>
            <p:ph type="title"/>
          </p:nvPr>
        </p:nvSpPr>
        <p:spPr/>
        <p:txBody>
          <a:bodyPr/>
          <a:lstStyle/>
          <a:p>
            <a:pPr algn="ctr"/>
            <a:r>
              <a:rPr lang="en-US" dirty="0">
                <a:latin typeface="Arial Black" panose="020B0A04020102020204" pitchFamily="34" charset="0"/>
              </a:rPr>
              <a:t>Organizing Cold Storage Units</a:t>
            </a:r>
          </a:p>
        </p:txBody>
      </p:sp>
      <p:sp>
        <p:nvSpPr>
          <p:cNvPr id="3" name="Content Placeholder 2">
            <a:extLst>
              <a:ext uri="{FF2B5EF4-FFF2-40B4-BE49-F238E27FC236}">
                <a16:creationId xmlns:a16="http://schemas.microsoft.com/office/drawing/2014/main" id="{19EDB152-4434-496F-AF1B-51973D972154}"/>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Label VFC, 317, and private vaccine.</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Review vaccine expiration dates and rotate vaccine stock weekly.</a:t>
            </a:r>
          </a:p>
          <a:p>
            <a:pPr marL="0" indent="0">
              <a:buNone/>
            </a:pPr>
            <a:endParaRPr lang="en-US" dirty="0"/>
          </a:p>
          <a:p>
            <a:pPr marL="0" indent="0">
              <a:buNone/>
            </a:pPr>
            <a:endParaRPr lang="en-US" dirty="0"/>
          </a:p>
        </p:txBody>
      </p:sp>
      <p:pic>
        <p:nvPicPr>
          <p:cNvPr id="7" name="Picture 6" descr="A screenshot of a cell phone&#10;&#10;Description automatically generated">
            <a:extLst>
              <a:ext uri="{FF2B5EF4-FFF2-40B4-BE49-F238E27FC236}">
                <a16:creationId xmlns:a16="http://schemas.microsoft.com/office/drawing/2014/main" id="{80F439FB-C464-4AB6-A130-5C093D04CA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127" y="3613942"/>
            <a:ext cx="10028367" cy="1456576"/>
          </a:xfrm>
          <a:prstGeom prst="rect">
            <a:avLst/>
          </a:prstGeom>
        </p:spPr>
      </p:pic>
    </p:spTree>
    <p:extLst>
      <p:ext uri="{BB962C8B-B14F-4D97-AF65-F5344CB8AC3E}">
        <p14:creationId xmlns:p14="http://schemas.microsoft.com/office/powerpoint/2010/main" val="1110320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CFC8C-3F3E-4F48-97B1-82D6CAFC2E94}"/>
              </a:ext>
            </a:extLst>
          </p:cNvPr>
          <p:cNvSpPr>
            <a:spLocks noGrp="1"/>
          </p:cNvSpPr>
          <p:nvPr>
            <p:ph type="title"/>
          </p:nvPr>
        </p:nvSpPr>
        <p:spPr/>
        <p:txBody>
          <a:bodyPr/>
          <a:lstStyle/>
          <a:p>
            <a:r>
              <a:rPr lang="en-US" sz="4000" dirty="0">
                <a:latin typeface="Arial Black" panose="020B0A04020102020204" pitchFamily="34" charset="0"/>
              </a:rPr>
              <a:t>    More Storage Unit Organization</a:t>
            </a:r>
          </a:p>
        </p:txBody>
      </p:sp>
      <p:sp>
        <p:nvSpPr>
          <p:cNvPr id="3" name="Content Placeholder 2">
            <a:extLst>
              <a:ext uri="{FF2B5EF4-FFF2-40B4-BE49-F238E27FC236}">
                <a16:creationId xmlns:a16="http://schemas.microsoft.com/office/drawing/2014/main" id="{0AFA2AB0-764B-42A9-BAD2-08DDB61630F9}"/>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Measles, mumps and rubella (MMR) vaccine may be stored in either refrigerator or freezer.</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If medications and biological products must be stored in the same unit as vaccines, diluents and water bottles, they should be on a different shelf below the vaccines. This prevents contamination and reduces the likelihood of medication errors. </a:t>
            </a:r>
          </a:p>
          <a:p>
            <a:endParaRPr lang="en-US" dirty="0"/>
          </a:p>
        </p:txBody>
      </p:sp>
    </p:spTree>
    <p:extLst>
      <p:ext uri="{BB962C8B-B14F-4D97-AF65-F5344CB8AC3E}">
        <p14:creationId xmlns:p14="http://schemas.microsoft.com/office/powerpoint/2010/main" val="2797433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D6EEE-2126-43D2-9877-9697F5496A07}"/>
              </a:ext>
            </a:extLst>
          </p:cNvPr>
          <p:cNvSpPr>
            <a:spLocks noGrp="1"/>
          </p:cNvSpPr>
          <p:nvPr>
            <p:ph type="title"/>
          </p:nvPr>
        </p:nvSpPr>
        <p:spPr/>
        <p:txBody>
          <a:bodyPr/>
          <a:lstStyle/>
          <a:p>
            <a:r>
              <a:rPr lang="en-US" sz="4000" dirty="0">
                <a:latin typeface="Arial Black" panose="020B0A04020102020204" pitchFamily="34" charset="0"/>
              </a:rPr>
              <a:t> Water Bottles in Cold Storage Units</a:t>
            </a:r>
          </a:p>
        </p:txBody>
      </p:sp>
      <p:sp>
        <p:nvSpPr>
          <p:cNvPr id="3" name="Content Placeholder 2">
            <a:extLst>
              <a:ext uri="{FF2B5EF4-FFF2-40B4-BE49-F238E27FC236}">
                <a16:creationId xmlns:a16="http://schemas.microsoft.com/office/drawing/2014/main" id="{BB53D08F-1226-4822-BDE4-9C818C9EA4E5}"/>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Unless the cold storage unit manufacturer recommends otherwise (check unit specifications), place water bottles (labelled with DO NOT DRINK on each bottle) on the top shelf, floor &amp; in the door racks of the unit.</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Water bottles help stabilize temperatures destabilized by frequent opening and closing of the unit door or during a power failure.</a:t>
            </a:r>
          </a:p>
          <a:p>
            <a:endParaRPr lang="en-US" dirty="0">
              <a:latin typeface="Arial Black" panose="020B0A04020102020204" pitchFamily="34" charset="0"/>
            </a:endParaRPr>
          </a:p>
        </p:txBody>
      </p:sp>
    </p:spTree>
    <p:extLst>
      <p:ext uri="{BB962C8B-B14F-4D97-AF65-F5344CB8AC3E}">
        <p14:creationId xmlns:p14="http://schemas.microsoft.com/office/powerpoint/2010/main" val="3091920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5F9B4-8C25-4BEF-BED1-F8F310DFC031}"/>
              </a:ext>
            </a:extLst>
          </p:cNvPr>
          <p:cNvSpPr>
            <a:spLocks noGrp="1"/>
          </p:cNvSpPr>
          <p:nvPr>
            <p:ph type="title"/>
          </p:nvPr>
        </p:nvSpPr>
        <p:spPr/>
        <p:txBody>
          <a:bodyPr/>
          <a:lstStyle/>
          <a:p>
            <a:r>
              <a:rPr lang="en-US" sz="4000" dirty="0">
                <a:latin typeface="Arial Black" panose="020B0A04020102020204" pitchFamily="34" charset="0"/>
              </a:rPr>
              <a:t>  Best Practices in Vaccine Storage </a:t>
            </a:r>
          </a:p>
        </p:txBody>
      </p:sp>
      <p:sp>
        <p:nvSpPr>
          <p:cNvPr id="3" name="Content Placeholder 2">
            <a:extLst>
              <a:ext uri="{FF2B5EF4-FFF2-40B4-BE49-F238E27FC236}">
                <a16:creationId xmlns:a16="http://schemas.microsoft.com/office/drawing/2014/main" id="{A0028F95-248B-4BD4-B897-B9267B9A537D}"/>
              </a:ext>
            </a:extLst>
          </p:cNvPr>
          <p:cNvSpPr>
            <a:spLocks noGrp="1"/>
          </p:cNvSpPr>
          <p:nvPr>
            <p:ph idx="1"/>
          </p:nvPr>
        </p:nvSpPr>
        <p:spPr>
          <a:xfrm>
            <a:off x="447868" y="1931437"/>
            <a:ext cx="11134531" cy="4311100"/>
          </a:xfrm>
        </p:spPr>
        <p:txBody>
          <a:bodyPr/>
          <a:lstStyle/>
          <a:p>
            <a:r>
              <a:rPr lang="en-US" sz="2400" dirty="0">
                <a:latin typeface="Arial" panose="020B0604020202020204" pitchFamily="34" charset="0"/>
                <a:cs typeface="Arial" panose="020B0604020202020204" pitchFamily="34" charset="0"/>
              </a:rPr>
              <a:t>Place vaccines in center refrigerator space, contained in original packaging, inside designated storage trays positioned 2 to 3 inches from refrigerator walls. To reduce errors, do NOT place similar looking vaccines next to each other in the storage unit. </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Avoid storage on top shelf near the cooling vent. This location is likely to exceed the maximum allowed temperature during power outages.</a:t>
            </a:r>
          </a:p>
        </p:txBody>
      </p:sp>
    </p:spTree>
    <p:extLst>
      <p:ext uri="{BB962C8B-B14F-4D97-AF65-F5344CB8AC3E}">
        <p14:creationId xmlns:p14="http://schemas.microsoft.com/office/powerpoint/2010/main" val="1388464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D8EFD-EF1F-4B46-8BE4-F4C84B5210B5}"/>
              </a:ext>
            </a:extLst>
          </p:cNvPr>
          <p:cNvSpPr>
            <a:spLocks noGrp="1"/>
          </p:cNvSpPr>
          <p:nvPr>
            <p:ph type="title"/>
          </p:nvPr>
        </p:nvSpPr>
        <p:spPr/>
        <p:txBody>
          <a:bodyPr/>
          <a:lstStyle/>
          <a:p>
            <a:r>
              <a:rPr lang="en-US" sz="4000" dirty="0">
                <a:latin typeface="Arial Black" panose="020B0A04020102020204" pitchFamily="34" charset="0"/>
              </a:rPr>
              <a:t>           Proper Vaccine Storage</a:t>
            </a:r>
          </a:p>
        </p:txBody>
      </p:sp>
      <p:sp>
        <p:nvSpPr>
          <p:cNvPr id="3" name="Content Placeholder 2">
            <a:extLst>
              <a:ext uri="{FF2B5EF4-FFF2-40B4-BE49-F238E27FC236}">
                <a16:creationId xmlns:a16="http://schemas.microsoft.com/office/drawing/2014/main" id="{B700C34F-AD9C-420E-B1E7-4E983D73CBFD}"/>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Proper  vaccine storage and handling is an important factor in preventing and eradicating vaccine-preventable diseases.</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Improper storage and handling can result in non-viable vaccines, patient revaccination, damage to public confidence in vaccines and significant  financial loss. Patients refusing revaccination may not be protected from disease.</a:t>
            </a:r>
          </a:p>
        </p:txBody>
      </p:sp>
    </p:spTree>
    <p:extLst>
      <p:ext uri="{BB962C8B-B14F-4D97-AF65-F5344CB8AC3E}">
        <p14:creationId xmlns:p14="http://schemas.microsoft.com/office/powerpoint/2010/main" val="790181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2E7B6-CA0F-4D35-800F-D5040AF04B85}"/>
              </a:ext>
            </a:extLst>
          </p:cNvPr>
          <p:cNvSpPr>
            <a:spLocks noGrp="1"/>
          </p:cNvSpPr>
          <p:nvPr>
            <p:ph type="title"/>
          </p:nvPr>
        </p:nvSpPr>
        <p:spPr/>
        <p:txBody>
          <a:bodyPr/>
          <a:lstStyle/>
          <a:p>
            <a:r>
              <a:rPr lang="en-US" sz="4000" dirty="0">
                <a:latin typeface="Arial Black" panose="020B0A04020102020204" pitchFamily="34" charset="0"/>
              </a:rPr>
              <a:t>              Storage Unit Set Up</a:t>
            </a:r>
          </a:p>
        </p:txBody>
      </p:sp>
      <p:pic>
        <p:nvPicPr>
          <p:cNvPr id="4" name="Content Placeholder 3">
            <a:extLst>
              <a:ext uri="{FF2B5EF4-FFF2-40B4-BE49-F238E27FC236}">
                <a16:creationId xmlns:a16="http://schemas.microsoft.com/office/drawing/2014/main" id="{36106E3E-D8D7-4AE8-BE9D-CB54B3D410C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8800" y="1547445"/>
            <a:ext cx="5702884" cy="4240823"/>
          </a:xfrm>
          <a:prstGeom prst="rect">
            <a:avLst/>
          </a:prstGeom>
          <a:noFill/>
          <a:ln>
            <a:noFill/>
          </a:ln>
        </p:spPr>
      </p:pic>
      <p:pic>
        <p:nvPicPr>
          <p:cNvPr id="5" name="Picture 4">
            <a:extLst>
              <a:ext uri="{FF2B5EF4-FFF2-40B4-BE49-F238E27FC236}">
                <a16:creationId xmlns:a16="http://schemas.microsoft.com/office/drawing/2014/main" id="{3152B39E-C314-427B-8A83-672F7CD8DD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562" y="1140069"/>
            <a:ext cx="4025901" cy="4876800"/>
          </a:xfrm>
          <a:prstGeom prst="rect">
            <a:avLst/>
          </a:prstGeom>
        </p:spPr>
      </p:pic>
    </p:spTree>
    <p:extLst>
      <p:ext uri="{BB962C8B-B14F-4D97-AF65-F5344CB8AC3E}">
        <p14:creationId xmlns:p14="http://schemas.microsoft.com/office/powerpoint/2010/main" val="3333488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DE73-9BB1-4992-AB3F-9BD22E2973DC}"/>
              </a:ext>
            </a:extLst>
          </p:cNvPr>
          <p:cNvSpPr>
            <a:spLocks noGrp="1"/>
          </p:cNvSpPr>
          <p:nvPr>
            <p:ph type="title"/>
          </p:nvPr>
        </p:nvSpPr>
        <p:spPr/>
        <p:txBody>
          <a:bodyPr/>
          <a:lstStyle/>
          <a:p>
            <a:pPr algn="ctr"/>
            <a:r>
              <a:rPr lang="en-US" sz="4000" dirty="0">
                <a:latin typeface="Arial Black" panose="020B0A04020102020204" pitchFamily="34" charset="0"/>
              </a:rPr>
              <a:t>Storage Unit Set Up: Graphic</a:t>
            </a:r>
            <a:endParaRPr lang="en-US" sz="4000" dirty="0"/>
          </a:p>
        </p:txBody>
      </p:sp>
      <p:pic>
        <p:nvPicPr>
          <p:cNvPr id="5" name="Content Placeholder 4" descr="A screenshot of a cell phone&#10;&#10;Description automatically generated">
            <a:extLst>
              <a:ext uri="{FF2B5EF4-FFF2-40B4-BE49-F238E27FC236}">
                <a16:creationId xmlns:a16="http://schemas.microsoft.com/office/drawing/2014/main" id="{2A272663-3DC2-487D-8298-E470849EC8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61705" y="1160187"/>
            <a:ext cx="7268590" cy="48699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03645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22E84-AE6C-455D-9193-1176A6B19D4A}"/>
              </a:ext>
            </a:extLst>
          </p:cNvPr>
          <p:cNvSpPr>
            <a:spLocks noGrp="1"/>
          </p:cNvSpPr>
          <p:nvPr>
            <p:ph type="title"/>
          </p:nvPr>
        </p:nvSpPr>
        <p:spPr/>
        <p:txBody>
          <a:bodyPr/>
          <a:lstStyle/>
          <a:p>
            <a:r>
              <a:rPr lang="en-US" dirty="0">
                <a:latin typeface="Arial Black" panose="020B0A04020102020204" pitchFamily="34" charset="0"/>
              </a:rPr>
              <a:t>    Provider Responsibilities Reviewed</a:t>
            </a:r>
          </a:p>
        </p:txBody>
      </p:sp>
      <p:sp>
        <p:nvSpPr>
          <p:cNvPr id="3" name="Content Placeholder 2">
            <a:extLst>
              <a:ext uri="{FF2B5EF4-FFF2-40B4-BE49-F238E27FC236}">
                <a16:creationId xmlns:a16="http://schemas.microsoft.com/office/drawing/2014/main" id="{F5F1CCBE-18A7-4ADF-9696-1CE78C192917}"/>
              </a:ext>
            </a:extLst>
          </p:cNvPr>
          <p:cNvSpPr>
            <a:spLocks noGrp="1"/>
          </p:cNvSpPr>
          <p:nvPr>
            <p:ph idx="1"/>
          </p:nvPr>
        </p:nvSpPr>
        <p:spPr>
          <a:xfrm>
            <a:off x="644769" y="1406770"/>
            <a:ext cx="10972800" cy="4791807"/>
          </a:xfrm>
        </p:spPr>
        <p:txBody>
          <a:bodyPr/>
          <a:lstStyle/>
          <a:p>
            <a:pPr marL="0" indent="0" algn="ctr">
              <a:buNone/>
            </a:pPr>
            <a:r>
              <a:rPr lang="en-US" sz="2800" dirty="0">
                <a:latin typeface="Arial" panose="020B0604020202020204" pitchFamily="34" charset="0"/>
                <a:cs typeface="Arial" panose="020B0604020202020204" pitchFamily="34" charset="0"/>
              </a:rPr>
              <a:t>Provider Responsibility</a:t>
            </a:r>
          </a:p>
          <a:p>
            <a:pPr marL="0" indent="0" algn="ctr">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Receive all vaccine shipments to your location.  Do not refuse a shipment. Receive shipment into SIIS inventory.</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Inspect temperature tab in shipping carton on arrival.  </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Store vaccine in proper unit upon receipt. </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Monitor and document temperatures.</a:t>
            </a:r>
          </a:p>
          <a:p>
            <a:pPr marL="0" indent="0">
              <a:buNone/>
            </a:pPr>
            <a:r>
              <a:rPr lang="en-US" sz="2400" dirty="0">
                <a:latin typeface="Arial Black" panose="020B0A04020102020204" pitchFamily="34" charset="0"/>
                <a:cs typeface="Arial" panose="020B0604020202020204" pitchFamily="34" charset="0"/>
              </a:rPr>
              <a:t>                          </a:t>
            </a:r>
          </a:p>
          <a:p>
            <a:endParaRPr lang="en-US" sz="2400" dirty="0">
              <a:latin typeface="Arial Black" panose="020B0A04020102020204" pitchFamily="34" charset="0"/>
              <a:cs typeface="Arial" panose="020B0604020202020204" pitchFamily="34" charset="0"/>
            </a:endParaRPr>
          </a:p>
          <a:p>
            <a:endParaRPr lang="en-US" sz="2400" dirty="0">
              <a:latin typeface="Arial Black" panose="020B0A04020102020204" pitchFamily="34" charset="0"/>
              <a:cs typeface="Arial" panose="020B0604020202020204" pitchFamily="34" charset="0"/>
            </a:endParaRPr>
          </a:p>
          <a:p>
            <a:pPr marL="0" indent="0">
              <a:buNone/>
            </a:pPr>
            <a:endParaRPr lang="en-US" sz="2400" dirty="0">
              <a:latin typeface="Arial Black" panose="020B0A040201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1779964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79F22-2142-4D90-A242-175F311DD819}"/>
              </a:ext>
            </a:extLst>
          </p:cNvPr>
          <p:cNvSpPr>
            <a:spLocks noGrp="1"/>
          </p:cNvSpPr>
          <p:nvPr>
            <p:ph type="title"/>
          </p:nvPr>
        </p:nvSpPr>
        <p:spPr/>
        <p:txBody>
          <a:bodyPr/>
          <a:lstStyle/>
          <a:p>
            <a:pPr algn="ctr"/>
            <a:r>
              <a:rPr lang="en-US" dirty="0">
                <a:latin typeface="Arial Black" panose="020B0A04020102020204" pitchFamily="34" charset="0"/>
              </a:rPr>
              <a:t>Provider Responsibilities Reviewed</a:t>
            </a:r>
          </a:p>
        </p:txBody>
      </p:sp>
      <p:sp>
        <p:nvSpPr>
          <p:cNvPr id="3" name="Content Placeholder 2">
            <a:extLst>
              <a:ext uri="{FF2B5EF4-FFF2-40B4-BE49-F238E27FC236}">
                <a16:creationId xmlns:a16="http://schemas.microsoft.com/office/drawing/2014/main" id="{B95A8D73-B16B-41AB-B0D6-D9A4571F64F1}"/>
              </a:ext>
            </a:extLst>
          </p:cNvPr>
          <p:cNvSpPr>
            <a:spLocks noGrp="1"/>
          </p:cNvSpPr>
          <p:nvPr>
            <p:ph idx="1"/>
          </p:nvPr>
        </p:nvSpPr>
        <p:spPr/>
        <p:txBody>
          <a:bodyPr/>
          <a:lstStyle/>
          <a:p>
            <a:pPr lvl="1">
              <a:buFont typeface="Arial" panose="020B0604020202020204" pitchFamily="34" charset="0"/>
              <a:buChar char="•"/>
            </a:pPr>
            <a:r>
              <a:rPr lang="en-US" sz="2400" dirty="0">
                <a:latin typeface="Arial" panose="020B0604020202020204" pitchFamily="34" charset="0"/>
                <a:cs typeface="Arial" panose="020B0604020202020204" pitchFamily="34" charset="0"/>
              </a:rPr>
              <a:t>Use purpose built or standalone storage units to house vaccine.</a:t>
            </a:r>
          </a:p>
          <a:p>
            <a:pPr marL="457200" lvl="1" indent="0">
              <a:buNone/>
            </a:pP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en-US" sz="2400" dirty="0">
                <a:latin typeface="Arial" panose="020B0604020202020204" pitchFamily="34" charset="0"/>
                <a:cs typeface="Arial" panose="020B0604020202020204" pitchFamily="34" charset="0"/>
              </a:rPr>
              <a:t>Take immediate action when a storage unit temperature</a:t>
            </a:r>
          </a:p>
          <a:p>
            <a:pPr marL="744538" lvl="1" indent="0">
              <a:buNone/>
            </a:pPr>
            <a:r>
              <a:rPr lang="en-US" sz="2400" dirty="0">
                <a:latin typeface="Arial" panose="020B0604020202020204" pitchFamily="34" charset="0"/>
                <a:cs typeface="Arial" panose="020B0604020202020204" pitchFamily="34" charset="0"/>
              </a:rPr>
              <a:t>is out of temperature range.</a:t>
            </a:r>
          </a:p>
          <a:p>
            <a:pPr marL="744538" lvl="1" indent="0">
              <a:buNone/>
            </a:pP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en-US" sz="2400" dirty="0">
                <a:latin typeface="Arial" panose="020B0604020202020204" pitchFamily="34" charset="0"/>
                <a:cs typeface="Arial" panose="020B0604020202020204" pitchFamily="34" charset="0"/>
              </a:rPr>
              <a:t>Submit an incident report if a cold chain failure lasts more</a:t>
            </a:r>
          </a:p>
          <a:p>
            <a:pPr marL="744538" lvl="1" indent="0">
              <a:buNone/>
            </a:pPr>
            <a:r>
              <a:rPr lang="en-US" sz="2400" dirty="0">
                <a:latin typeface="Arial" panose="020B0604020202020204" pitchFamily="34" charset="0"/>
                <a:cs typeface="Arial" panose="020B0604020202020204" pitchFamily="34" charset="0"/>
              </a:rPr>
              <a:t>than 30 minutes.  </a:t>
            </a:r>
          </a:p>
          <a:p>
            <a:pPr marL="744538" lvl="1" indent="0">
              <a:buNone/>
            </a:pPr>
            <a:r>
              <a:rPr lang="en-US" sz="2400" dirty="0">
                <a:latin typeface="Arial" panose="020B0604020202020204" pitchFamily="34" charset="0"/>
                <a:cs typeface="Arial" panose="020B0604020202020204" pitchFamily="34" charset="0"/>
              </a:rPr>
              <a:t>(See VFC Provider Handbook, Section 6F)</a:t>
            </a:r>
          </a:p>
          <a:p>
            <a:endParaRPr lang="en-US" dirty="0"/>
          </a:p>
        </p:txBody>
      </p:sp>
    </p:spTree>
    <p:extLst>
      <p:ext uri="{BB962C8B-B14F-4D97-AF65-F5344CB8AC3E}">
        <p14:creationId xmlns:p14="http://schemas.microsoft.com/office/powerpoint/2010/main" val="944122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sz="4000" dirty="0">
                <a:latin typeface="Arial Black" panose="020B0A04020102020204" pitchFamily="34" charset="0"/>
                <a:cs typeface="Arial" panose="020B0604020202020204" pitchFamily="34" charset="0"/>
              </a:rPr>
              <a:t>Temperature Monitoring</a:t>
            </a:r>
          </a:p>
        </p:txBody>
      </p:sp>
      <p:sp>
        <p:nvSpPr>
          <p:cNvPr id="3" name="Content Placeholder 2"/>
          <p:cNvSpPr>
            <a:spLocks noGrp="1"/>
          </p:cNvSpPr>
          <p:nvPr>
            <p:ph idx="1"/>
          </p:nvPr>
        </p:nvSpPr>
        <p:spPr>
          <a:xfrm>
            <a:off x="404447" y="1169377"/>
            <a:ext cx="11465168" cy="5055577"/>
          </a:xfrm>
        </p:spPr>
        <p:txBody>
          <a:bodyPr/>
          <a:lstStyle/>
          <a:p>
            <a:pPr>
              <a:buFont typeface="Arial" panose="020B0604020202020204" pitchFamily="34" charset="0"/>
              <a:buChar char="●"/>
            </a:pPr>
            <a:r>
              <a:rPr lang="en-US" sz="2400" dirty="0">
                <a:latin typeface="Arial" panose="020B0604020202020204" pitchFamily="34" charset="0"/>
                <a:cs typeface="Arial" panose="020B0604020202020204" pitchFamily="34" charset="0"/>
              </a:rPr>
              <a:t>The CDC </a:t>
            </a:r>
            <a:r>
              <a:rPr lang="en-US" sz="2400" u="sng" dirty="0">
                <a:latin typeface="Arial" panose="020B0604020202020204" pitchFamily="34" charset="0"/>
                <a:cs typeface="Arial" panose="020B0604020202020204" pitchFamily="34" charset="0"/>
              </a:rPr>
              <a:t>requires</a:t>
            </a:r>
            <a:r>
              <a:rPr lang="en-US" sz="2400" dirty="0">
                <a:latin typeface="Arial" panose="020B0604020202020204" pitchFamily="34" charset="0"/>
                <a:cs typeface="Arial" panose="020B0604020202020204" pitchFamily="34" charset="0"/>
              </a:rPr>
              <a:t> all federally funded vaccine providers to use digital data loggers (DDLs)/continuous temperature monitoring devices with an active current, minimum and maximum temperature display with at least a weekly download to a computer using special software or retrieval from a website. </a:t>
            </a:r>
          </a:p>
          <a:p>
            <a:pPr>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The download must then be reviewed to monitor the vaccine temperatures.  </a:t>
            </a:r>
          </a:p>
          <a:p>
            <a:pPr>
              <a:buFont typeface="Arial" panose="020B0604020202020204" pitchFamily="34" charset="0"/>
              <a:buChar char="●"/>
            </a:pPr>
            <a:endParaRPr lang="en-US" sz="2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400" dirty="0">
              <a:latin typeface="Arial Black" panose="020B0A04020102020204" pitchFamily="34" charset="0"/>
              <a:cs typeface="Arial" panose="020B0604020202020204" pitchFamily="34" charset="0"/>
            </a:endParaRPr>
          </a:p>
          <a:p>
            <a:pPr marL="0" indent="0">
              <a:buNone/>
            </a:pPr>
            <a:endParaRPr lang="en-US" sz="1600" u="sng" dirty="0">
              <a:latin typeface="Arial" panose="020B0604020202020204" pitchFamily="34" charset="0"/>
              <a:cs typeface="Arial" panose="020B0604020202020204" pitchFamily="34" charset="0"/>
            </a:endParaRPr>
          </a:p>
        </p:txBody>
      </p:sp>
      <p:pic>
        <p:nvPicPr>
          <p:cNvPr id="8" name="Picture 2">
            <a:extLst>
              <a:ext uri="{FF2B5EF4-FFF2-40B4-BE49-F238E27FC236}">
                <a16:creationId xmlns:a16="http://schemas.microsoft.com/office/drawing/2014/main" id="{E5774841-4AEA-484F-88B0-7FB3B0A66B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7880" t="37912" r="32735" b="46161"/>
          <a:stretch/>
        </p:blipFill>
        <p:spPr bwMode="auto">
          <a:xfrm>
            <a:off x="778933" y="4821382"/>
            <a:ext cx="2649437" cy="1108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9" name="Picture 8">
            <a:extLst>
              <a:ext uri="{FF2B5EF4-FFF2-40B4-BE49-F238E27FC236}">
                <a16:creationId xmlns:a16="http://schemas.microsoft.com/office/drawing/2014/main" id="{E45EC56E-8309-4FD1-8B72-B4CB369DFC9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43250" y="4166931"/>
            <a:ext cx="2305500" cy="1853859"/>
          </a:xfrm>
          <a:prstGeom prst="rect">
            <a:avLst/>
          </a:prstGeom>
          <a:noFill/>
          <a:ln>
            <a:noFill/>
          </a:ln>
        </p:spPr>
      </p:pic>
      <p:pic>
        <p:nvPicPr>
          <p:cNvPr id="10" name="Picture 9">
            <a:extLst>
              <a:ext uri="{FF2B5EF4-FFF2-40B4-BE49-F238E27FC236}">
                <a16:creationId xmlns:a16="http://schemas.microsoft.com/office/drawing/2014/main" id="{E151426E-CF00-4009-BDCA-1FC65D21452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23935" y="4643252"/>
            <a:ext cx="2626086" cy="12867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7917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65B8B-3C5C-4722-9F5C-DBBFD0907F30}"/>
              </a:ext>
            </a:extLst>
          </p:cNvPr>
          <p:cNvSpPr>
            <a:spLocks noGrp="1"/>
          </p:cNvSpPr>
          <p:nvPr>
            <p:ph type="title"/>
          </p:nvPr>
        </p:nvSpPr>
        <p:spPr/>
        <p:txBody>
          <a:bodyPr/>
          <a:lstStyle/>
          <a:p>
            <a:pPr algn="ctr"/>
            <a:r>
              <a:rPr lang="en-US" sz="3600" dirty="0">
                <a:latin typeface="Arial Black" panose="020B0A04020102020204" pitchFamily="34" charset="0"/>
                <a:cs typeface="Arial" panose="020B0604020202020204" pitchFamily="34" charset="0"/>
              </a:rPr>
              <a:t>Temperature Monitoring</a:t>
            </a:r>
            <a:endParaRPr lang="en-US" dirty="0"/>
          </a:p>
        </p:txBody>
      </p:sp>
      <p:sp>
        <p:nvSpPr>
          <p:cNvPr id="3" name="Content Placeholder 2">
            <a:extLst>
              <a:ext uri="{FF2B5EF4-FFF2-40B4-BE49-F238E27FC236}">
                <a16:creationId xmlns:a16="http://schemas.microsoft.com/office/drawing/2014/main" id="{7D529079-A95E-49E4-B76E-6D93BF1A8D8D}"/>
              </a:ext>
            </a:extLst>
          </p:cNvPr>
          <p:cNvSpPr>
            <a:spLocks noGrp="1"/>
          </p:cNvSpPr>
          <p:nvPr>
            <p:ph idx="1"/>
          </p:nvPr>
        </p:nvSpPr>
        <p:spPr>
          <a:xfrm>
            <a:off x="609600" y="1151792"/>
            <a:ext cx="10972800" cy="4715609"/>
          </a:xfrm>
        </p:spPr>
        <p:txBody>
          <a:bodyPr/>
          <a:lstStyle/>
          <a:p>
            <a:endParaRPr lang="en-US" dirty="0"/>
          </a:p>
          <a:p>
            <a:endParaRPr lang="en-US" dirty="0"/>
          </a:p>
          <a:p>
            <a:endParaRPr lang="en-US" dirty="0"/>
          </a:p>
          <a:p>
            <a:endParaRPr lang="en-US" dirty="0"/>
          </a:p>
          <a:p>
            <a:endParaRPr lang="en-US" dirty="0"/>
          </a:p>
          <a:p>
            <a:endParaRPr lang="en-US" dirty="0"/>
          </a:p>
        </p:txBody>
      </p:sp>
      <p:sp>
        <p:nvSpPr>
          <p:cNvPr id="7" name="Rectangle 6">
            <a:extLst>
              <a:ext uri="{FF2B5EF4-FFF2-40B4-BE49-F238E27FC236}">
                <a16:creationId xmlns:a16="http://schemas.microsoft.com/office/drawing/2014/main" id="{0A626F53-621C-4776-91DA-C388A718BC98}"/>
              </a:ext>
            </a:extLst>
          </p:cNvPr>
          <p:cNvSpPr/>
          <p:nvPr/>
        </p:nvSpPr>
        <p:spPr>
          <a:xfrm>
            <a:off x="536331" y="1213338"/>
            <a:ext cx="10972800" cy="4524315"/>
          </a:xfrm>
          <a:prstGeom prst="rect">
            <a:avLst/>
          </a:prstGeom>
        </p:spPr>
        <p:txBody>
          <a:bodyPr wrap="square">
            <a:spAutoFit/>
          </a:bodyPr>
          <a:lstStyle/>
          <a:p>
            <a:pPr>
              <a:buFont typeface="Arial" panose="020B0604020202020204" pitchFamily="34" charset="0"/>
              <a:buChar char="●"/>
            </a:pPr>
            <a:r>
              <a:rPr lang="en-US" sz="2400" dirty="0">
                <a:latin typeface="Arial Black" panose="020B0A040201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DDLs must have: detachable probe of buffered material reflecting vaccine temperatures, alarms for out of range temperatures, low battery indicator and recommended uncertainty of +/- 0.5 degrees C (+/- 1 degree F), logging interval that can be programmed to measure and record temperatures every 30 minutes or more frequently. </a:t>
            </a:r>
          </a:p>
          <a:p>
            <a:pPr>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 All DDLs (including back ups) must have current and valid certificates of calibration testing that adhere to National Institute of Standards and Technology (NIST) standards.</a:t>
            </a:r>
          </a:p>
          <a:p>
            <a:endParaRPr lang="en-US" sz="2400" dirty="0">
              <a:latin typeface="Arial" panose="020B0604020202020204" pitchFamily="34" charset="0"/>
              <a:cs typeface="Arial" panose="020B0604020202020204" pitchFamily="34" charset="0"/>
            </a:endParaRPr>
          </a:p>
          <a:p>
            <a:pPr>
              <a:buFont typeface="Arial" panose="020B0604020202020204" pitchFamily="34" charset="0"/>
              <a:buChar char="●"/>
            </a:pPr>
            <a:endParaRPr lang="en-US" sz="2400" dirty="0">
              <a:latin typeface="Arial Black" panose="020B0A04020102020204" pitchFamily="34" charset="0"/>
              <a:cs typeface="Arial" panose="020B0604020202020204" pitchFamily="34" charset="0"/>
            </a:endParaRPr>
          </a:p>
          <a:p>
            <a:endParaRPr lang="en-US" sz="2400"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114639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64D6B-68A4-4664-A679-F9C9E4A90373}"/>
              </a:ext>
            </a:extLst>
          </p:cNvPr>
          <p:cNvSpPr>
            <a:spLocks noGrp="1"/>
          </p:cNvSpPr>
          <p:nvPr>
            <p:ph type="title"/>
          </p:nvPr>
        </p:nvSpPr>
        <p:spPr/>
        <p:txBody>
          <a:bodyPr/>
          <a:lstStyle/>
          <a:p>
            <a:pPr algn="ctr"/>
            <a:r>
              <a:rPr lang="en-US" sz="4000" dirty="0">
                <a:latin typeface="Arial Black" panose="020B0A04020102020204" pitchFamily="34" charset="0"/>
                <a:cs typeface="Arial" panose="020B0604020202020204" pitchFamily="34" charset="0"/>
              </a:rPr>
              <a:t>Temperature Monitoring</a:t>
            </a:r>
            <a:endParaRPr lang="en-US" dirty="0"/>
          </a:p>
        </p:txBody>
      </p:sp>
      <p:sp>
        <p:nvSpPr>
          <p:cNvPr id="3" name="Content Placeholder 2">
            <a:extLst>
              <a:ext uri="{FF2B5EF4-FFF2-40B4-BE49-F238E27FC236}">
                <a16:creationId xmlns:a16="http://schemas.microsoft.com/office/drawing/2014/main" id="{29637BCF-55DB-430B-8D29-7E6580AA7A8F}"/>
              </a:ext>
            </a:extLst>
          </p:cNvPr>
          <p:cNvSpPr>
            <a:spLocks noGrp="1"/>
          </p:cNvSpPr>
          <p:nvPr>
            <p:ph idx="1"/>
          </p:nvPr>
        </p:nvSpPr>
        <p:spPr/>
        <p:txBody>
          <a:bodyPr/>
          <a:lstStyle/>
          <a:p>
            <a:pPr>
              <a:buFont typeface="Arial" panose="020B0604020202020204" pitchFamily="34" charset="0"/>
              <a:buChar char="●"/>
            </a:pPr>
            <a:r>
              <a:rPr lang="en-US" sz="2400" dirty="0">
                <a:latin typeface="Arial" panose="020B0604020202020204" pitchFamily="34" charset="0"/>
                <a:cs typeface="Arial" panose="020B0604020202020204" pitchFamily="34" charset="0"/>
              </a:rPr>
              <a:t>VFC providers are required to have at least one backup DDL, at the provider site, with a valid and current certificate of calibration readily available, to ensure twice–a–day, current, minimum and maximum temperature assessment and recordings.</a:t>
            </a:r>
          </a:p>
          <a:p>
            <a:pPr>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All DDLs should not have the same expiration date.</a:t>
            </a:r>
          </a:p>
          <a:p>
            <a:endParaRPr lang="en-US" dirty="0"/>
          </a:p>
        </p:txBody>
      </p:sp>
    </p:spTree>
    <p:extLst>
      <p:ext uri="{BB962C8B-B14F-4D97-AF65-F5344CB8AC3E}">
        <p14:creationId xmlns:p14="http://schemas.microsoft.com/office/powerpoint/2010/main" val="1066292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2E73-848C-415B-AE1F-73EF5262D064}"/>
              </a:ext>
            </a:extLst>
          </p:cNvPr>
          <p:cNvSpPr>
            <a:spLocks noGrp="1"/>
          </p:cNvSpPr>
          <p:nvPr>
            <p:ph type="title"/>
          </p:nvPr>
        </p:nvSpPr>
        <p:spPr>
          <a:xfrm>
            <a:off x="778933" y="177800"/>
            <a:ext cx="10566400" cy="609600"/>
          </a:xfrm>
        </p:spPr>
        <p:txBody>
          <a:bodyPr/>
          <a:lstStyle/>
          <a:p>
            <a:r>
              <a:rPr lang="en-US" dirty="0">
                <a:latin typeface="Arial Black" panose="020B0A04020102020204" pitchFamily="34" charset="0"/>
              </a:rPr>
              <a:t>    </a:t>
            </a:r>
            <a:r>
              <a:rPr lang="en-US" sz="3600" dirty="0">
                <a:latin typeface="Arial Black" panose="020B0A04020102020204" pitchFamily="34" charset="0"/>
              </a:rPr>
              <a:t>Calibration Certificate Requirements</a:t>
            </a:r>
          </a:p>
        </p:txBody>
      </p:sp>
      <p:pic>
        <p:nvPicPr>
          <p:cNvPr id="4" name="Picture 4">
            <a:extLst>
              <a:ext uri="{FF2B5EF4-FFF2-40B4-BE49-F238E27FC236}">
                <a16:creationId xmlns:a16="http://schemas.microsoft.com/office/drawing/2014/main" id="{3958C41C-CC3F-48A5-9A52-D9EE5FACA290}"/>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45695" y="1166867"/>
            <a:ext cx="3917561" cy="5071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a:extLst>
              <a:ext uri="{FF2B5EF4-FFF2-40B4-BE49-F238E27FC236}">
                <a16:creationId xmlns:a16="http://schemas.microsoft.com/office/drawing/2014/main" id="{DA1F998C-06E6-48DB-9236-48B241061C38}"/>
              </a:ext>
            </a:extLst>
          </p:cNvPr>
          <p:cNvSpPr txBox="1"/>
          <p:nvPr/>
        </p:nvSpPr>
        <p:spPr>
          <a:xfrm rot="10800000" flipV="1">
            <a:off x="4492868" y="1358435"/>
            <a:ext cx="7139353" cy="4616648"/>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Calibration certificates must have: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Model/device name or number</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Serial number</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Date of calibration (report or issue date)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Confirmation that the instrument passed testing (or instrument in </a:t>
            </a:r>
            <a:r>
              <a:rPr lang="en-US" b="1" u="sng" dirty="0">
                <a:latin typeface="Arial" panose="020B0604020202020204" pitchFamily="34" charset="0"/>
                <a:cs typeface="Arial" panose="020B0604020202020204" pitchFamily="34" charset="0"/>
              </a:rPr>
              <a:t>tolerance</a:t>
            </a:r>
            <a:r>
              <a:rPr lang="en-US"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Recommended uncertainty of +/- .5°C (+/-1°F) or less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Issued by</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 Certificate must have one or more of: </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International Organization for Standardization</a:t>
            </a:r>
          </a:p>
          <a:p>
            <a:pPr lvl="1"/>
            <a:r>
              <a:rPr lang="en-US" dirty="0">
                <a:latin typeface="Arial" panose="020B0604020202020204" pitchFamily="34" charset="0"/>
                <a:cs typeface="Arial" panose="020B0604020202020204" pitchFamily="34" charset="0"/>
              </a:rPr>
              <a:t>    (ISO) 17025</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International Laboratory Accreditation Cooperation(ILAC)</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National Institute of Standards and Technology (NIST)</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American Society for Testing and Materials (ASTM) Standard E2877 Tolerance Class</a:t>
            </a:r>
          </a:p>
          <a:p>
            <a:pPr marL="742950" lvl="1" indent="-285750">
              <a:buFont typeface="Arial" panose="020B0604020202020204" pitchFamily="34" charset="0"/>
              <a:buChar char="•"/>
            </a:pPr>
            <a:endParaRPr lang="en-US" dirty="0">
              <a:latin typeface="Arial Black" panose="020B0A04020102020204" pitchFamily="34" charset="0"/>
            </a:endParaRPr>
          </a:p>
        </p:txBody>
      </p:sp>
    </p:spTree>
    <p:extLst>
      <p:ext uri="{BB962C8B-B14F-4D97-AF65-F5344CB8AC3E}">
        <p14:creationId xmlns:p14="http://schemas.microsoft.com/office/powerpoint/2010/main" val="2395535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Black" panose="020B0A04020102020204" pitchFamily="34" charset="0"/>
                <a:cs typeface="Arial" panose="020B0604020202020204" pitchFamily="34" charset="0"/>
              </a:rPr>
              <a:t>Digital Data Logger Pre-Purchase Planning</a:t>
            </a:r>
          </a:p>
        </p:txBody>
      </p:sp>
      <p:sp>
        <p:nvSpPr>
          <p:cNvPr id="3" name="Content Placeholder 2"/>
          <p:cNvSpPr>
            <a:spLocks noGrp="1"/>
          </p:cNvSpPr>
          <p:nvPr>
            <p:ph idx="1"/>
          </p:nvPr>
        </p:nvSpPr>
        <p:spPr>
          <a:xfrm>
            <a:off x="609600" y="1600200"/>
            <a:ext cx="10972800" cy="4738455"/>
          </a:xfrm>
        </p:spPr>
        <p:txBody>
          <a:bodyPr/>
          <a:lstStyle/>
          <a:p>
            <a:pPr>
              <a:buFont typeface="Arial" panose="020B0604020202020204" pitchFamily="34" charset="0"/>
              <a:buChar char="●"/>
            </a:pPr>
            <a:r>
              <a:rPr lang="en-US" sz="2400" dirty="0">
                <a:latin typeface="Arial" panose="020B0604020202020204" pitchFamily="34" charset="0"/>
                <a:cs typeface="Arial" panose="020B0604020202020204" pitchFamily="34" charset="0"/>
              </a:rPr>
              <a:t>Utilize PA VFC Pre-Purchase Worksheet</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Available on </a:t>
            </a:r>
            <a:r>
              <a:rPr lang="en-US" sz="2000" dirty="0">
                <a:latin typeface="Arial" panose="020B0604020202020204" pitchFamily="34" charset="0"/>
                <a:cs typeface="Arial" panose="020B0604020202020204" pitchFamily="34" charset="0"/>
                <a:hlinkClick r:id="rId3"/>
              </a:rPr>
              <a:t>PA VFC website </a:t>
            </a:r>
            <a:r>
              <a:rPr lang="en-US" sz="2000" dirty="0">
                <a:latin typeface="Arial" panose="020B0604020202020204" pitchFamily="34" charset="0"/>
                <a:cs typeface="Arial" panose="020B0604020202020204" pitchFamily="34" charset="0"/>
              </a:rPr>
              <a:t>in the Provider Hand Book</a:t>
            </a: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Determine if DDL units meet PA VFC requirements</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Display available with current, min, max temps</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Alarm (visual/audible)</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Calibration certificate by an accredited laboratory</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Other requirements noted in DDL Policy</a:t>
            </a: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Note additional considerations</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Battery, software needed, ability to monitor &gt;1 unit, etc.</a:t>
            </a: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Involve other departments</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Information Technology, Trainers, etc.</a:t>
            </a:r>
          </a:p>
        </p:txBody>
      </p:sp>
    </p:spTree>
    <p:extLst>
      <p:ext uri="{BB962C8B-B14F-4D97-AF65-F5344CB8AC3E}">
        <p14:creationId xmlns:p14="http://schemas.microsoft.com/office/powerpoint/2010/main" val="1039634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Arial Black" panose="020B0A04020102020204" pitchFamily="34" charset="0"/>
                <a:cs typeface="Arial" panose="020B0604020202020204" pitchFamily="34" charset="0"/>
              </a:rPr>
              <a:t>     Digital Data Logger Considerations</a:t>
            </a:r>
          </a:p>
        </p:txBody>
      </p:sp>
      <p:sp>
        <p:nvSpPr>
          <p:cNvPr id="3" name="Content Placeholder 2"/>
          <p:cNvSpPr>
            <a:spLocks noGrp="1"/>
          </p:cNvSpPr>
          <p:nvPr>
            <p:ph idx="1"/>
          </p:nvPr>
        </p:nvSpPr>
        <p:spPr>
          <a:xfrm>
            <a:off x="778933" y="1567543"/>
            <a:ext cx="10972800" cy="4021803"/>
          </a:xfrm>
        </p:spPr>
        <p:txBody>
          <a:bodyPr/>
          <a:lstStyle/>
          <a:p>
            <a:pPr>
              <a:buFont typeface="Arial" panose="020B0604020202020204" pitchFamily="34" charset="0"/>
              <a:buChar char="●"/>
            </a:pPr>
            <a:r>
              <a:rPr lang="en-US" sz="2400" dirty="0">
                <a:latin typeface="Arial" panose="020B0604020202020204" pitchFamily="34" charset="0"/>
                <a:cs typeface="Arial" panose="020B0604020202020204" pitchFamily="34" charset="0"/>
              </a:rPr>
              <a:t>Determine desired cost and features of the unit</a:t>
            </a:r>
          </a:p>
          <a:p>
            <a:pPr lvl="1">
              <a:buFont typeface="Courier New" panose="02070309020205020404" pitchFamily="49" charset="0"/>
              <a:buChar char="o"/>
            </a:pPr>
            <a:r>
              <a:rPr lang="en-US" sz="2400" dirty="0">
                <a:latin typeface="Arial" panose="020B0604020202020204" pitchFamily="34" charset="0"/>
                <a:cs typeface="Arial" panose="020B0604020202020204" pitchFamily="34" charset="0"/>
              </a:rPr>
              <a:t>Basic, Multiple Sensor, Continuous Temperature Monitoring System</a:t>
            </a: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Consider provider benefits</a:t>
            </a:r>
          </a:p>
          <a:p>
            <a:pPr lvl="1">
              <a:buFont typeface="Courier New" panose="02070309020205020404" pitchFamily="49" charset="0"/>
              <a:buChar char="o"/>
            </a:pPr>
            <a:r>
              <a:rPr lang="en-US" sz="2400" dirty="0">
                <a:latin typeface="Arial" panose="020B0604020202020204" pitchFamily="34" charset="0"/>
                <a:cs typeface="Arial" panose="020B0604020202020204" pitchFamily="34" charset="0"/>
              </a:rPr>
              <a:t>Easy setup, usable on multiple units, good for larger organizations</a:t>
            </a: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Learn key features of unit and your office needs</a:t>
            </a:r>
          </a:p>
          <a:p>
            <a:pPr lvl="1">
              <a:buFont typeface="Courier New" panose="02070309020205020404" pitchFamily="49" charset="0"/>
              <a:buChar char="o"/>
            </a:pPr>
            <a:r>
              <a:rPr lang="en-US" sz="2400" dirty="0">
                <a:latin typeface="Arial" panose="020B0604020202020204" pitchFamily="34" charset="0"/>
                <a:cs typeface="Arial" panose="020B0604020202020204" pitchFamily="34" charset="0"/>
              </a:rPr>
              <a:t>Alarm preference, #storage units monitored, Wi-Fi, storage of data, </a:t>
            </a:r>
          </a:p>
          <a:p>
            <a:pPr lvl="1">
              <a:buFont typeface="Courier New" panose="02070309020205020404" pitchFamily="49" charset="0"/>
              <a:buChar char="o"/>
            </a:pPr>
            <a:r>
              <a:rPr lang="en-US" sz="2400" dirty="0">
                <a:latin typeface="Arial" panose="020B0604020202020204" pitchFamily="34" charset="0"/>
                <a:cs typeface="Arial" panose="020B0604020202020204" pitchFamily="34" charset="0"/>
              </a:rPr>
              <a:t>Determine location for data storage (cloud, designated public files, data stick, discs)</a:t>
            </a:r>
          </a:p>
          <a:p>
            <a:pPr marL="457200" lvl="1" indent="0">
              <a:buNone/>
            </a:pPr>
            <a:endParaRPr lang="en-US" sz="2400"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177082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7924800" cy="990600"/>
          </a:xfrm>
        </p:spPr>
        <p:txBody>
          <a:bodyPr/>
          <a:lstStyle/>
          <a:p>
            <a:pPr algn="ctr"/>
            <a:r>
              <a:rPr lang="en-US" sz="3600" dirty="0">
                <a:latin typeface="Arial Black" panose="020B0A04020102020204" pitchFamily="34" charset="0"/>
                <a:cs typeface="Arial" panose="020B0604020202020204" pitchFamily="34" charset="0"/>
              </a:rPr>
              <a:t>Maintaining the Cold Chain</a:t>
            </a:r>
          </a:p>
        </p:txBody>
      </p:sp>
      <p:sp>
        <p:nvSpPr>
          <p:cNvPr id="4" name="Content Placeholder 3"/>
          <p:cNvSpPr>
            <a:spLocks noGrp="1"/>
          </p:cNvSpPr>
          <p:nvPr>
            <p:ph idx="1"/>
          </p:nvPr>
        </p:nvSpPr>
        <p:spPr>
          <a:xfrm>
            <a:off x="1752600" y="1066800"/>
            <a:ext cx="8534400" cy="4953000"/>
          </a:xfrm>
        </p:spPr>
        <p:txBody>
          <a:bodyPr/>
          <a:lstStyle/>
          <a:p>
            <a:endParaRPr lang="en-US" sz="2400" dirty="0">
              <a:latin typeface="Arial Black" panose="020B0A04020102020204" pitchFamily="34" charset="0"/>
              <a:cs typeface="Arial" panose="020B0604020202020204" pitchFamily="34" charset="0"/>
            </a:endParaRPr>
          </a:p>
          <a:p>
            <a:r>
              <a:rPr lang="en-US" sz="2400" dirty="0">
                <a:latin typeface="Arial Black" panose="020B0A04020102020204" pitchFamily="34" charset="0"/>
                <a:cs typeface="Arial" panose="020B0604020202020204" pitchFamily="34" charset="0"/>
              </a:rPr>
              <a:t>The vaccine cold chain is a temperature–controlled environment used to               maintain and distribute vaccines                            in optimal condition.</a:t>
            </a:r>
          </a:p>
          <a:p>
            <a:pPr>
              <a:buFont typeface="Arial" panose="020B0604020202020204" pitchFamily="34" charset="0"/>
              <a:buChar char="●"/>
            </a:pPr>
            <a:r>
              <a:rPr lang="en-US" sz="2400" dirty="0">
                <a:latin typeface="Arial Black" panose="020B0A04020102020204" pitchFamily="34" charset="0"/>
                <a:cs typeface="Arial" panose="020B0604020202020204" pitchFamily="34" charset="0"/>
              </a:rPr>
              <a:t>Too much exposure to heat, cold or                   light at any step in the cold chain                     n can damage vaccines, resulting                       r in loss of vaccine potency.</a:t>
            </a:r>
          </a:p>
          <a:p>
            <a:pPr>
              <a:buFont typeface="Arial" panose="020B0604020202020204" pitchFamily="34" charset="0"/>
              <a:buChar char="●"/>
            </a:pPr>
            <a:r>
              <a:rPr lang="en-US" sz="2400" dirty="0">
                <a:latin typeface="Arial Black" panose="020B0A04020102020204" pitchFamily="34" charset="0"/>
                <a:cs typeface="Arial" panose="020B0604020202020204" pitchFamily="34" charset="0"/>
              </a:rPr>
              <a:t>Vaccine appearance is NOT an                                                                             </a:t>
            </a:r>
          </a:p>
          <a:p>
            <a:pPr marL="0" indent="0">
              <a:buNone/>
            </a:pPr>
            <a:r>
              <a:rPr lang="en-US" sz="2400" dirty="0">
                <a:latin typeface="Arial Black" panose="020B0A04020102020204" pitchFamily="34" charset="0"/>
                <a:cs typeface="Arial" panose="020B0604020202020204" pitchFamily="34" charset="0"/>
              </a:rPr>
              <a:t>    indicator that vaccines have been       </a:t>
            </a:r>
            <a:r>
              <a:rPr lang="en-US" sz="2400" dirty="0" err="1">
                <a:latin typeface="Arial Black" panose="020B0A04020102020204" pitchFamily="34" charset="0"/>
                <a:cs typeface="Arial" panose="020B0604020202020204" pitchFamily="34" charset="0"/>
              </a:rPr>
              <a:t>tored</a:t>
            </a:r>
            <a:r>
              <a:rPr lang="en-US" sz="2400" dirty="0">
                <a:latin typeface="Arial Black" panose="020B0A04020102020204" pitchFamily="34" charset="0"/>
                <a:cs typeface="Arial" panose="020B0604020202020204" pitchFamily="34" charset="0"/>
              </a:rPr>
              <a:t>              </a:t>
            </a:r>
          </a:p>
          <a:p>
            <a:pPr marL="0" indent="0">
              <a:buNone/>
            </a:pPr>
            <a:r>
              <a:rPr lang="en-US" sz="2400" dirty="0">
                <a:latin typeface="Arial Black" panose="020B0A04020102020204" pitchFamily="34" charset="0"/>
                <a:cs typeface="Arial" panose="020B0604020202020204" pitchFamily="34" charset="0"/>
              </a:rPr>
              <a:t>    stored in appropriate conditions.</a:t>
            </a:r>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4529" t="25647" r="37141" b="14571"/>
          <a:stretch/>
        </p:blipFill>
        <p:spPr bwMode="auto">
          <a:xfrm>
            <a:off x="8406677" y="1919991"/>
            <a:ext cx="2234784" cy="4099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33839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latin typeface="Arial Black" panose="020B0A04020102020204" pitchFamily="34" charset="0"/>
                <a:cs typeface="Arial" panose="020B0604020202020204" pitchFamily="34" charset="0"/>
              </a:rPr>
              <a:t>Continuous Temperature Monitoring</a:t>
            </a:r>
          </a:p>
        </p:txBody>
      </p:sp>
      <p:sp>
        <p:nvSpPr>
          <p:cNvPr id="3" name="Content Placeholder 2"/>
          <p:cNvSpPr>
            <a:spLocks noGrp="1"/>
          </p:cNvSpPr>
          <p:nvPr>
            <p:ph idx="1"/>
          </p:nvPr>
        </p:nvSpPr>
        <p:spPr>
          <a:xfrm>
            <a:off x="778933" y="1178170"/>
            <a:ext cx="8229600" cy="5334000"/>
          </a:xfrm>
        </p:spPr>
        <p:txBody>
          <a:bodyPr/>
          <a:lstStyle/>
          <a:p>
            <a:pPr>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Read and document current, minimum and maximum temperatures </a:t>
            </a:r>
            <a:r>
              <a:rPr lang="en-US" altLang="en-US" sz="2400" b="1" dirty="0">
                <a:latin typeface="Arial" panose="020B0604020202020204" pitchFamily="34" charset="0"/>
                <a:cs typeface="Arial" panose="020B0604020202020204" pitchFamily="34" charset="0"/>
              </a:rPr>
              <a:t>twice</a:t>
            </a:r>
            <a:r>
              <a:rPr lang="en-US" altLang="en-US" sz="2400" dirty="0">
                <a:latin typeface="Arial" panose="020B0604020202020204" pitchFamily="34" charset="0"/>
                <a:cs typeface="Arial" panose="020B0604020202020204" pitchFamily="34" charset="0"/>
              </a:rPr>
              <a:t> each workday.</a:t>
            </a:r>
          </a:p>
          <a:p>
            <a:pPr>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Make sure that no more than </a:t>
            </a:r>
            <a:r>
              <a:rPr lang="en-US" altLang="en-US" sz="2400" b="1" dirty="0">
                <a:latin typeface="Arial" panose="020B0604020202020204" pitchFamily="34" charset="0"/>
                <a:cs typeface="Arial" panose="020B0604020202020204" pitchFamily="34" charset="0"/>
              </a:rPr>
              <a:t>72 hours </a:t>
            </a:r>
            <a:r>
              <a:rPr lang="en-US" altLang="en-US" sz="2400" dirty="0">
                <a:latin typeface="Arial" panose="020B0604020202020204" pitchFamily="34" charset="0"/>
                <a:cs typeface="Arial" panose="020B0604020202020204" pitchFamily="34" charset="0"/>
              </a:rPr>
              <a:t>passes between each temperature monitoring and documentation.</a:t>
            </a:r>
          </a:p>
          <a:p>
            <a:pPr>
              <a:buFont typeface="Arial" panose="020B0604020202020204" pitchFamily="34" charset="0"/>
              <a:buChar char="●"/>
            </a:pPr>
            <a:r>
              <a:rPr lang="en-US" sz="2400" dirty="0">
                <a:latin typeface="Arial" panose="020B0604020202020204" pitchFamily="34" charset="0"/>
                <a:cs typeface="Arial" panose="020B0604020202020204" pitchFamily="34" charset="0"/>
              </a:rPr>
              <a:t>Out-of-range temperatures of more than 30 minutes require documentation of corrective action on the temperature log and an  incident report. </a:t>
            </a:r>
            <a:endParaRPr lang="en-US" altLang="en-US" sz="2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Download and review data logger </a:t>
            </a:r>
            <a:r>
              <a:rPr lang="en-US" sz="2400" dirty="0">
                <a:latin typeface="Arial" panose="020B0604020202020204" pitchFamily="34" charset="0"/>
                <a:cs typeface="Arial" panose="020B0604020202020204" pitchFamily="34" charset="0"/>
              </a:rPr>
              <a:t>data weekly. Note temperature change trends</a:t>
            </a:r>
          </a:p>
          <a:p>
            <a:pPr marL="0" indent="0">
              <a:buNone/>
            </a:pPr>
            <a:r>
              <a:rPr lang="en-US" sz="2400" dirty="0">
                <a:latin typeface="Arial" panose="020B0604020202020204" pitchFamily="34" charset="0"/>
                <a:cs typeface="Arial" panose="020B0604020202020204" pitchFamily="34" charset="0"/>
              </a:rPr>
              <a:t>    and make adjustments accordingly.</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580"/>
          <a:stretch/>
        </p:blipFill>
        <p:spPr bwMode="auto">
          <a:xfrm>
            <a:off x="8724900" y="3557955"/>
            <a:ext cx="2819400" cy="2142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6873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latin typeface="Arial Black" panose="020B0A04020102020204" pitchFamily="34" charset="0"/>
                <a:cs typeface="Arial" panose="020B0604020202020204" pitchFamily="34" charset="0"/>
              </a:rPr>
              <a:t>Monitor Temperatures, Respond to Excursions</a:t>
            </a:r>
            <a:endParaRPr lang="en-US" sz="3200" dirty="0">
              <a:latin typeface="Arial Black" panose="020B0A04020102020204" pitchFamily="34" charset="0"/>
            </a:endParaRPr>
          </a:p>
        </p:txBody>
      </p:sp>
      <p:sp>
        <p:nvSpPr>
          <p:cNvPr id="3" name="Content Placeholder 2"/>
          <p:cNvSpPr>
            <a:spLocks noGrp="1"/>
          </p:cNvSpPr>
          <p:nvPr>
            <p:ph idx="1"/>
          </p:nvPr>
        </p:nvSpPr>
        <p:spPr>
          <a:xfrm>
            <a:off x="4545623" y="1143000"/>
            <a:ext cx="7236069" cy="4953000"/>
          </a:xfrm>
        </p:spPr>
        <p:txBody>
          <a:bodyPr/>
          <a:lstStyle/>
          <a:p>
            <a:pPr>
              <a:buFont typeface="Arial" panose="020B0604020202020204" pitchFamily="34" charset="0"/>
              <a:buChar char="●"/>
            </a:pPr>
            <a:r>
              <a:rPr lang="en-US" sz="1800" dirty="0">
                <a:latin typeface="Arial" panose="020B0604020202020204" pitchFamily="34" charset="0"/>
                <a:cs typeface="Arial" panose="020B0604020202020204" pitchFamily="34" charset="0"/>
              </a:rPr>
              <a:t>Vaccines outside appropriate temperature range for more than 30 minutes should be marked “Do Not Use,” and manufacturers must be contacted to determine vaccine viability. </a:t>
            </a:r>
          </a:p>
          <a:p>
            <a:pPr marL="0" indent="0">
              <a:buNone/>
            </a:pPr>
            <a:endParaRPr lang="en-US" sz="18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800" dirty="0">
                <a:latin typeface="Arial" panose="020B0604020202020204" pitchFamily="34" charset="0"/>
                <a:cs typeface="Arial" panose="020B0604020202020204" pitchFamily="34" charset="0"/>
              </a:rPr>
              <a:t>VFC Provider must complete an incident report. Reference: VFC Provider Handbook section 6F. The incident report, temperature logs, thermometer calibration certificates and vaccine accountability forms must be faxed for review to 717–214–7223 within five days.</a:t>
            </a:r>
          </a:p>
          <a:p>
            <a:pPr marL="0" indent="0">
              <a:buNone/>
            </a:pPr>
            <a:endParaRPr lang="en-US" sz="18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800" dirty="0">
                <a:latin typeface="Arial" panose="020B0604020202020204" pitchFamily="34" charset="0"/>
                <a:cs typeface="Arial" panose="020B0604020202020204" pitchFamily="34" charset="0"/>
              </a:rPr>
              <a:t>Include your </a:t>
            </a:r>
            <a:r>
              <a:rPr lang="en-US" sz="1800" u="sng" dirty="0">
                <a:latin typeface="Arial" panose="020B0604020202020204" pitchFamily="34" charset="0"/>
                <a:cs typeface="Arial" panose="020B0604020202020204" pitchFamily="34" charset="0"/>
              </a:rPr>
              <a:t>Provider Identification Number (PIN)</a:t>
            </a:r>
            <a:r>
              <a:rPr lang="en-US" sz="1800" dirty="0">
                <a:latin typeface="Arial" panose="020B0604020202020204" pitchFamily="34" charset="0"/>
                <a:cs typeface="Arial" panose="020B0604020202020204" pitchFamily="34" charset="0"/>
              </a:rPr>
              <a:t> on ALL documents and communications to the VFC program.   </a:t>
            </a:r>
          </a:p>
          <a:p>
            <a:pPr>
              <a:buFont typeface="Arial" panose="020B0604020202020204" pitchFamily="34" charset="0"/>
              <a:buChar char="●"/>
            </a:pPr>
            <a:endParaRPr lang="en-US" sz="1800" dirty="0">
              <a:latin typeface="Arial Black" panose="020B0A04020102020204" pitchFamily="34" charset="0"/>
              <a:cs typeface="Arial" panose="020B0604020202020204" pitchFamily="34" charset="0"/>
            </a:endParaRPr>
          </a:p>
          <a:p>
            <a:pPr>
              <a:buFont typeface="Arial" panose="020B0604020202020204" pitchFamily="34" charset="0"/>
              <a:buChar char="●"/>
            </a:pPr>
            <a:endParaRPr lang="en-US" sz="1800" dirty="0">
              <a:latin typeface="Arial Black" panose="020B0A04020102020204" pitchFamily="34" charset="0"/>
              <a:cs typeface="Arial" panose="020B0604020202020204" pitchFamily="34" charset="0"/>
            </a:endParaRPr>
          </a:p>
        </p:txBody>
      </p:sp>
      <p:pic>
        <p:nvPicPr>
          <p:cNvPr id="5" name="Picture 4"/>
          <p:cNvPicPr>
            <a:picLocks/>
          </p:cNvPicPr>
          <p:nvPr/>
        </p:nvPicPr>
        <p:blipFill rotWithShape="1">
          <a:blip r:embed="rId3"/>
          <a:srcRect l="3275" t="2689" r="10922"/>
          <a:stretch/>
        </p:blipFill>
        <p:spPr>
          <a:xfrm>
            <a:off x="296007" y="1143000"/>
            <a:ext cx="4114800" cy="5394960"/>
          </a:xfrm>
          <a:prstGeom prst="rect">
            <a:avLst/>
          </a:prstGeom>
        </p:spPr>
      </p:pic>
    </p:spTree>
    <p:extLst>
      <p:ext uri="{BB962C8B-B14F-4D97-AF65-F5344CB8AC3E}">
        <p14:creationId xmlns:p14="http://schemas.microsoft.com/office/powerpoint/2010/main" val="3819534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28600"/>
            <a:ext cx="7924800" cy="609600"/>
          </a:xfrm>
        </p:spPr>
        <p:txBody>
          <a:bodyPr/>
          <a:lstStyle/>
          <a:p>
            <a:pPr algn="ctr"/>
            <a:r>
              <a:rPr lang="en-US" sz="4000" dirty="0">
                <a:latin typeface="Arial Black" panose="020B0A04020102020204" pitchFamily="34" charset="0"/>
                <a:cs typeface="Arial" panose="020B0604020202020204" pitchFamily="34" charset="0"/>
              </a:rPr>
              <a:t>Vaccine Management Plan</a:t>
            </a:r>
          </a:p>
        </p:txBody>
      </p:sp>
      <p:sp>
        <p:nvSpPr>
          <p:cNvPr id="3" name="Content Placeholder 2"/>
          <p:cNvSpPr>
            <a:spLocks noGrp="1"/>
          </p:cNvSpPr>
          <p:nvPr>
            <p:ph idx="1"/>
          </p:nvPr>
        </p:nvSpPr>
        <p:spPr>
          <a:xfrm>
            <a:off x="254977" y="1151791"/>
            <a:ext cx="11667392" cy="5618286"/>
          </a:xfrm>
        </p:spPr>
        <p:txBody>
          <a:bodyPr/>
          <a:lstStyle/>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PA VFC Management Plan, Disaster and Emergency  templates can be found in Section 6 of the VFC Provider Handbook.</a:t>
            </a:r>
          </a:p>
          <a:p>
            <a:pPr marL="0" indent="0">
              <a:buNone/>
            </a:pPr>
            <a:r>
              <a:rPr lang="en-US" altLang="en-US" sz="2000" dirty="0">
                <a:latin typeface="Arial" panose="020B0604020202020204" pitchFamily="34" charset="0"/>
                <a:cs typeface="Arial" panose="020B0604020202020204" pitchFamily="34" charset="0"/>
              </a:rPr>
              <a:t> </a:t>
            </a:r>
          </a:p>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Provider quarterly review of these plans verifying alternate vaccine storage location and procedures are current and accurate is required. </a:t>
            </a:r>
          </a:p>
          <a:p>
            <a:pPr marL="0" indent="0">
              <a:buNone/>
            </a:pPr>
            <a:endParaRPr lang="en-US" altLang="en-US" sz="20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Staff signatures and dates verifying the review are required. </a:t>
            </a:r>
          </a:p>
          <a:p>
            <a:pPr marL="0" indent="0">
              <a:buNone/>
            </a:pPr>
            <a:endParaRPr lang="en-US" altLang="en-US" sz="2000" dirty="0">
              <a:latin typeface="Arial" panose="020B0604020202020204" pitchFamily="34" charset="0"/>
              <a:cs typeface="Arial" panose="020B0604020202020204" pitchFamily="34" charset="0"/>
            </a:endParaRPr>
          </a:p>
          <a:p>
            <a:r>
              <a:rPr lang="en-US" altLang="en-US" sz="2000" dirty="0">
                <a:latin typeface="Arial" panose="020B0604020202020204" pitchFamily="34" charset="0"/>
                <a:cs typeface="Arial" panose="020B0604020202020204" pitchFamily="34" charset="0"/>
              </a:rPr>
              <a:t>It is important the plans are reviewed with all staff who handle VFC vaccine. Planning and education can save money, vaccine and prevent revaccination. </a:t>
            </a:r>
          </a:p>
          <a:p>
            <a:pPr marL="0" indent="0">
              <a:buNone/>
            </a:pPr>
            <a:endParaRPr lang="en-US" altLang="en-US" sz="20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Changes in provider hours of operation </a:t>
            </a:r>
          </a:p>
          <a:p>
            <a:pPr marL="0" indent="0">
              <a:buNone/>
            </a:pPr>
            <a:r>
              <a:rPr lang="en-US" altLang="en-US" sz="2000" dirty="0">
                <a:latin typeface="Arial" panose="020B0604020202020204" pitchFamily="34" charset="0"/>
                <a:cs typeface="Arial" panose="020B0604020202020204" pitchFamily="34" charset="0"/>
              </a:rPr>
              <a:t>    need to be communicated to the VFC </a:t>
            </a:r>
          </a:p>
          <a:p>
            <a:pPr marL="0" indent="0">
              <a:buNone/>
            </a:pPr>
            <a:r>
              <a:rPr lang="en-US" altLang="en-US" sz="2000" dirty="0">
                <a:latin typeface="Arial" panose="020B0604020202020204" pitchFamily="34" charset="0"/>
                <a:cs typeface="Arial" panose="020B0604020202020204" pitchFamily="34" charset="0"/>
              </a:rPr>
              <a:t>    program for timely vaccine delivery.</a:t>
            </a:r>
          </a:p>
          <a:p>
            <a:pPr marL="0" indent="0">
              <a:buNone/>
            </a:pPr>
            <a:r>
              <a:rPr lang="en-US" altLang="en-US" sz="2000" dirty="0">
                <a:latin typeface="Arial" panose="020B0604020202020204" pitchFamily="34" charset="0"/>
                <a:cs typeface="Arial" panose="020B0604020202020204" pitchFamily="34" charset="0"/>
              </a:rPr>
              <a:t>    </a:t>
            </a:r>
          </a:p>
          <a:p>
            <a:endParaRPr lang="en-US" altLang="en-US" sz="2400" dirty="0">
              <a:latin typeface="Arial" panose="020B0604020202020204" pitchFamily="34" charset="0"/>
              <a:cs typeface="Arial" panose="020B0604020202020204" pitchFamily="34" charset="0"/>
            </a:endParaRPr>
          </a:p>
          <a:p>
            <a:pPr marL="0" indent="0">
              <a:buNone/>
            </a:pPr>
            <a:endParaRPr lang="en-US" altLang="en-US" sz="2400" dirty="0">
              <a:latin typeface="Arial" panose="020B0604020202020204" pitchFamily="34" charset="0"/>
              <a:cs typeface="Arial" panose="020B0604020202020204" pitchFamily="34" charset="0"/>
            </a:endParaRPr>
          </a:p>
          <a:p>
            <a:endParaRPr lang="en-US" sz="2400"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a:stretch/>
        </p:blipFill>
        <p:spPr bwMode="auto">
          <a:xfrm>
            <a:off x="6088673" y="4791807"/>
            <a:ext cx="248785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51651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sz="3600" dirty="0">
                <a:latin typeface="Arial Black" panose="020B0A04020102020204" pitchFamily="34" charset="0"/>
                <a:cs typeface="Arial" panose="020B0604020202020204" pitchFamily="34" charset="0"/>
              </a:rPr>
              <a:t>Disaster/Emergency Planning</a:t>
            </a:r>
            <a:endParaRPr lang="en-US" sz="3600" dirty="0">
              <a:latin typeface="Arial Black" panose="020B0A04020102020204" pitchFamily="34" charset="0"/>
              <a:cs typeface="Arial" panose="020B0604020202020204" pitchFamily="34" charset="0"/>
            </a:endParaRPr>
          </a:p>
        </p:txBody>
      </p:sp>
      <p:sp>
        <p:nvSpPr>
          <p:cNvPr id="3" name="Content Placeholder 2"/>
          <p:cNvSpPr>
            <a:spLocks noGrp="1"/>
          </p:cNvSpPr>
          <p:nvPr>
            <p:ph idx="1"/>
          </p:nvPr>
        </p:nvSpPr>
        <p:spPr>
          <a:xfrm>
            <a:off x="2942492" y="1480038"/>
            <a:ext cx="8229600" cy="4267200"/>
          </a:xfrm>
        </p:spPr>
        <p:txBody>
          <a:bodyPr/>
          <a:lstStyle/>
          <a:p>
            <a:pPr>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Emergency Planning/ Disaster Recovery templates can be found in Section 6–E of the VFC Provider Handbook.</a:t>
            </a:r>
          </a:p>
          <a:p>
            <a:pPr lvl="1">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Do you have a generator?</a:t>
            </a:r>
            <a:r>
              <a:rPr lang="en-US" altLang="en-US" sz="2400" dirty="0">
                <a:solidFill>
                  <a:srgbClr val="FF0000"/>
                </a:solidFill>
                <a:latin typeface="Arial" panose="020B0604020202020204" pitchFamily="34" charset="0"/>
                <a:cs typeface="Arial" panose="020B0604020202020204" pitchFamily="34" charset="0"/>
              </a:rPr>
              <a:t> </a:t>
            </a:r>
          </a:p>
          <a:p>
            <a:pPr lvl="1">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Do you test the generator every quarter?</a:t>
            </a:r>
          </a:p>
          <a:p>
            <a:pPr lvl="1">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Do you have a back–up vaccine storage site with procedures for vaccine transport?</a:t>
            </a:r>
          </a:p>
          <a:p>
            <a:pPr lvl="1">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Do you check back–up storage site arrangements quarterly?</a:t>
            </a:r>
          </a:p>
          <a:p>
            <a:pPr marL="0" indent="0">
              <a:buNone/>
            </a:pPr>
            <a:endParaRPr lang="en-US" sz="2800" dirty="0">
              <a:latin typeface="Arial" panose="020B0604020202020204" pitchFamily="34" charset="0"/>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355" y="2659273"/>
            <a:ext cx="2294573" cy="2225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122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52400"/>
            <a:ext cx="7924800" cy="609600"/>
          </a:xfrm>
        </p:spPr>
        <p:txBody>
          <a:bodyPr/>
          <a:lstStyle/>
          <a:p>
            <a:pPr algn="ctr"/>
            <a:r>
              <a:rPr lang="en-US" sz="4000" dirty="0">
                <a:latin typeface="Arial Black" panose="020B0A04020102020204" pitchFamily="34" charset="0"/>
                <a:cs typeface="Arial" panose="020B0604020202020204" pitchFamily="34" charset="0"/>
              </a:rPr>
              <a:t>Transporting Vaccine</a:t>
            </a:r>
          </a:p>
        </p:txBody>
      </p:sp>
      <p:sp>
        <p:nvSpPr>
          <p:cNvPr id="3" name="Content Placeholder 2"/>
          <p:cNvSpPr>
            <a:spLocks noGrp="1"/>
          </p:cNvSpPr>
          <p:nvPr>
            <p:ph idx="1"/>
          </p:nvPr>
        </p:nvSpPr>
        <p:spPr>
          <a:xfrm>
            <a:off x="187865" y="1213337"/>
            <a:ext cx="8442412" cy="5530362"/>
          </a:xfrm>
        </p:spPr>
        <p:txBody>
          <a:bodyPr/>
          <a:lstStyle/>
          <a:p>
            <a:pPr marL="0" indent="0">
              <a:buNone/>
            </a:pPr>
            <a:r>
              <a:rPr lang="en-US" sz="1400" dirty="0">
                <a:latin typeface="Arial" panose="020B0604020202020204" pitchFamily="34" charset="0"/>
                <a:cs typeface="Arial" panose="020B0604020202020204" pitchFamily="34" charset="0"/>
              </a:rPr>
              <a:t>CDC recommendations: </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Transport refrigerated or frozen vaccine in a portable refrigerator/freezer unit, not soft sided collapsible coolers. A hard sided or 2 inch Styrofoam cooler may be used. Purpose built vaccine transport devices are available and preferred.</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When packing refrigerated vaccine for transport, place a barrier between </a:t>
            </a:r>
            <a:r>
              <a:rPr lang="en-US" sz="1400" u="sng" dirty="0">
                <a:latin typeface="Arial" panose="020B0604020202020204" pitchFamily="34" charset="0"/>
                <a:cs typeface="Arial" panose="020B0604020202020204" pitchFamily="34" charset="0"/>
              </a:rPr>
              <a:t>conditioned</a:t>
            </a:r>
            <a:r>
              <a:rPr lang="en-US" sz="1400" dirty="0">
                <a:latin typeface="Arial" panose="020B0604020202020204" pitchFamily="34" charset="0"/>
                <a:cs typeface="Arial" panose="020B0604020202020204" pitchFamily="34" charset="0"/>
              </a:rPr>
              <a:t> frozen water bottles and vaccine. When packing frozen vaccine for transport, place an insulating barrier between </a:t>
            </a:r>
            <a:r>
              <a:rPr lang="en-US" sz="1400" u="sng" dirty="0">
                <a:latin typeface="Arial" panose="020B0604020202020204" pitchFamily="34" charset="0"/>
                <a:cs typeface="Arial" panose="020B0604020202020204" pitchFamily="34" charset="0"/>
              </a:rPr>
              <a:t>frozen</a:t>
            </a:r>
            <a:r>
              <a:rPr lang="en-US" sz="1400" dirty="0">
                <a:latin typeface="Arial" panose="020B0604020202020204" pitchFamily="34" charset="0"/>
                <a:cs typeface="Arial" panose="020B0604020202020204" pitchFamily="34" charset="0"/>
              </a:rPr>
              <a:t> water bottles and vaccine. Transport diluents with corresponding vaccines.</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Use a currently calibrated continuous temperature monitoring and recording capacity device (DDL), with temperature probe placed next to the vaccine.</a:t>
            </a: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Complete vaccine inventory transport sheet when moving vaccine.</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Monitor and record temperatures at least </a:t>
            </a:r>
            <a:r>
              <a:rPr lang="en-US" sz="1400" u="sng" dirty="0">
                <a:latin typeface="Arial" panose="020B0604020202020204" pitchFamily="34" charset="0"/>
                <a:cs typeface="Arial" panose="020B0604020202020204" pitchFamily="34" charset="0"/>
              </a:rPr>
              <a:t>every 30 minutes</a:t>
            </a:r>
            <a:r>
              <a:rPr lang="en-US" sz="1400" dirty="0">
                <a:latin typeface="Arial" panose="020B0604020202020204" pitchFamily="34" charset="0"/>
                <a:cs typeface="Arial" panose="020B0604020202020204" pitchFamily="34" charset="0"/>
              </a:rPr>
              <a:t> when vaccines are in the transport container.</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Read and record storage unit temperature at off–site facility a minimum of </a:t>
            </a:r>
            <a:r>
              <a:rPr lang="en-US" sz="1400" u="sng" dirty="0">
                <a:latin typeface="Arial" panose="020B0604020202020204" pitchFamily="34" charset="0"/>
                <a:cs typeface="Arial" panose="020B0604020202020204" pitchFamily="34" charset="0"/>
              </a:rPr>
              <a:t>two times </a:t>
            </a:r>
            <a:r>
              <a:rPr lang="en-US" sz="1400" dirty="0">
                <a:latin typeface="Arial" panose="020B0604020202020204" pitchFamily="34" charset="0"/>
                <a:cs typeface="Arial" panose="020B0604020202020204" pitchFamily="34" charset="0"/>
              </a:rPr>
              <a:t>during the workday with currently calibrated DDL.</a:t>
            </a:r>
          </a:p>
          <a:p>
            <a:pPr marL="0" indent="0">
              <a:buNone/>
            </a:pPr>
            <a:endParaRPr 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400" dirty="0">
                <a:latin typeface="Arial" panose="020B0604020202020204" pitchFamily="34" charset="0"/>
                <a:cs typeface="Arial" panose="020B0604020202020204" pitchFamily="34" charset="0"/>
              </a:rPr>
              <a:t>Never transport vaccine in the trunk of a car.</a:t>
            </a:r>
          </a:p>
        </p:txBody>
      </p:sp>
      <p:sp>
        <p:nvSpPr>
          <p:cNvPr id="5" name="TextBox 4"/>
          <p:cNvSpPr txBox="1"/>
          <p:nvPr/>
        </p:nvSpPr>
        <p:spPr>
          <a:xfrm>
            <a:off x="8823919" y="5644663"/>
            <a:ext cx="2614818" cy="230832"/>
          </a:xfrm>
          <a:prstGeom prst="rect">
            <a:avLst/>
          </a:prstGeom>
          <a:noFill/>
        </p:spPr>
        <p:txBody>
          <a:bodyPr wrap="none" rtlCol="0">
            <a:spAutoFit/>
          </a:bodyPr>
          <a:lstStyle/>
          <a:p>
            <a:r>
              <a:rPr lang="en-US" sz="900" i="1" dirty="0"/>
              <a:t>Section 6–I of the VFC Provider Handbook</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5945" y="1213337"/>
            <a:ext cx="2238727" cy="1949313"/>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F3320B9D-72F8-46D7-8F5F-4961D28E4488}"/>
              </a:ext>
            </a:extLst>
          </p:cNvPr>
          <p:cNvPicPr>
            <a:picLocks noChangeAspect="1"/>
          </p:cNvPicPr>
          <p:nvPr/>
        </p:nvPicPr>
        <p:blipFill>
          <a:blip r:embed="rId4"/>
          <a:stretch>
            <a:fillRect/>
          </a:stretch>
        </p:blipFill>
        <p:spPr>
          <a:xfrm>
            <a:off x="9185945" y="3301419"/>
            <a:ext cx="2252792" cy="20507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657811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latin typeface="Arial Black" panose="020B0A04020102020204" pitchFamily="34" charset="0"/>
                <a:cs typeface="Arial" panose="020B0604020202020204" pitchFamily="34" charset="0"/>
              </a:rPr>
              <a:t>Transporting Refrigerated Vaccine</a:t>
            </a:r>
          </a:p>
        </p:txBody>
      </p:sp>
      <p:sp>
        <p:nvSpPr>
          <p:cNvPr id="3" name="Rectangle 2"/>
          <p:cNvSpPr/>
          <p:nvPr/>
        </p:nvSpPr>
        <p:spPr>
          <a:xfrm>
            <a:off x="439616" y="1107830"/>
            <a:ext cx="11280530" cy="1569660"/>
          </a:xfrm>
          <a:prstGeom prst="rect">
            <a:avLst/>
          </a:prstGeom>
        </p:spPr>
        <p:txBody>
          <a:bodyPr wrap="square">
            <a:spAutoFit/>
          </a:bodyPr>
          <a:lstStyle/>
          <a:p>
            <a:r>
              <a:rPr lang="en-US" sz="1600" b="1" dirty="0">
                <a:latin typeface="Arial" panose="020B0604020202020204" pitchFamily="34" charset="0"/>
                <a:cs typeface="Arial" panose="020B0604020202020204" pitchFamily="34" charset="0"/>
              </a:rPr>
              <a:t>Coolant</a:t>
            </a:r>
            <a:r>
              <a:rPr lang="en-US" sz="1600" dirty="0">
                <a:latin typeface="Arial" panose="020B0604020202020204" pitchFamily="34" charset="0"/>
                <a:cs typeface="Arial" panose="020B0604020202020204" pitchFamily="34" charset="0"/>
              </a:rPr>
              <a:t>: The CDC recommends use of conditioned frozen water bottles. Frozen water bottles should be kept in freezer at all times in case of immediate need. Frozen water bottles are conditioned by placing in a sink of lukewarm water until the ice inside the bottle spins freely when rotated in your hand. </a:t>
            </a:r>
          </a:p>
          <a:p>
            <a:endParaRPr lang="en-US" sz="1600" dirty="0">
              <a:latin typeface="Arial" panose="020B0604020202020204" pitchFamily="34" charset="0"/>
              <a:cs typeface="Arial" panose="020B0604020202020204" pitchFamily="34" charset="0"/>
            </a:endParaRPr>
          </a:p>
          <a:p>
            <a:r>
              <a:rPr lang="en-US" sz="1600" b="1" dirty="0">
                <a:latin typeface="Arial" panose="020B0604020202020204" pitchFamily="34" charset="0"/>
                <a:cs typeface="Arial" panose="020B0604020202020204" pitchFamily="34" charset="0"/>
              </a:rPr>
              <a:t>Insulating materials: </a:t>
            </a:r>
            <a:r>
              <a:rPr lang="en-US" sz="1600" dirty="0">
                <a:latin typeface="Arial" panose="020B0604020202020204" pitchFamily="34" charset="0"/>
                <a:cs typeface="Arial" panose="020B0604020202020204" pitchFamily="34" charset="0"/>
              </a:rPr>
              <a:t>Premeasure 2 pieces of corrugated cardboard and 2 </a:t>
            </a:r>
          </a:p>
          <a:p>
            <a:r>
              <a:rPr lang="en-US" sz="1600" dirty="0">
                <a:latin typeface="Arial" panose="020B0604020202020204" pitchFamily="34" charset="0"/>
                <a:cs typeface="Arial" panose="020B0604020202020204" pitchFamily="34" charset="0"/>
              </a:rPr>
              <a:t>one-inch layers of bubble wrap or packing foam above and below the vaccines in each cooler. </a:t>
            </a:r>
          </a:p>
        </p:txBody>
      </p:sp>
      <p:pic>
        <p:nvPicPr>
          <p:cNvPr id="7" name="Picture 6"/>
          <p:cNvPicPr>
            <a:picLocks noChangeAspect="1"/>
          </p:cNvPicPr>
          <p:nvPr/>
        </p:nvPicPr>
        <p:blipFill>
          <a:blip r:embed="rId3"/>
          <a:stretch>
            <a:fillRect/>
          </a:stretch>
        </p:blipFill>
        <p:spPr>
          <a:xfrm>
            <a:off x="1662546" y="2986027"/>
            <a:ext cx="2048368" cy="1565747"/>
          </a:xfrm>
          <a:prstGeom prst="rect">
            <a:avLst/>
          </a:prstGeom>
        </p:spPr>
      </p:pic>
      <p:pic>
        <p:nvPicPr>
          <p:cNvPr id="8" name="Picture 7"/>
          <p:cNvPicPr>
            <a:picLocks noChangeAspect="1"/>
          </p:cNvPicPr>
          <p:nvPr/>
        </p:nvPicPr>
        <p:blipFill>
          <a:blip r:embed="rId4"/>
          <a:stretch>
            <a:fillRect/>
          </a:stretch>
        </p:blipFill>
        <p:spPr>
          <a:xfrm>
            <a:off x="3779237" y="2986028"/>
            <a:ext cx="2041163" cy="1565748"/>
          </a:xfrm>
          <a:prstGeom prst="rect">
            <a:avLst/>
          </a:prstGeom>
        </p:spPr>
      </p:pic>
      <p:pic>
        <p:nvPicPr>
          <p:cNvPr id="9" name="Picture 8"/>
          <p:cNvPicPr>
            <a:picLocks noChangeAspect="1"/>
          </p:cNvPicPr>
          <p:nvPr/>
        </p:nvPicPr>
        <p:blipFill>
          <a:blip r:embed="rId5"/>
          <a:stretch>
            <a:fillRect/>
          </a:stretch>
        </p:blipFill>
        <p:spPr>
          <a:xfrm>
            <a:off x="5888462" y="2986028"/>
            <a:ext cx="2058482" cy="1565748"/>
          </a:xfrm>
          <a:prstGeom prst="rect">
            <a:avLst/>
          </a:prstGeom>
        </p:spPr>
      </p:pic>
      <p:pic>
        <p:nvPicPr>
          <p:cNvPr id="10" name="Picture 9"/>
          <p:cNvPicPr>
            <a:picLocks noChangeAspect="1"/>
          </p:cNvPicPr>
          <p:nvPr/>
        </p:nvPicPr>
        <p:blipFill>
          <a:blip r:embed="rId6"/>
          <a:stretch>
            <a:fillRect/>
          </a:stretch>
        </p:blipFill>
        <p:spPr>
          <a:xfrm>
            <a:off x="8015268" y="2986029"/>
            <a:ext cx="2097231" cy="1565749"/>
          </a:xfrm>
          <a:prstGeom prst="rect">
            <a:avLst/>
          </a:prstGeom>
        </p:spPr>
      </p:pic>
      <p:pic>
        <p:nvPicPr>
          <p:cNvPr id="11" name="Picture 10"/>
          <p:cNvPicPr>
            <a:picLocks noChangeAspect="1"/>
          </p:cNvPicPr>
          <p:nvPr/>
        </p:nvPicPr>
        <p:blipFill>
          <a:blip r:embed="rId7"/>
          <a:stretch>
            <a:fillRect/>
          </a:stretch>
        </p:blipFill>
        <p:spPr>
          <a:xfrm>
            <a:off x="3779237" y="4618495"/>
            <a:ext cx="2041163" cy="1642326"/>
          </a:xfrm>
          <a:prstGeom prst="rect">
            <a:avLst/>
          </a:prstGeom>
        </p:spPr>
      </p:pic>
      <p:pic>
        <p:nvPicPr>
          <p:cNvPr id="12" name="Picture 11"/>
          <p:cNvPicPr>
            <a:picLocks noChangeAspect="1"/>
          </p:cNvPicPr>
          <p:nvPr/>
        </p:nvPicPr>
        <p:blipFill>
          <a:blip r:embed="rId8"/>
          <a:stretch>
            <a:fillRect/>
          </a:stretch>
        </p:blipFill>
        <p:spPr>
          <a:xfrm>
            <a:off x="5888462" y="4614092"/>
            <a:ext cx="2058482" cy="1646729"/>
          </a:xfrm>
          <a:prstGeom prst="rect">
            <a:avLst/>
          </a:prstGeom>
        </p:spPr>
      </p:pic>
    </p:spTree>
    <p:extLst>
      <p:ext uri="{BB962C8B-B14F-4D97-AF65-F5344CB8AC3E}">
        <p14:creationId xmlns:p14="http://schemas.microsoft.com/office/powerpoint/2010/main" val="352040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latin typeface="Arial Black" panose="020B0A04020102020204" pitchFamily="34" charset="0"/>
                <a:cs typeface="Arial" panose="020B0604020202020204" pitchFamily="34" charset="0"/>
              </a:rPr>
              <a:t>How to Pack Refrigerated Vaccine</a:t>
            </a:r>
          </a:p>
        </p:txBody>
      </p:sp>
      <p:sp>
        <p:nvSpPr>
          <p:cNvPr id="3" name="Rectangle 2"/>
          <p:cNvSpPr/>
          <p:nvPr/>
        </p:nvSpPr>
        <p:spPr>
          <a:xfrm>
            <a:off x="1390261" y="1726162"/>
            <a:ext cx="8896739" cy="3554819"/>
          </a:xfrm>
          <a:prstGeom prst="rect">
            <a:avLst/>
          </a:prstGeom>
        </p:spPr>
        <p:txBody>
          <a:bodyPr wrap="square">
            <a:spAutoFit/>
          </a:bodyPr>
          <a:lstStyle/>
          <a:p>
            <a:r>
              <a:rPr lang="en-US" sz="1500" dirty="0">
                <a:solidFill>
                  <a:srgbClr val="000000"/>
                </a:solidFill>
                <a:latin typeface="Arial" panose="020B0604020202020204" pitchFamily="34" charset="0"/>
                <a:cs typeface="Arial" panose="020B0604020202020204" pitchFamily="34" charset="0"/>
              </a:rPr>
              <a:t>1. Conditioned frozen water bottles should be spread over the bottom of the cooler. </a:t>
            </a:r>
          </a:p>
          <a:p>
            <a:r>
              <a:rPr lang="en-US" sz="1500" dirty="0">
                <a:solidFill>
                  <a:srgbClr val="000000"/>
                </a:solidFill>
                <a:latin typeface="Arial" panose="020B0604020202020204" pitchFamily="34" charset="0"/>
                <a:cs typeface="Arial" panose="020B0604020202020204" pitchFamily="34" charset="0"/>
              </a:rPr>
              <a:t>2. Completely cover conditioned frozen water bottles with one sheet of corrugated cardboard. </a:t>
            </a:r>
          </a:p>
          <a:p>
            <a:r>
              <a:rPr lang="en-US" sz="1500" dirty="0">
                <a:solidFill>
                  <a:srgbClr val="000000"/>
                </a:solidFill>
                <a:latin typeface="Arial" panose="020B0604020202020204" pitchFamily="34" charset="0"/>
                <a:cs typeface="Arial" panose="020B0604020202020204" pitchFamily="34" charset="0"/>
              </a:rPr>
              <a:t>3. Completely cover cardboard with at least one inch of bubble wrap or packing foam when using conditioned frozen water bottles. </a:t>
            </a:r>
          </a:p>
          <a:p>
            <a:r>
              <a:rPr lang="en-US" sz="1500" dirty="0">
                <a:solidFill>
                  <a:srgbClr val="000000"/>
                </a:solidFill>
                <a:latin typeface="Arial" panose="020B0604020202020204" pitchFamily="34" charset="0"/>
                <a:cs typeface="Arial" panose="020B0604020202020204" pitchFamily="34" charset="0"/>
              </a:rPr>
              <a:t>4. Vaccine is placed on top of insulating materials with the refrigerated buffered probe of the monitoring device nestled between the layers of vaccine, and the temperature display is placed outside the cooler. </a:t>
            </a:r>
          </a:p>
          <a:p>
            <a:r>
              <a:rPr lang="en-US" sz="1500" dirty="0">
                <a:solidFill>
                  <a:srgbClr val="000000"/>
                </a:solidFill>
                <a:latin typeface="Arial" panose="020B0604020202020204" pitchFamily="34" charset="0"/>
                <a:cs typeface="Arial" panose="020B0604020202020204" pitchFamily="34" charset="0"/>
              </a:rPr>
              <a:t>5. Completely cover vaccine with at least one inch of bubble wrap or packing foam. </a:t>
            </a:r>
          </a:p>
          <a:p>
            <a:r>
              <a:rPr lang="en-US" sz="1500" dirty="0">
                <a:solidFill>
                  <a:srgbClr val="000000"/>
                </a:solidFill>
                <a:latin typeface="Arial" panose="020B0604020202020204" pitchFamily="34" charset="0"/>
                <a:cs typeface="Arial" panose="020B0604020202020204" pitchFamily="34" charset="0"/>
              </a:rPr>
              <a:t>6. Completely cover bubble wrap with one sheet of corrugated cardboard. </a:t>
            </a:r>
          </a:p>
          <a:p>
            <a:r>
              <a:rPr lang="en-US" sz="1500" dirty="0">
                <a:solidFill>
                  <a:srgbClr val="000000"/>
                </a:solidFill>
                <a:latin typeface="Arial" panose="020B0604020202020204" pitchFamily="34" charset="0"/>
                <a:cs typeface="Arial" panose="020B0604020202020204" pitchFamily="34" charset="0"/>
              </a:rPr>
              <a:t>7. An additional layer of conditioned frozen water bottles are added to the cooler. </a:t>
            </a:r>
          </a:p>
          <a:p>
            <a:r>
              <a:rPr lang="en-US" sz="1500" dirty="0">
                <a:solidFill>
                  <a:srgbClr val="000000"/>
                </a:solidFill>
                <a:latin typeface="Arial" panose="020B0604020202020204" pitchFamily="34" charset="0"/>
                <a:cs typeface="Arial" panose="020B0604020202020204" pitchFamily="34" charset="0"/>
              </a:rPr>
              <a:t>8. If there is excess space, fill the cooler to the top with packing materials to prevent shift. </a:t>
            </a:r>
          </a:p>
          <a:p>
            <a:r>
              <a:rPr lang="en-US" sz="1500" dirty="0">
                <a:solidFill>
                  <a:srgbClr val="000000"/>
                </a:solidFill>
                <a:latin typeface="Arial" panose="020B0604020202020204" pitchFamily="34" charset="0"/>
                <a:cs typeface="Arial" panose="020B0604020202020204" pitchFamily="34" charset="0"/>
              </a:rPr>
              <a:t>9. Close lid and secure the temperature display to the lid of the container. </a:t>
            </a:r>
          </a:p>
          <a:p>
            <a:r>
              <a:rPr lang="en-US" sz="1500" dirty="0">
                <a:solidFill>
                  <a:srgbClr val="000000"/>
                </a:solidFill>
                <a:latin typeface="Arial" panose="020B0604020202020204" pitchFamily="34" charset="0"/>
                <a:cs typeface="Arial" panose="020B0604020202020204" pitchFamily="34" charset="0"/>
              </a:rPr>
              <a:t>10. Temperatures between 36.00° F and 46.00° F will be maintained up to eight hours using this method if container is not opened or closed repeatedly. </a:t>
            </a:r>
          </a:p>
          <a:p>
            <a:r>
              <a:rPr lang="en-US" sz="1500" dirty="0">
                <a:solidFill>
                  <a:srgbClr val="000000"/>
                </a:solidFill>
                <a:latin typeface="Arial" panose="020B0604020202020204" pitchFamily="34" charset="0"/>
                <a:cs typeface="Arial" panose="020B0604020202020204" pitchFamily="34" charset="0"/>
              </a:rPr>
              <a:t>11. At end of transfer, assure appropriate storage to a refrigerator that has maintained a temperature between 36.00° F and 46.00° F for at least 5 days.</a:t>
            </a:r>
            <a:r>
              <a:rPr lang="en-US" sz="1400" dirty="0">
                <a:solidFill>
                  <a:srgbClr val="00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104520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DFEC6-CF08-47CD-B7FD-3714B51054DA}"/>
              </a:ext>
            </a:extLst>
          </p:cNvPr>
          <p:cNvSpPr>
            <a:spLocks noGrp="1"/>
          </p:cNvSpPr>
          <p:nvPr>
            <p:ph type="title"/>
          </p:nvPr>
        </p:nvSpPr>
        <p:spPr/>
        <p:txBody>
          <a:bodyPr/>
          <a:lstStyle/>
          <a:p>
            <a:r>
              <a:rPr lang="en-US" sz="4000" dirty="0">
                <a:latin typeface="Arial Black" panose="020B0A04020102020204" pitchFamily="34" charset="0"/>
              </a:rPr>
              <a:t>          Frozen Vaccine Transport</a:t>
            </a:r>
          </a:p>
        </p:txBody>
      </p:sp>
      <p:sp>
        <p:nvSpPr>
          <p:cNvPr id="4" name="Content Placeholder 2">
            <a:extLst>
              <a:ext uri="{FF2B5EF4-FFF2-40B4-BE49-F238E27FC236}">
                <a16:creationId xmlns:a16="http://schemas.microsoft.com/office/drawing/2014/main" id="{FE1AC5FA-5080-4B67-BB88-8E8BEFB60077}"/>
              </a:ext>
            </a:extLst>
          </p:cNvPr>
          <p:cNvSpPr>
            <a:spLocks noGrp="1"/>
          </p:cNvSpPr>
          <p:nvPr>
            <p:ph idx="1"/>
          </p:nvPr>
        </p:nvSpPr>
        <p:spPr/>
        <p:txBody>
          <a:bodyPr/>
          <a:lstStyle/>
          <a:p>
            <a:pPr>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CDC does </a:t>
            </a:r>
            <a:r>
              <a:rPr lang="en-US" sz="2400" b="1" dirty="0">
                <a:latin typeface="Arial" panose="020B0604020202020204" pitchFamily="34" charset="0"/>
                <a:cs typeface="Arial" panose="020B0604020202020204" pitchFamily="34" charset="0"/>
              </a:rPr>
              <a:t>not</a:t>
            </a:r>
            <a:r>
              <a:rPr lang="en-US" sz="2400" dirty="0">
                <a:latin typeface="Arial" panose="020B0604020202020204" pitchFamily="34" charset="0"/>
                <a:cs typeface="Arial" panose="020B0604020202020204" pitchFamily="34" charset="0"/>
              </a:rPr>
              <a:t> recommend transporting frozen vaccine.</a:t>
            </a:r>
          </a:p>
          <a:p>
            <a:pPr>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If transport is </a:t>
            </a:r>
            <a:r>
              <a:rPr lang="en-US" sz="2400" b="1" dirty="0">
                <a:latin typeface="Arial" panose="020B0604020202020204" pitchFamily="34" charset="0"/>
                <a:cs typeface="Arial" panose="020B0604020202020204" pitchFamily="34" charset="0"/>
              </a:rPr>
              <a:t>necessary,</a:t>
            </a:r>
            <a:r>
              <a:rPr lang="en-US" sz="2400" dirty="0">
                <a:latin typeface="Arial" panose="020B0604020202020204" pitchFamily="34" charset="0"/>
                <a:cs typeface="Arial" panose="020B0604020202020204" pitchFamily="34" charset="0"/>
              </a:rPr>
              <a:t> use a portable freezer.</a:t>
            </a:r>
          </a:p>
          <a:p>
            <a:pPr>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Do </a:t>
            </a:r>
            <a:r>
              <a:rPr lang="en-US" sz="2400" b="1" dirty="0">
                <a:latin typeface="Arial" panose="020B0604020202020204" pitchFamily="34" charset="0"/>
                <a:cs typeface="Arial" panose="020B0604020202020204" pitchFamily="34" charset="0"/>
              </a:rPr>
              <a:t>NOT </a:t>
            </a:r>
            <a:r>
              <a:rPr lang="en-US" sz="2400" dirty="0">
                <a:latin typeface="Arial" panose="020B0604020202020204" pitchFamily="34" charset="0"/>
                <a:cs typeface="Arial" panose="020B0604020202020204" pitchFamily="34" charset="0"/>
              </a:rPr>
              <a:t>use dry ice to transport frozen vaccine; use frozen water bottles.</a:t>
            </a:r>
          </a:p>
          <a:p>
            <a:pPr>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Monitor and document time and temperature of transport unit every 30 minutes.</a:t>
            </a:r>
          </a:p>
          <a:p>
            <a:pPr>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Do </a:t>
            </a:r>
            <a:r>
              <a:rPr lang="en-US" sz="2400" b="1" dirty="0">
                <a:latin typeface="Arial" panose="020B0604020202020204" pitchFamily="34" charset="0"/>
                <a:cs typeface="Arial" panose="020B0604020202020204" pitchFamily="34" charset="0"/>
              </a:rPr>
              <a:t>NOT</a:t>
            </a:r>
            <a:r>
              <a:rPr lang="en-US" sz="2400" dirty="0">
                <a:latin typeface="Arial" panose="020B0604020202020204" pitchFamily="34" charset="0"/>
                <a:cs typeface="Arial" panose="020B0604020202020204" pitchFamily="34" charset="0"/>
              </a:rPr>
              <a:t> use frozen vaccine after transport until guidance is received from Merck at 1–800–637–2590.</a:t>
            </a:r>
          </a:p>
          <a:p>
            <a:endParaRPr lang="en-US" dirty="0"/>
          </a:p>
        </p:txBody>
      </p:sp>
    </p:spTree>
    <p:extLst>
      <p:ext uri="{BB962C8B-B14F-4D97-AF65-F5344CB8AC3E}">
        <p14:creationId xmlns:p14="http://schemas.microsoft.com/office/powerpoint/2010/main" val="40576198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3C23-635C-4518-B756-96E4A778F551}"/>
              </a:ext>
            </a:extLst>
          </p:cNvPr>
          <p:cNvSpPr>
            <a:spLocks noGrp="1"/>
          </p:cNvSpPr>
          <p:nvPr>
            <p:ph type="title"/>
          </p:nvPr>
        </p:nvSpPr>
        <p:spPr/>
        <p:txBody>
          <a:bodyPr/>
          <a:lstStyle/>
          <a:p>
            <a:pPr algn="ctr"/>
            <a:r>
              <a:rPr lang="en-US" sz="3400" dirty="0">
                <a:latin typeface="Arial Black" panose="020B0A04020102020204" pitchFamily="34" charset="0"/>
              </a:rPr>
              <a:t>Provider </a:t>
            </a:r>
            <a:r>
              <a:rPr lang="en-US" sz="3600" dirty="0">
                <a:latin typeface="Arial Black" panose="020B0A04020102020204" pitchFamily="34" charset="0"/>
              </a:rPr>
              <a:t>Identification</a:t>
            </a:r>
            <a:r>
              <a:rPr lang="en-US" sz="3400" dirty="0">
                <a:latin typeface="Arial Black" panose="020B0A04020102020204" pitchFamily="34" charset="0"/>
              </a:rPr>
              <a:t> Number (PIN)</a:t>
            </a:r>
          </a:p>
        </p:txBody>
      </p:sp>
      <p:sp>
        <p:nvSpPr>
          <p:cNvPr id="3" name="Content Placeholder 2">
            <a:extLst>
              <a:ext uri="{FF2B5EF4-FFF2-40B4-BE49-F238E27FC236}">
                <a16:creationId xmlns:a16="http://schemas.microsoft.com/office/drawing/2014/main" id="{40D9667C-333A-4EC3-9EBF-FBDF05BC364F}"/>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Providers are required to include their Provider Identification Number (PIN) on </a:t>
            </a:r>
            <a:r>
              <a:rPr lang="en-US" sz="2400" b="1" u="sng" dirty="0">
                <a:latin typeface="Arial" panose="020B0604020202020204" pitchFamily="34" charset="0"/>
                <a:cs typeface="Arial" panose="020B0604020202020204" pitchFamily="34" charset="0"/>
              </a:rPr>
              <a:t>all</a:t>
            </a:r>
            <a:r>
              <a:rPr lang="en-US" sz="2400" dirty="0">
                <a:latin typeface="Arial" panose="020B0604020202020204" pitchFamily="34" charset="0"/>
                <a:cs typeface="Arial" panose="020B0604020202020204" pitchFamily="34" charset="0"/>
              </a:rPr>
              <a:t> correspondence and documents sent to the Vaccines for Children program.</a:t>
            </a:r>
          </a:p>
          <a:p>
            <a:r>
              <a:rPr lang="en-US" sz="2400" dirty="0">
                <a:latin typeface="Arial" panose="020B0604020202020204" pitchFamily="34" charset="0"/>
                <a:cs typeface="Arial" panose="020B0604020202020204" pitchFamily="34" charset="0"/>
              </a:rPr>
              <a:t>The PIN assigned to your site is a unique identifier. Use your PIN for all communications with the VFC program. </a:t>
            </a:r>
          </a:p>
          <a:p>
            <a:r>
              <a:rPr lang="en-US" sz="2400" dirty="0">
                <a:latin typeface="Arial" panose="020B0604020202020204" pitchFamily="34" charset="0"/>
                <a:cs typeface="Arial" panose="020B0604020202020204" pitchFamily="34" charset="0"/>
              </a:rPr>
              <a:t>Please note this includes voicemails and emails. </a:t>
            </a:r>
          </a:p>
          <a:p>
            <a:pPr marL="0" indent="0" algn="ctr">
              <a:buNone/>
            </a:pPr>
            <a:endParaRPr lang="en-US" sz="2400" dirty="0">
              <a:latin typeface="Arial Black" panose="020B0A04020102020204" pitchFamily="34" charset="0"/>
            </a:endParaRPr>
          </a:p>
        </p:txBody>
      </p:sp>
      <p:pic>
        <p:nvPicPr>
          <p:cNvPr id="5" name="Picture 4" descr="A close up of a logo&#10;&#10;Description automatically generated">
            <a:extLst>
              <a:ext uri="{FF2B5EF4-FFF2-40B4-BE49-F238E27FC236}">
                <a16:creationId xmlns:a16="http://schemas.microsoft.com/office/drawing/2014/main" id="{1EA71C60-7A2F-4258-9A5B-59944C501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4751" y="3940491"/>
            <a:ext cx="2962498" cy="2454840"/>
          </a:xfrm>
          <a:prstGeom prst="rect">
            <a:avLst/>
          </a:prstGeom>
        </p:spPr>
      </p:pic>
    </p:spTree>
    <p:extLst>
      <p:ext uri="{BB962C8B-B14F-4D97-AF65-F5344CB8AC3E}">
        <p14:creationId xmlns:p14="http://schemas.microsoft.com/office/powerpoint/2010/main" val="20000459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CC897-0097-4114-87CC-BE5C1BC98EF5}"/>
              </a:ext>
            </a:extLst>
          </p:cNvPr>
          <p:cNvSpPr>
            <a:spLocks noGrp="1"/>
          </p:cNvSpPr>
          <p:nvPr>
            <p:ph type="title"/>
          </p:nvPr>
        </p:nvSpPr>
        <p:spPr/>
        <p:txBody>
          <a:bodyPr/>
          <a:lstStyle/>
          <a:p>
            <a:r>
              <a:rPr lang="en-US" dirty="0"/>
              <a:t>Vaccine Adverse Event </a:t>
            </a:r>
            <a:r>
              <a:rPr lang="en-US"/>
              <a:t>Reporting System</a:t>
            </a:r>
            <a:endParaRPr lang="en-US" dirty="0"/>
          </a:p>
        </p:txBody>
      </p:sp>
      <p:sp>
        <p:nvSpPr>
          <p:cNvPr id="3" name="Content Placeholder 2">
            <a:extLst>
              <a:ext uri="{FF2B5EF4-FFF2-40B4-BE49-F238E27FC236}">
                <a16:creationId xmlns:a16="http://schemas.microsoft.com/office/drawing/2014/main" id="{39DB44B2-EC8C-4F02-A59F-9B8F11943074}"/>
              </a:ext>
            </a:extLst>
          </p:cNvPr>
          <p:cNvSpPr>
            <a:spLocks noGrp="1"/>
          </p:cNvSpPr>
          <p:nvPr>
            <p:ph idx="1"/>
          </p:nvPr>
        </p:nvSpPr>
        <p:spPr/>
        <p:txBody>
          <a:bodyPr/>
          <a:lstStyle/>
          <a:p>
            <a:endParaRPr lang="en-US" dirty="0"/>
          </a:p>
          <a:p>
            <a:r>
              <a:rPr lang="en-US" dirty="0"/>
              <a:t>Report vaccine adverse events following vaccination to the Vaccine Adverse Event Reporting System (1-800-822-7967), http://vaers.hhs.gov/contact.htmli.Secure </a:t>
            </a:r>
          </a:p>
          <a:p>
            <a:pPr marL="0" indent="0">
              <a:buNone/>
            </a:pPr>
            <a:endParaRPr lang="en-US" dirty="0"/>
          </a:p>
        </p:txBody>
      </p:sp>
    </p:spTree>
    <p:extLst>
      <p:ext uri="{BB962C8B-B14F-4D97-AF65-F5344CB8AC3E}">
        <p14:creationId xmlns:p14="http://schemas.microsoft.com/office/powerpoint/2010/main" val="159036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71293-D9DA-45DF-A86A-6A7A19D415E9}"/>
              </a:ext>
            </a:extLst>
          </p:cNvPr>
          <p:cNvSpPr>
            <a:spLocks noGrp="1"/>
          </p:cNvSpPr>
          <p:nvPr>
            <p:ph type="title"/>
          </p:nvPr>
        </p:nvSpPr>
        <p:spPr/>
        <p:txBody>
          <a:bodyPr/>
          <a:lstStyle/>
          <a:p>
            <a:r>
              <a:rPr lang="en-US" sz="4000" dirty="0">
                <a:latin typeface="Arial Black" panose="020B0A04020102020204" pitchFamily="34" charset="0"/>
              </a:rPr>
              <a:t>      Effective Cold Chain Elements</a:t>
            </a:r>
          </a:p>
        </p:txBody>
      </p:sp>
      <p:sp>
        <p:nvSpPr>
          <p:cNvPr id="3" name="Content Placeholder 2">
            <a:extLst>
              <a:ext uri="{FF2B5EF4-FFF2-40B4-BE49-F238E27FC236}">
                <a16:creationId xmlns:a16="http://schemas.microsoft.com/office/drawing/2014/main" id="{6BD385C0-62F4-4D33-AB7B-D51095993E76}"/>
              </a:ext>
            </a:extLst>
          </p:cNvPr>
          <p:cNvSpPr>
            <a:spLocks noGrp="1"/>
          </p:cNvSpPr>
          <p:nvPr>
            <p:ph idx="1"/>
          </p:nvPr>
        </p:nvSpPr>
        <p:spPr/>
        <p:txBody>
          <a:bodyPr/>
          <a:lstStyle/>
          <a:p>
            <a:pPr marL="0" indent="0">
              <a:buNone/>
            </a:pPr>
            <a:r>
              <a:rPr lang="en-US" sz="2800" dirty="0">
                <a:latin typeface="Arial" panose="020B0604020202020204" pitchFamily="34" charset="0"/>
                <a:cs typeface="Arial" panose="020B0604020202020204" pitchFamily="34" charset="0"/>
              </a:rPr>
              <a:t>An effective cold chain relies on three main elements:</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 well trained staff implementing vaccine viability preservation knowledge</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Reliable cold storage and temperature monitoring equipment</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Accurate vaccine inventory management</a:t>
            </a:r>
          </a:p>
        </p:txBody>
      </p:sp>
    </p:spTree>
    <p:extLst>
      <p:ext uri="{BB962C8B-B14F-4D97-AF65-F5344CB8AC3E}">
        <p14:creationId xmlns:p14="http://schemas.microsoft.com/office/powerpoint/2010/main" val="13974809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8DE58-2B2A-472C-8371-8C9B02A356AD}"/>
              </a:ext>
            </a:extLst>
          </p:cNvPr>
          <p:cNvSpPr>
            <a:spLocks noGrp="1"/>
          </p:cNvSpPr>
          <p:nvPr>
            <p:ph type="title"/>
          </p:nvPr>
        </p:nvSpPr>
        <p:spPr/>
        <p:txBody>
          <a:bodyPr/>
          <a:lstStyle/>
          <a:p>
            <a:pPr algn="ctr"/>
            <a:r>
              <a:rPr lang="en-US" sz="4000" dirty="0">
                <a:latin typeface="Arial Black" panose="020B0A04020102020204" pitchFamily="34" charset="0"/>
              </a:rPr>
              <a:t>References</a:t>
            </a:r>
          </a:p>
        </p:txBody>
      </p:sp>
      <p:sp>
        <p:nvSpPr>
          <p:cNvPr id="3" name="Content Placeholder 2">
            <a:extLst>
              <a:ext uri="{FF2B5EF4-FFF2-40B4-BE49-F238E27FC236}">
                <a16:creationId xmlns:a16="http://schemas.microsoft.com/office/drawing/2014/main" id="{E88AACCC-D94A-451A-9747-3DF1E2990F4D}"/>
              </a:ext>
            </a:extLst>
          </p:cNvPr>
          <p:cNvSpPr>
            <a:spLocks noGrp="1"/>
          </p:cNvSpPr>
          <p:nvPr>
            <p:ph idx="1"/>
          </p:nvPr>
        </p:nvSpPr>
        <p:spPr>
          <a:xfrm>
            <a:off x="609600" y="1295400"/>
            <a:ext cx="10972800" cy="4267200"/>
          </a:xfrm>
        </p:spPr>
        <p:txBody>
          <a:bodyPr/>
          <a:lstStyle/>
          <a:p>
            <a:pPr>
              <a:spcBef>
                <a:spcPts val="0"/>
              </a:spcBef>
            </a:pPr>
            <a:r>
              <a:rPr lang="en-US" sz="2800" dirty="0">
                <a:latin typeface="Arial" panose="020B0604020202020204" pitchFamily="34" charset="0"/>
                <a:cs typeface="Arial" panose="020B0604020202020204" pitchFamily="34" charset="0"/>
                <a:hlinkClick r:id="rId2"/>
              </a:rPr>
              <a:t>CDC.gov</a:t>
            </a:r>
            <a:endParaRPr lang="en-US" sz="2800" dirty="0">
              <a:latin typeface="Arial" panose="020B0604020202020204" pitchFamily="34" charset="0"/>
              <a:cs typeface="Arial" panose="020B0604020202020204" pitchFamily="34" charset="0"/>
            </a:endParaRPr>
          </a:p>
          <a:p>
            <a:pPr marL="0" indent="0">
              <a:spcBef>
                <a:spcPts val="0"/>
              </a:spcBef>
              <a:buNone/>
            </a:pPr>
            <a:endParaRPr lang="en-US" sz="2800" dirty="0">
              <a:latin typeface="Arial" panose="020B0604020202020204" pitchFamily="34" charset="0"/>
              <a:cs typeface="Arial" panose="020B0604020202020204" pitchFamily="34" charset="0"/>
            </a:endParaRPr>
          </a:p>
          <a:p>
            <a:pPr>
              <a:spcBef>
                <a:spcPts val="0"/>
              </a:spcBef>
            </a:pPr>
            <a:r>
              <a:rPr lang="en-US" sz="2800" dirty="0">
                <a:latin typeface="Arial" panose="020B0604020202020204" pitchFamily="34" charset="0"/>
                <a:cs typeface="Arial" panose="020B0604020202020204" pitchFamily="34" charset="0"/>
                <a:hlinkClick r:id="rId3"/>
              </a:rPr>
              <a:t>CDC 2020 Storage and Handling Tool Kit</a:t>
            </a:r>
            <a:r>
              <a:rPr lang="en-US" sz="2800" dirty="0">
                <a:latin typeface="Arial" panose="020B0604020202020204" pitchFamily="34" charset="0"/>
                <a:cs typeface="Arial" panose="020B0604020202020204" pitchFamily="34" charset="0"/>
              </a:rPr>
              <a:t>;</a:t>
            </a:r>
          </a:p>
          <a:p>
            <a:pPr marL="461963" indent="-396875">
              <a:spcBef>
                <a:spcPts val="0"/>
              </a:spcBef>
              <a:buNone/>
            </a:pPr>
            <a:r>
              <a:rPr lang="en-US" sz="2800" dirty="0">
                <a:latin typeface="Arial" panose="020B0604020202020204" pitchFamily="34" charset="0"/>
                <a:cs typeface="Arial" panose="020B0604020202020204" pitchFamily="34" charset="0"/>
              </a:rPr>
              <a:t>   these are the CDC’s scientifically researched               best Practices in preserving vaccine viability</a:t>
            </a:r>
          </a:p>
          <a:p>
            <a:pPr marL="461963" indent="-396875">
              <a:spcBef>
                <a:spcPts val="0"/>
              </a:spcBef>
              <a:buNone/>
            </a:pPr>
            <a:endParaRPr lang="en-US" sz="2800" dirty="0">
              <a:latin typeface="Arial" panose="020B0604020202020204" pitchFamily="34" charset="0"/>
              <a:cs typeface="Arial" panose="020B0604020202020204" pitchFamily="34" charset="0"/>
            </a:endParaRPr>
          </a:p>
          <a:p>
            <a:pPr>
              <a:spcBef>
                <a:spcPts val="0"/>
              </a:spcBef>
            </a:pPr>
            <a:r>
              <a:rPr lang="en-US" sz="2800" dirty="0">
                <a:latin typeface="Arial" panose="020B0604020202020204" pitchFamily="34" charset="0"/>
                <a:cs typeface="Arial" panose="020B0604020202020204" pitchFamily="34" charset="0"/>
                <a:hlinkClick r:id="rId4"/>
              </a:rPr>
              <a:t>PA Department of Health website</a:t>
            </a:r>
            <a:endParaRPr lang="en-US" sz="2800" dirty="0">
              <a:latin typeface="Arial" panose="020B0604020202020204" pitchFamily="34" charset="0"/>
              <a:cs typeface="Arial" panose="020B0604020202020204" pitchFamily="34" charset="0"/>
            </a:endParaRPr>
          </a:p>
          <a:p>
            <a:pPr marL="0" indent="0">
              <a:spcBef>
                <a:spcPts val="0"/>
              </a:spcBef>
              <a:buNone/>
            </a:pPr>
            <a:endParaRPr lang="en-US" sz="2800" dirty="0">
              <a:latin typeface="Arial" panose="020B0604020202020204" pitchFamily="34" charset="0"/>
              <a:cs typeface="Arial" panose="020B0604020202020204" pitchFamily="34" charset="0"/>
            </a:endParaRPr>
          </a:p>
          <a:p>
            <a:pPr>
              <a:spcBef>
                <a:spcPts val="0"/>
              </a:spcBef>
            </a:pPr>
            <a:r>
              <a:rPr lang="en-US" sz="2800" dirty="0">
                <a:latin typeface="Arial" panose="020B0604020202020204" pitchFamily="34" charset="0"/>
                <a:cs typeface="Arial" panose="020B0604020202020204" pitchFamily="34" charset="0"/>
                <a:hlinkClick r:id="rId5"/>
              </a:rPr>
              <a:t>Vaccines for Children program</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92733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3CCB3-1DB1-4E2A-BEB4-FC1373CE9D78}"/>
              </a:ext>
            </a:extLst>
          </p:cNvPr>
          <p:cNvSpPr>
            <a:spLocks noGrp="1"/>
          </p:cNvSpPr>
          <p:nvPr>
            <p:ph type="title"/>
          </p:nvPr>
        </p:nvSpPr>
        <p:spPr>
          <a:xfrm>
            <a:off x="393027" y="49822"/>
            <a:ext cx="10413349" cy="940777"/>
          </a:xfrm>
        </p:spPr>
        <p:txBody>
          <a:bodyPr/>
          <a:lstStyle/>
          <a:p>
            <a:pPr algn="ctr"/>
            <a:r>
              <a:rPr lang="en-US" sz="4000" dirty="0">
                <a:latin typeface="Arial Black" panose="020B0A04020102020204" pitchFamily="34" charset="0"/>
              </a:rPr>
              <a:t>   On site presentation resources</a:t>
            </a:r>
          </a:p>
        </p:txBody>
      </p:sp>
      <p:sp>
        <p:nvSpPr>
          <p:cNvPr id="3" name="Content Placeholder 2">
            <a:extLst>
              <a:ext uri="{FF2B5EF4-FFF2-40B4-BE49-F238E27FC236}">
                <a16:creationId xmlns:a16="http://schemas.microsoft.com/office/drawing/2014/main" id="{7FF7554B-7AE8-4DD2-8D5A-7EF20C23B0D7}"/>
              </a:ext>
            </a:extLst>
          </p:cNvPr>
          <p:cNvSpPr>
            <a:spLocks noGrp="1"/>
          </p:cNvSpPr>
          <p:nvPr>
            <p:ph idx="1"/>
          </p:nvPr>
        </p:nvSpPr>
        <p:spPr>
          <a:xfrm>
            <a:off x="615820" y="1903445"/>
            <a:ext cx="10966580" cy="3963956"/>
          </a:xfrm>
        </p:spPr>
        <p:txBody>
          <a:bodyPr/>
          <a:lstStyle/>
          <a:p>
            <a:r>
              <a:rPr lang="en-US" sz="2800" dirty="0">
                <a:latin typeface="Arial" panose="020B0604020202020204" pitchFamily="34" charset="0"/>
                <a:cs typeface="Arial" panose="020B0604020202020204" pitchFamily="34" charset="0"/>
              </a:rPr>
              <a:t>2019 </a:t>
            </a:r>
            <a:r>
              <a:rPr lang="en-US" sz="2800" dirty="0">
                <a:latin typeface="Arial" panose="020B0604020202020204" pitchFamily="34" charset="0"/>
                <a:cs typeface="Arial" panose="020B0604020202020204" pitchFamily="34" charset="0"/>
                <a:hlinkClick r:id="rId2"/>
              </a:rPr>
              <a:t>Vaccine Coordinator Roles &amp; Responsibilities</a:t>
            </a:r>
            <a:r>
              <a:rPr lang="en-US" sz="2800" dirty="0">
                <a:latin typeface="Arial" panose="020B0604020202020204" pitchFamily="34" charset="0"/>
                <a:cs typeface="Arial" panose="020B0604020202020204" pitchFamily="34" charset="0"/>
              </a:rPr>
              <a:t>, on VFC website under </a:t>
            </a:r>
            <a:r>
              <a:rPr lang="en-US" sz="2800" dirty="0">
                <a:latin typeface="Arial" panose="020B0604020202020204" pitchFamily="34" charset="0"/>
                <a:cs typeface="Arial" panose="020B0604020202020204" pitchFamily="34" charset="0"/>
                <a:hlinkClick r:id="rId3"/>
              </a:rPr>
              <a:t>VFC Training</a:t>
            </a: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2019 temperature excursion instructions, on VFC website</a:t>
            </a:r>
          </a:p>
          <a:p>
            <a:r>
              <a:rPr lang="en-US" sz="2800" dirty="0">
                <a:latin typeface="Arial" panose="020B0604020202020204" pitchFamily="34" charset="0"/>
                <a:cs typeface="Arial" panose="020B0604020202020204" pitchFamily="34" charset="0"/>
              </a:rPr>
              <a:t>2019 Physician Agreement responsibilities checked</a:t>
            </a:r>
          </a:p>
          <a:p>
            <a:r>
              <a:rPr lang="en-US" sz="2800" u="sng" dirty="0">
                <a:latin typeface="Arial" panose="020B0604020202020204" pitchFamily="34" charset="0"/>
                <a:cs typeface="Arial" panose="020B0604020202020204" pitchFamily="34" charset="0"/>
                <a:hlinkClick r:id="rId4"/>
              </a:rPr>
              <a:t>Parents’ Guide to Childhood Immunizations</a:t>
            </a:r>
            <a:r>
              <a:rPr lang="en-US" sz="2800" dirty="0">
                <a:latin typeface="Arial" panose="020B0604020202020204" pitchFamily="34" charset="0"/>
                <a:cs typeface="Arial" panose="020B0604020202020204" pitchFamily="34" charset="0"/>
                <a:hlinkClick r:id="rId4"/>
              </a:rPr>
              <a:t> </a:t>
            </a:r>
            <a:r>
              <a:rPr lang="en-US" sz="2800" dirty="0">
                <a:latin typeface="Arial" panose="020B0604020202020204" pitchFamily="34" charset="0"/>
                <a:cs typeface="Arial" panose="020B0604020202020204" pitchFamily="34" charset="0"/>
              </a:rPr>
              <a:t>revised 10/2017</a:t>
            </a:r>
          </a:p>
          <a:p>
            <a:r>
              <a:rPr lang="en-US" sz="2800" dirty="0">
                <a:latin typeface="Arial" panose="020B0604020202020204" pitchFamily="34" charset="0"/>
                <a:cs typeface="Arial" panose="020B0604020202020204" pitchFamily="34" charset="0"/>
                <a:hlinkClick r:id="rId5"/>
              </a:rPr>
              <a:t>VFC website</a:t>
            </a:r>
            <a:r>
              <a:rPr lang="en-US" sz="2800" dirty="0">
                <a:latin typeface="Arial" panose="020B0604020202020204" pitchFamily="34" charset="0"/>
                <a:cs typeface="Arial" panose="020B0604020202020204" pitchFamily="34" charset="0"/>
              </a:rPr>
              <a:t>, including </a:t>
            </a:r>
            <a:r>
              <a:rPr lang="en-US" sz="2800" u="sng" dirty="0">
                <a:latin typeface="Arial" panose="020B0604020202020204" pitchFamily="34" charset="0"/>
                <a:cs typeface="Arial" panose="020B0604020202020204" pitchFamily="34" charset="0"/>
              </a:rPr>
              <a:t>VFC Provider Handbook </a:t>
            </a:r>
            <a:r>
              <a:rPr lang="en-US" sz="2800" dirty="0">
                <a:latin typeface="Arial" panose="020B0604020202020204" pitchFamily="34" charset="0"/>
                <a:cs typeface="Arial" panose="020B0604020202020204" pitchFamily="34" charset="0"/>
              </a:rPr>
              <a:t>revised for 2019</a:t>
            </a:r>
          </a:p>
        </p:txBody>
      </p:sp>
    </p:spTree>
    <p:extLst>
      <p:ext uri="{BB962C8B-B14F-4D97-AF65-F5344CB8AC3E}">
        <p14:creationId xmlns:p14="http://schemas.microsoft.com/office/powerpoint/2010/main" val="2658939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10D59-3A4F-476C-BBAE-B79B65C4C0B8}"/>
              </a:ext>
            </a:extLst>
          </p:cNvPr>
          <p:cNvSpPr>
            <a:spLocks noGrp="1"/>
          </p:cNvSpPr>
          <p:nvPr>
            <p:ph type="title"/>
          </p:nvPr>
        </p:nvSpPr>
        <p:spPr/>
        <p:txBody>
          <a:bodyPr/>
          <a:lstStyle/>
          <a:p>
            <a:r>
              <a:rPr lang="en-US" sz="4000" dirty="0">
                <a:latin typeface="Arial Black" panose="020B0A04020102020204" pitchFamily="34" charset="0"/>
              </a:rPr>
              <a:t>                  Staff Training</a:t>
            </a:r>
          </a:p>
        </p:txBody>
      </p:sp>
      <p:sp>
        <p:nvSpPr>
          <p:cNvPr id="3" name="Content Placeholder 2">
            <a:extLst>
              <a:ext uri="{FF2B5EF4-FFF2-40B4-BE49-F238E27FC236}">
                <a16:creationId xmlns:a16="http://schemas.microsoft.com/office/drawing/2014/main" id="{43411BB7-418C-48C7-8231-AD4396DC988D}"/>
              </a:ext>
            </a:extLst>
          </p:cNvPr>
          <p:cNvSpPr>
            <a:spLocks noGrp="1"/>
          </p:cNvSpPr>
          <p:nvPr>
            <p:ph idx="1"/>
          </p:nvPr>
        </p:nvSpPr>
        <p:spPr>
          <a:xfrm>
            <a:off x="609600" y="1481447"/>
            <a:ext cx="10972800" cy="4424081"/>
          </a:xfrm>
        </p:spPr>
        <p:txBody>
          <a:bodyPr/>
          <a:lstStyle/>
          <a:p>
            <a:r>
              <a:rPr lang="en-US" sz="2400" dirty="0">
                <a:latin typeface="Arial" panose="020B0604020202020204" pitchFamily="34" charset="0"/>
                <a:cs typeface="Arial" panose="020B0604020202020204" pitchFamily="34" charset="0"/>
              </a:rPr>
              <a:t>All staff members who receive deliveries and/or handle or administer vaccines should be familiar with storage and handling policies and procedures of your facility to preserve vaccine viability and required to follow them.</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Keep plans and standard operating procedures for vaccine storage and handling near cold storage units and make certain staff knows where to find them.</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Make certain plan is kept current. Keep emergency/disaster recovery plan and flashlight with vaccine transport supplies.</a:t>
            </a:r>
          </a:p>
        </p:txBody>
      </p:sp>
    </p:spTree>
    <p:extLst>
      <p:ext uri="{BB962C8B-B14F-4D97-AF65-F5344CB8AC3E}">
        <p14:creationId xmlns:p14="http://schemas.microsoft.com/office/powerpoint/2010/main" val="1634294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1917A-0010-42F2-B35A-216260460912}"/>
              </a:ext>
            </a:extLst>
          </p:cNvPr>
          <p:cNvSpPr>
            <a:spLocks noGrp="1"/>
          </p:cNvSpPr>
          <p:nvPr>
            <p:ph type="title"/>
          </p:nvPr>
        </p:nvSpPr>
        <p:spPr/>
        <p:txBody>
          <a:bodyPr/>
          <a:lstStyle/>
          <a:p>
            <a:r>
              <a:rPr lang="en-US" sz="4000" dirty="0">
                <a:latin typeface="Arial Black" panose="020B0A04020102020204" pitchFamily="34" charset="0"/>
              </a:rPr>
              <a:t>         When to do Staff Training </a:t>
            </a:r>
          </a:p>
        </p:txBody>
      </p:sp>
      <p:sp>
        <p:nvSpPr>
          <p:cNvPr id="3" name="Content Placeholder 2">
            <a:extLst>
              <a:ext uri="{FF2B5EF4-FFF2-40B4-BE49-F238E27FC236}">
                <a16:creationId xmlns:a16="http://schemas.microsoft.com/office/drawing/2014/main" id="{4F672639-D570-44FA-B9BF-6AD748FEAD98}"/>
              </a:ext>
            </a:extLst>
          </p:cNvPr>
          <p:cNvSpPr>
            <a:spLocks noGrp="1"/>
          </p:cNvSpPr>
          <p:nvPr>
            <p:ph idx="1"/>
          </p:nvPr>
        </p:nvSpPr>
        <p:spPr>
          <a:xfrm>
            <a:off x="609600" y="1237129"/>
            <a:ext cx="10972800" cy="4630272"/>
          </a:xfrm>
        </p:spPr>
        <p:txBody>
          <a:bodyPr/>
          <a:lstStyle/>
          <a:p>
            <a:r>
              <a:rPr lang="en-US" sz="2400" dirty="0">
                <a:latin typeface="Arial" panose="020B0604020202020204" pitchFamily="34" charset="0"/>
                <a:cs typeface="Arial" panose="020B0604020202020204" pitchFamily="34" charset="0"/>
              </a:rPr>
              <a:t>As part of new employee orientation.</a:t>
            </a:r>
          </a:p>
          <a:p>
            <a:r>
              <a:rPr lang="en-US" sz="2400" dirty="0">
                <a:latin typeface="Arial" panose="020B0604020202020204" pitchFamily="34" charset="0"/>
                <a:cs typeface="Arial" panose="020B0604020202020204" pitchFamily="34" charset="0"/>
              </a:rPr>
              <a:t>Annually as a refresher for all staff involved in immunization administration and vaccine storage and handling activities.</a:t>
            </a:r>
          </a:p>
          <a:p>
            <a:r>
              <a:rPr lang="en-US" sz="2400" dirty="0">
                <a:latin typeface="Arial" panose="020B0604020202020204" pitchFamily="34" charset="0"/>
                <a:cs typeface="Arial" panose="020B0604020202020204" pitchFamily="34" charset="0"/>
              </a:rPr>
              <a:t>Whenever new vaccines are added to inventory.</a:t>
            </a:r>
          </a:p>
          <a:p>
            <a:r>
              <a:rPr lang="en-US" sz="2400" dirty="0">
                <a:latin typeface="Arial" panose="020B0604020202020204" pitchFamily="34" charset="0"/>
                <a:cs typeface="Arial" panose="020B0604020202020204" pitchFamily="34" charset="0"/>
              </a:rPr>
              <a:t>When vaccine supplies are limited.</a:t>
            </a:r>
          </a:p>
          <a:p>
            <a:r>
              <a:rPr lang="en-US" sz="2400" dirty="0">
                <a:latin typeface="Arial" panose="020B0604020202020204" pitchFamily="34" charset="0"/>
                <a:cs typeface="Arial" panose="020B0604020202020204" pitchFamily="34" charset="0"/>
              </a:rPr>
              <a:t>When vaccine products are changed or substituted.</a:t>
            </a:r>
          </a:p>
          <a:p>
            <a:r>
              <a:rPr lang="en-US" sz="2400" dirty="0">
                <a:latin typeface="Arial" panose="020B0604020202020204" pitchFamily="34" charset="0"/>
                <a:cs typeface="Arial" panose="020B0604020202020204" pitchFamily="34" charset="0"/>
              </a:rPr>
              <a:t>Whenever recommendations for vaccine storage and handling are updated.</a:t>
            </a:r>
          </a:p>
          <a:p>
            <a:r>
              <a:rPr lang="en-US" sz="2400" dirty="0">
                <a:latin typeface="Arial" panose="020B0604020202020204" pitchFamily="34" charset="0"/>
                <a:cs typeface="Arial" panose="020B0604020202020204" pitchFamily="34" charset="0"/>
              </a:rPr>
              <a:t>Whenever new equipment for vaccine cold storage and temperature monitoring is introduced. </a:t>
            </a:r>
          </a:p>
          <a:p>
            <a:r>
              <a:rPr lang="en-US" sz="2400" dirty="0">
                <a:latin typeface="Arial" panose="020B0604020202020204" pitchFamily="34" charset="0"/>
                <a:cs typeface="Arial" panose="020B0604020202020204" pitchFamily="34" charset="0"/>
              </a:rPr>
              <a:t>When provider policies and procedures are changed.</a:t>
            </a:r>
          </a:p>
          <a:p>
            <a:endParaRPr lang="en-US" sz="2800" dirty="0">
              <a:latin typeface="Arial Black" panose="020B0A04020102020204" pitchFamily="34" charset="0"/>
            </a:endParaRPr>
          </a:p>
        </p:txBody>
      </p:sp>
    </p:spTree>
    <p:extLst>
      <p:ext uri="{BB962C8B-B14F-4D97-AF65-F5344CB8AC3E}">
        <p14:creationId xmlns:p14="http://schemas.microsoft.com/office/powerpoint/2010/main" val="955249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E02E8-4ED1-4C99-A300-A54CE3B64C1D}"/>
              </a:ext>
            </a:extLst>
          </p:cNvPr>
          <p:cNvSpPr>
            <a:spLocks noGrp="1"/>
          </p:cNvSpPr>
          <p:nvPr>
            <p:ph type="title"/>
          </p:nvPr>
        </p:nvSpPr>
        <p:spPr/>
        <p:txBody>
          <a:bodyPr/>
          <a:lstStyle/>
          <a:p>
            <a:r>
              <a:rPr lang="en-US" sz="4000" dirty="0">
                <a:latin typeface="Arial Black" panose="020B0A04020102020204" pitchFamily="34" charset="0"/>
              </a:rPr>
              <a:t>          Staff Training Resources</a:t>
            </a:r>
          </a:p>
        </p:txBody>
      </p:sp>
      <p:sp>
        <p:nvSpPr>
          <p:cNvPr id="3" name="Content Placeholder 2">
            <a:extLst>
              <a:ext uri="{FF2B5EF4-FFF2-40B4-BE49-F238E27FC236}">
                <a16:creationId xmlns:a16="http://schemas.microsoft.com/office/drawing/2014/main" id="{66A1EB33-2692-4658-9900-3BB96AA42BE1}"/>
              </a:ext>
            </a:extLst>
          </p:cNvPr>
          <p:cNvSpPr>
            <a:spLocks noGrp="1"/>
          </p:cNvSpPr>
          <p:nvPr>
            <p:ph idx="1"/>
          </p:nvPr>
        </p:nvSpPr>
        <p:spPr/>
        <p:txBody>
          <a:bodyPr/>
          <a:lstStyle/>
          <a:p>
            <a:pPr marL="0" indent="0">
              <a:buNone/>
            </a:pPr>
            <a:r>
              <a:rPr lang="en-US" sz="2400" dirty="0">
                <a:latin typeface="Arial" panose="020B0604020202020204" pitchFamily="34" charset="0"/>
                <a:cs typeface="Arial" panose="020B0604020202020204" pitchFamily="34" charset="0"/>
              </a:rPr>
              <a:t>The Centers for Disease Control and Prevention (CDC) offers on-line training related to the Vaccines for Children (VFC) program including storage and handling requirements. </a:t>
            </a:r>
          </a:p>
          <a:p>
            <a:pPr marL="0" indent="0">
              <a:buNone/>
            </a:pPr>
            <a:endParaRPr lang="en-US" sz="2400" dirty="0">
              <a:latin typeface="Arial" panose="020B0604020202020204" pitchFamily="34" charset="0"/>
              <a:cs typeface="Arial" panose="020B0604020202020204" pitchFamily="34" charset="0"/>
            </a:endParaRPr>
          </a:p>
          <a:p>
            <a:pPr marL="0" indent="0">
              <a:buNone/>
            </a:pPr>
            <a:r>
              <a:rPr lang="en-US" sz="2400" dirty="0">
                <a:latin typeface="Arial" panose="020B0604020202020204" pitchFamily="34" charset="0"/>
                <a:cs typeface="Arial" panose="020B0604020202020204" pitchFamily="34" charset="0"/>
              </a:rPr>
              <a:t>You Call the Shots is an interactive, web-based, immunization training course. Vaccine preventable disease education is also available. This continuing education (CE) is free of charge.</a:t>
            </a:r>
          </a:p>
          <a:p>
            <a:pPr marL="0" indent="0">
              <a:buNone/>
            </a:pPr>
            <a:endParaRPr lang="en-US" sz="2400" dirty="0">
              <a:latin typeface="Arial" panose="020B0604020202020204" pitchFamily="34" charset="0"/>
              <a:cs typeface="Arial" panose="020B0604020202020204" pitchFamily="34" charset="0"/>
            </a:endParaRPr>
          </a:p>
          <a:p>
            <a:pPr marL="0" indent="0">
              <a:buNone/>
            </a:pPr>
            <a:r>
              <a:rPr lang="en-US" sz="2400" dirty="0">
                <a:latin typeface="Arial" panose="020B0604020202020204" pitchFamily="34" charset="0"/>
                <a:cs typeface="Arial" panose="020B0604020202020204" pitchFamily="34" charset="0"/>
              </a:rPr>
              <a:t>Visit </a:t>
            </a:r>
            <a:r>
              <a:rPr lang="en-US" sz="2400" dirty="0">
                <a:latin typeface="Arial" panose="020B0604020202020204" pitchFamily="34" charset="0"/>
                <a:cs typeface="Arial" panose="020B0604020202020204" pitchFamily="34" charset="0"/>
                <a:hlinkClick r:id="rId2"/>
              </a:rPr>
              <a:t>www.cdc.gov/vaccines/ed/youcalltheshots.htm</a:t>
            </a:r>
            <a:r>
              <a:rPr lang="en-US" sz="2400" dirty="0">
                <a:latin typeface="Arial" panose="020B0604020202020204" pitchFamily="34" charset="0"/>
                <a:cs typeface="Arial" panose="020B0604020202020204" pitchFamily="34" charset="0"/>
              </a:rPr>
              <a:t> for more information.</a:t>
            </a:r>
          </a:p>
          <a:p>
            <a:pPr marL="0" indent="0">
              <a:buNone/>
            </a:pPr>
            <a:endParaRPr lang="en-US" sz="2800" dirty="0">
              <a:latin typeface="Arial Black" panose="020B0A04020102020204" pitchFamily="34" charset="0"/>
            </a:endParaRPr>
          </a:p>
        </p:txBody>
      </p:sp>
    </p:spTree>
    <p:extLst>
      <p:ext uri="{BB962C8B-B14F-4D97-AF65-F5344CB8AC3E}">
        <p14:creationId xmlns:p14="http://schemas.microsoft.com/office/powerpoint/2010/main" val="562407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DCB8E-D51C-4920-BB86-82B3037A2754}"/>
              </a:ext>
            </a:extLst>
          </p:cNvPr>
          <p:cNvSpPr>
            <a:spLocks noGrp="1"/>
          </p:cNvSpPr>
          <p:nvPr>
            <p:ph type="title"/>
          </p:nvPr>
        </p:nvSpPr>
        <p:spPr/>
        <p:txBody>
          <a:bodyPr/>
          <a:lstStyle/>
          <a:p>
            <a:r>
              <a:rPr lang="en-US" sz="4000" dirty="0">
                <a:latin typeface="Arial Black" panose="020B0A04020102020204" pitchFamily="34" charset="0"/>
              </a:rPr>
              <a:t>Vaccine coordinator responsibilities</a:t>
            </a:r>
          </a:p>
        </p:txBody>
      </p:sp>
      <p:sp>
        <p:nvSpPr>
          <p:cNvPr id="3" name="Content Placeholder 2">
            <a:extLst>
              <a:ext uri="{FF2B5EF4-FFF2-40B4-BE49-F238E27FC236}">
                <a16:creationId xmlns:a16="http://schemas.microsoft.com/office/drawing/2014/main" id="{CF50FB35-3C97-4F5A-A3FF-6093E254038F}"/>
              </a:ext>
            </a:extLst>
          </p:cNvPr>
          <p:cNvSpPr>
            <a:spLocks noGrp="1"/>
          </p:cNvSpPr>
          <p:nvPr>
            <p:ph idx="1"/>
          </p:nvPr>
        </p:nvSpPr>
        <p:spPr>
          <a:xfrm>
            <a:off x="391886" y="1082351"/>
            <a:ext cx="11190514" cy="4995720"/>
          </a:xfrm>
        </p:spPr>
        <p:txBody>
          <a:bodyPr/>
          <a:lstStyle/>
          <a:p>
            <a:r>
              <a:rPr lang="en-US" sz="2400" dirty="0">
                <a:latin typeface="Arial" panose="020B0604020202020204" pitchFamily="34" charset="0"/>
                <a:cs typeface="Arial" panose="020B0604020202020204" pitchFamily="34" charset="0"/>
              </a:rPr>
              <a:t>Designate 2 vaccine coordinators (primary, back-up) </a:t>
            </a:r>
          </a:p>
          <a:p>
            <a:r>
              <a:rPr lang="en-US" sz="2400" dirty="0">
                <a:latin typeface="Arial" panose="020B0604020202020204" pitchFamily="34" charset="0"/>
                <a:cs typeface="Arial" panose="020B0604020202020204" pitchFamily="34" charset="0"/>
              </a:rPr>
              <a:t>Management needs to be aware of requirements for vaccine viability to validate they are implemented.</a:t>
            </a:r>
          </a:p>
          <a:p>
            <a:r>
              <a:rPr lang="en-US" sz="2400" dirty="0">
                <a:latin typeface="Arial" panose="020B0604020202020204" pitchFamily="34" charset="0"/>
                <a:cs typeface="Arial" panose="020B0604020202020204" pitchFamily="34" charset="0"/>
              </a:rPr>
              <a:t>Vaccine coordinator responsibilities:</a:t>
            </a:r>
          </a:p>
          <a:p>
            <a:pPr lvl="1"/>
            <a:r>
              <a:rPr lang="en-US" sz="2400" dirty="0">
                <a:latin typeface="Arial" panose="020B0604020202020204" pitchFamily="34" charset="0"/>
                <a:cs typeface="Arial" panose="020B0604020202020204" pitchFamily="34" charset="0"/>
              </a:rPr>
              <a:t>Order vaccines</a:t>
            </a:r>
          </a:p>
          <a:p>
            <a:pPr lvl="1"/>
            <a:r>
              <a:rPr lang="en-US" sz="2400" dirty="0">
                <a:latin typeface="Arial" panose="020B0604020202020204" pitchFamily="34" charset="0"/>
                <a:cs typeface="Arial" panose="020B0604020202020204" pitchFamily="34" charset="0"/>
              </a:rPr>
              <a:t>Oversee proper receipt and storage of vaccine deliveries</a:t>
            </a:r>
          </a:p>
          <a:p>
            <a:pPr lvl="1"/>
            <a:r>
              <a:rPr lang="en-US" sz="2400" dirty="0">
                <a:latin typeface="Arial" panose="020B0604020202020204" pitchFamily="34" charset="0"/>
                <a:cs typeface="Arial" panose="020B0604020202020204" pitchFamily="34" charset="0"/>
              </a:rPr>
              <a:t>Document vaccine inventory information</a:t>
            </a:r>
          </a:p>
          <a:p>
            <a:pPr lvl="1"/>
            <a:r>
              <a:rPr lang="en-US" sz="2400" dirty="0">
                <a:latin typeface="Arial" panose="020B0604020202020204" pitchFamily="34" charset="0"/>
                <a:cs typeface="Arial" panose="020B0604020202020204" pitchFamily="34" charset="0"/>
              </a:rPr>
              <a:t>Organize vaccines within cold storage units</a:t>
            </a:r>
          </a:p>
          <a:p>
            <a:pPr lvl="1"/>
            <a:r>
              <a:rPr lang="en-US" sz="2400" dirty="0">
                <a:latin typeface="Arial" panose="020B0604020202020204" pitchFamily="34" charset="0"/>
                <a:cs typeface="Arial" panose="020B0604020202020204" pitchFamily="34" charset="0"/>
              </a:rPr>
              <a:t>Set up temperature monitoring devices</a:t>
            </a:r>
          </a:p>
          <a:p>
            <a:pPr lvl="1"/>
            <a:r>
              <a:rPr lang="en-US" sz="2400" dirty="0">
                <a:latin typeface="Arial" panose="020B0604020202020204" pitchFamily="34" charset="0"/>
                <a:cs typeface="Arial" panose="020B0604020202020204" pitchFamily="34" charset="0"/>
              </a:rPr>
              <a:t>Check and record current, minimum and maximum temperatures twice per day</a:t>
            </a:r>
          </a:p>
        </p:txBody>
      </p:sp>
    </p:spTree>
    <p:extLst>
      <p:ext uri="{BB962C8B-B14F-4D97-AF65-F5344CB8AC3E}">
        <p14:creationId xmlns:p14="http://schemas.microsoft.com/office/powerpoint/2010/main" val="976298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1BAF1-18A7-455B-9FE5-84F26AE576F9}"/>
              </a:ext>
            </a:extLst>
          </p:cNvPr>
          <p:cNvSpPr>
            <a:spLocks noGrp="1"/>
          </p:cNvSpPr>
          <p:nvPr>
            <p:ph type="title"/>
          </p:nvPr>
        </p:nvSpPr>
        <p:spPr/>
        <p:txBody>
          <a:bodyPr/>
          <a:lstStyle/>
          <a:p>
            <a:r>
              <a:rPr lang="en-US" sz="4000" dirty="0">
                <a:latin typeface="Arial Black" panose="020B0A04020102020204" pitchFamily="34" charset="0"/>
              </a:rPr>
              <a:t>   More Coordinator Responsibilities</a:t>
            </a:r>
          </a:p>
        </p:txBody>
      </p:sp>
      <p:sp>
        <p:nvSpPr>
          <p:cNvPr id="3" name="Content Placeholder 2">
            <a:extLst>
              <a:ext uri="{FF2B5EF4-FFF2-40B4-BE49-F238E27FC236}">
                <a16:creationId xmlns:a16="http://schemas.microsoft.com/office/drawing/2014/main" id="{280E876B-05D9-4F25-A9EC-2487AE11F0E6}"/>
              </a:ext>
            </a:extLst>
          </p:cNvPr>
          <p:cNvSpPr>
            <a:spLocks noGrp="1"/>
          </p:cNvSpPr>
          <p:nvPr>
            <p:ph idx="1"/>
          </p:nvPr>
        </p:nvSpPr>
        <p:spPr>
          <a:xfrm>
            <a:off x="562708" y="1600200"/>
            <a:ext cx="11019692" cy="4677507"/>
          </a:xfrm>
        </p:spPr>
        <p:txBody>
          <a:bodyPr/>
          <a:lstStyle/>
          <a:p>
            <a:r>
              <a:rPr lang="en-US" sz="2400" dirty="0">
                <a:latin typeface="Arial" panose="020B0604020202020204" pitchFamily="34" charset="0"/>
                <a:cs typeface="Arial" panose="020B0604020202020204" pitchFamily="34" charset="0"/>
              </a:rPr>
              <a:t>Check current storage unit temperatures prior to  accessing and administering vaccines.</a:t>
            </a:r>
          </a:p>
          <a:p>
            <a:r>
              <a:rPr lang="en-US" sz="2400" dirty="0">
                <a:latin typeface="Arial" panose="020B0604020202020204" pitchFamily="34" charset="0"/>
                <a:cs typeface="Arial" panose="020B0604020202020204" pitchFamily="34" charset="0"/>
              </a:rPr>
              <a:t>Download data logger temperatures at least weekly then do a review and analysis for any shifts in temperature trends.</a:t>
            </a:r>
          </a:p>
          <a:p>
            <a:r>
              <a:rPr lang="en-US" sz="2400" dirty="0">
                <a:latin typeface="Arial" panose="020B0604020202020204" pitchFamily="34" charset="0"/>
                <a:cs typeface="Arial" panose="020B0604020202020204" pitchFamily="34" charset="0"/>
              </a:rPr>
              <a:t>Rotate stock at least weekly so vaccines with earliest expiration dates are used first.</a:t>
            </a:r>
          </a:p>
          <a:p>
            <a:r>
              <a:rPr lang="en-US" sz="2400" dirty="0">
                <a:latin typeface="Arial" panose="020B0604020202020204" pitchFamily="34" charset="0"/>
                <a:cs typeface="Arial" panose="020B0604020202020204" pitchFamily="34" charset="0"/>
              </a:rPr>
              <a:t>Remove expired vaccine from cold storage units and return for credit per program or manufacturer protocol.</a:t>
            </a:r>
          </a:p>
          <a:p>
            <a:r>
              <a:rPr lang="en-US" sz="2400" dirty="0">
                <a:latin typeface="Arial" panose="020B0604020202020204" pitchFamily="34" charset="0"/>
                <a:cs typeface="Arial" panose="020B0604020202020204" pitchFamily="34" charset="0"/>
              </a:rPr>
              <a:t>Keep vaccine delivery hours current in SIIS.</a:t>
            </a:r>
          </a:p>
          <a:p>
            <a:r>
              <a:rPr lang="en-US" sz="2400" dirty="0">
                <a:latin typeface="Arial" panose="020B0604020202020204" pitchFamily="34" charset="0"/>
                <a:cs typeface="Arial" panose="020B0604020202020204" pitchFamily="34" charset="0"/>
              </a:rPr>
              <a:t>Clean and service vaccine storage equipment.</a:t>
            </a:r>
          </a:p>
        </p:txBody>
      </p:sp>
    </p:spTree>
    <p:extLst>
      <p:ext uri="{BB962C8B-B14F-4D97-AF65-F5344CB8AC3E}">
        <p14:creationId xmlns:p14="http://schemas.microsoft.com/office/powerpoint/2010/main" val="1540808147"/>
      </p:ext>
    </p:extLst>
  </p:cSld>
  <p:clrMapOvr>
    <a:masterClrMapping/>
  </p:clrMapOvr>
</p:sld>
</file>

<file path=ppt/theme/theme1.xml><?xml version="1.0" encoding="utf-8"?>
<a:theme xmlns:a="http://schemas.openxmlformats.org/drawingml/2006/main" name="DOH_Master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B605D5511EAB458B6DCFE7669C2BB6" ma:contentTypeVersion="10" ma:contentTypeDescription="Create a new document." ma:contentTypeScope="" ma:versionID="9147f9c829f13866481e5ab2d9563b8d">
  <xsd:schema xmlns:xsd="http://www.w3.org/2001/XMLSchema" xmlns:xs="http://www.w3.org/2001/XMLSchema" xmlns:p="http://schemas.microsoft.com/office/2006/metadata/properties" xmlns:ns3="771ad308-2965-4279-a97b-1cbb3ad423fc" xmlns:ns4="820df085-3a0e-45f6-80a5-7225ffcb4bc9" targetNamespace="http://schemas.microsoft.com/office/2006/metadata/properties" ma:root="true" ma:fieldsID="224d0021ba9fee7f43291988c11f2ac2" ns3:_="" ns4:_="">
    <xsd:import namespace="771ad308-2965-4279-a97b-1cbb3ad423fc"/>
    <xsd:import namespace="820df085-3a0e-45f6-80a5-7225ffcb4bc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ad308-2965-4279-a97b-1cbb3ad423f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20df085-3a0e-45f6-80a5-7225ffcb4bc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7974CC-0AC2-4D7D-84F7-B450523E57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ad308-2965-4279-a97b-1cbb3ad423fc"/>
    <ds:schemaRef ds:uri="820df085-3a0e-45f6-80a5-7225ffcb4b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4EF7129-71D7-45A8-B1BF-65397C43FE66}">
  <ds:schemaRefs>
    <ds:schemaRef ds:uri="http://schemas.microsoft.com/sharepoint/v3/contenttype/forms"/>
  </ds:schemaRefs>
</ds:datastoreItem>
</file>

<file path=customXml/itemProps3.xml><?xml version="1.0" encoding="utf-8"?>
<ds:datastoreItem xmlns:ds="http://schemas.openxmlformats.org/officeDocument/2006/customXml" ds:itemID="{2C2B9DAF-FF50-4924-81EB-49118B7156A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4232</TotalTime>
  <Words>2951</Words>
  <Application>Microsoft Office PowerPoint</Application>
  <PresentationFormat>Widescreen</PresentationFormat>
  <Paragraphs>328</Paragraphs>
  <Slides>41</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Black</vt:lpstr>
      <vt:lpstr>Calibri</vt:lpstr>
      <vt:lpstr>Courier New</vt:lpstr>
      <vt:lpstr>Verdana</vt:lpstr>
      <vt:lpstr>DOH_Master Template</vt:lpstr>
      <vt:lpstr>     Pa. Immunization Education</vt:lpstr>
      <vt:lpstr>           Proper Vaccine Storage</vt:lpstr>
      <vt:lpstr>Maintaining the Cold Chain</vt:lpstr>
      <vt:lpstr>      Effective Cold Chain Elements</vt:lpstr>
      <vt:lpstr>                  Staff Training</vt:lpstr>
      <vt:lpstr>         When to do Staff Training </vt:lpstr>
      <vt:lpstr>          Staff Training Resources</vt:lpstr>
      <vt:lpstr>Vaccine coordinator responsibilities</vt:lpstr>
      <vt:lpstr>   More Coordinator Responsibilities</vt:lpstr>
      <vt:lpstr>   More Coordinator Responsibilities</vt:lpstr>
      <vt:lpstr>CDC  Storage Unit Recommendations </vt:lpstr>
      <vt:lpstr>    More Storage Recommendations</vt:lpstr>
      <vt:lpstr>           Cold Storage Unit Setup</vt:lpstr>
      <vt:lpstr>    Cold Storage Unit Temperatures</vt:lpstr>
      <vt:lpstr>      Organizing Cold Storage Units</vt:lpstr>
      <vt:lpstr>Organizing Cold Storage Units</vt:lpstr>
      <vt:lpstr>    More Storage Unit Organization</vt:lpstr>
      <vt:lpstr> Water Bottles in Cold Storage Units</vt:lpstr>
      <vt:lpstr>  Best Practices in Vaccine Storage </vt:lpstr>
      <vt:lpstr>              Storage Unit Set Up</vt:lpstr>
      <vt:lpstr>Storage Unit Set Up: Graphic</vt:lpstr>
      <vt:lpstr>    Provider Responsibilities Reviewed</vt:lpstr>
      <vt:lpstr>Provider Responsibilities Reviewed</vt:lpstr>
      <vt:lpstr> Temperature Monitoring</vt:lpstr>
      <vt:lpstr>Temperature Monitoring</vt:lpstr>
      <vt:lpstr>Temperature Monitoring</vt:lpstr>
      <vt:lpstr>    Calibration Certificate Requirements</vt:lpstr>
      <vt:lpstr>Digital Data Logger Pre-Purchase Planning</vt:lpstr>
      <vt:lpstr>     Digital Data Logger Considerations</vt:lpstr>
      <vt:lpstr>Continuous Temperature Monitoring</vt:lpstr>
      <vt:lpstr>Monitor Temperatures, Respond to Excursions</vt:lpstr>
      <vt:lpstr>Vaccine Management Plan</vt:lpstr>
      <vt:lpstr>Disaster/Emergency Planning</vt:lpstr>
      <vt:lpstr>Transporting Vaccine</vt:lpstr>
      <vt:lpstr>Transporting Refrigerated Vaccine</vt:lpstr>
      <vt:lpstr>How to Pack Refrigerated Vaccine</vt:lpstr>
      <vt:lpstr>          Frozen Vaccine Transport</vt:lpstr>
      <vt:lpstr>Provider Identification Number (PIN)</vt:lpstr>
      <vt:lpstr>Vaccine Adverse Event Reporting System</vt:lpstr>
      <vt:lpstr>References</vt:lpstr>
      <vt:lpstr>   On site presentation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Immunization Education Program</dc:title>
  <dc:creator>Gerda, Gloria</dc:creator>
  <cp:lastModifiedBy>Kline, Edwin</cp:lastModifiedBy>
  <cp:revision>276</cp:revision>
  <cp:lastPrinted>2019-08-30T16:04:09Z</cp:lastPrinted>
  <dcterms:created xsi:type="dcterms:W3CDTF">2017-05-10T12:56:35Z</dcterms:created>
  <dcterms:modified xsi:type="dcterms:W3CDTF">2020-09-28T13:43:20Z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0x0101000DB605D5511EAB458B6DCFE7669C2BB6</vt:lpwstr>
  </property>
</Properties>
</file>