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98" r:id="rId4"/>
  </p:sldMasterIdLst>
  <p:notesMasterIdLst>
    <p:notesMasterId r:id="rId95"/>
  </p:notesMasterIdLst>
  <p:handoutMasterIdLst>
    <p:handoutMasterId r:id="rId96"/>
  </p:handoutMasterIdLst>
  <p:sldIdLst>
    <p:sldId id="296" r:id="rId5"/>
    <p:sldId id="455" r:id="rId6"/>
    <p:sldId id="353" r:id="rId7"/>
    <p:sldId id="291" r:id="rId8"/>
    <p:sldId id="351" r:id="rId9"/>
    <p:sldId id="295" r:id="rId10"/>
    <p:sldId id="297" r:id="rId11"/>
    <p:sldId id="465" r:id="rId12"/>
    <p:sldId id="350" r:id="rId13"/>
    <p:sldId id="355" r:id="rId14"/>
    <p:sldId id="356" r:id="rId15"/>
    <p:sldId id="481" r:id="rId16"/>
    <p:sldId id="359" r:id="rId17"/>
    <p:sldId id="482" r:id="rId18"/>
    <p:sldId id="361" r:id="rId19"/>
    <p:sldId id="483" r:id="rId20"/>
    <p:sldId id="477" r:id="rId21"/>
    <p:sldId id="362" r:id="rId22"/>
    <p:sldId id="363" r:id="rId23"/>
    <p:sldId id="364" r:id="rId24"/>
    <p:sldId id="365" r:id="rId25"/>
    <p:sldId id="456" r:id="rId26"/>
    <p:sldId id="466" r:id="rId27"/>
    <p:sldId id="467" r:id="rId28"/>
    <p:sldId id="468" r:id="rId29"/>
    <p:sldId id="378" r:id="rId30"/>
    <p:sldId id="469" r:id="rId31"/>
    <p:sldId id="380" r:id="rId32"/>
    <p:sldId id="381" r:id="rId33"/>
    <p:sldId id="476" r:id="rId34"/>
    <p:sldId id="382" r:id="rId35"/>
    <p:sldId id="354" r:id="rId36"/>
    <p:sldId id="385" r:id="rId37"/>
    <p:sldId id="386" r:id="rId38"/>
    <p:sldId id="458" r:id="rId39"/>
    <p:sldId id="387" r:id="rId40"/>
    <p:sldId id="392" r:id="rId41"/>
    <p:sldId id="388" r:id="rId42"/>
    <p:sldId id="394" r:id="rId43"/>
    <p:sldId id="395" r:id="rId44"/>
    <p:sldId id="396" r:id="rId45"/>
    <p:sldId id="398" r:id="rId46"/>
    <p:sldId id="399" r:id="rId47"/>
    <p:sldId id="400" r:id="rId48"/>
    <p:sldId id="401" r:id="rId49"/>
    <p:sldId id="402" r:id="rId50"/>
    <p:sldId id="403" r:id="rId51"/>
    <p:sldId id="404" r:id="rId52"/>
    <p:sldId id="405" r:id="rId53"/>
    <p:sldId id="406" r:id="rId54"/>
    <p:sldId id="407" r:id="rId55"/>
    <p:sldId id="408" r:id="rId56"/>
    <p:sldId id="409" r:id="rId57"/>
    <p:sldId id="410" r:id="rId58"/>
    <p:sldId id="411" r:id="rId59"/>
    <p:sldId id="412" r:id="rId60"/>
    <p:sldId id="413" r:id="rId61"/>
    <p:sldId id="393" r:id="rId62"/>
    <p:sldId id="415" r:id="rId63"/>
    <p:sldId id="416" r:id="rId64"/>
    <p:sldId id="428" r:id="rId65"/>
    <p:sldId id="471" r:id="rId66"/>
    <p:sldId id="431" r:id="rId67"/>
    <p:sldId id="441" r:id="rId68"/>
    <p:sldId id="437" r:id="rId69"/>
    <p:sldId id="442" r:id="rId70"/>
    <p:sldId id="472" r:id="rId71"/>
    <p:sldId id="473" r:id="rId72"/>
    <p:sldId id="445" r:id="rId73"/>
    <p:sldId id="479" r:id="rId74"/>
    <p:sldId id="480" r:id="rId75"/>
    <p:sldId id="444" r:id="rId76"/>
    <p:sldId id="478" r:id="rId77"/>
    <p:sldId id="486" r:id="rId78"/>
    <p:sldId id="446" r:id="rId79"/>
    <p:sldId id="447" r:id="rId80"/>
    <p:sldId id="484" r:id="rId81"/>
    <p:sldId id="448" r:id="rId82"/>
    <p:sldId id="449" r:id="rId83"/>
    <p:sldId id="453" r:id="rId84"/>
    <p:sldId id="417" r:id="rId85"/>
    <p:sldId id="464" r:id="rId86"/>
    <p:sldId id="425" r:id="rId87"/>
    <p:sldId id="474" r:id="rId88"/>
    <p:sldId id="475" r:id="rId89"/>
    <p:sldId id="424" r:id="rId90"/>
    <p:sldId id="426" r:id="rId91"/>
    <p:sldId id="459" r:id="rId92"/>
    <p:sldId id="460" r:id="rId93"/>
    <p:sldId id="414" r:id="rId94"/>
  </p:sldIdLst>
  <p:sldSz cx="9144000" cy="6858000" type="screen4x3"/>
  <p:notesSz cx="7315200" cy="9601200"/>
  <p:custDataLst>
    <p:tags r:id="rId9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333FF"/>
    <a:srgbClr val="009900"/>
    <a:srgbClr val="33CC33"/>
    <a:srgbClr val="FF3300"/>
    <a:srgbClr val="777777"/>
    <a:srgbClr val="006600"/>
    <a:srgbClr val="005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2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852" y="-90"/>
      </p:cViewPr>
      <p:guideLst>
        <p:guide orient="horz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72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97" Type="http://schemas.openxmlformats.org/officeDocument/2006/relationships/tags" Target="tags/tag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100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slide" Target="slides/slide89.xml"/><Relationship Id="rId98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defTabSz="957263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algn="r" defTabSz="957263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defTabSz="957263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algn="r" defTabSz="957263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fld id="{137CA484-5F2D-47DB-900D-67C7BC87D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0563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defTabSz="957263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algn="r" defTabSz="957263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defTabSz="957263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algn="r" defTabSz="957263" eaLnBrk="0" hangingPunct="0">
              <a:defRPr sz="1300" b="0">
                <a:latin typeface="Times" pitchFamily="18" charset="0"/>
              </a:defRPr>
            </a:lvl1pPr>
          </a:lstStyle>
          <a:p>
            <a:pPr>
              <a:defRPr/>
            </a:pPr>
            <a:fld id="{21B009BF-531D-4D22-95A1-B99B5EB0B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783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E99ABF06-FE55-4021-AB98-7E2D6584D08D}" type="slidenum">
              <a:rPr lang="en-US" altLang="en-US" sz="1300" b="0"/>
              <a:pPr algn="r">
                <a:spcBef>
                  <a:spcPct val="0"/>
                </a:spcBef>
              </a:pPr>
              <a:t>9</a:t>
            </a:fld>
            <a:endParaRPr lang="en-US" altLang="en-US" sz="1300" b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25BD8F9-1924-428D-9C66-2E3575261EBC}" type="slidenum">
              <a:rPr lang="en-US" altLang="en-US" sz="1300" b="0"/>
              <a:pPr algn="r">
                <a:spcBef>
                  <a:spcPct val="0"/>
                </a:spcBef>
              </a:pPr>
              <a:t>10</a:t>
            </a:fld>
            <a:endParaRPr lang="en-US" altLang="en-US" sz="1300" b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F152B35-672E-43D4-A74E-C732C3D1C510}" type="slidenum">
              <a:rPr lang="en-US" altLang="en-US" sz="1300" b="0"/>
              <a:pPr algn="r">
                <a:spcBef>
                  <a:spcPct val="0"/>
                </a:spcBef>
              </a:pPr>
              <a:t>11</a:t>
            </a:fld>
            <a:endParaRPr lang="en-US" altLang="en-US" sz="1300" b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CFEF9DE-AE84-4CD9-B7F5-2C374934DA7E}" type="slidenum">
              <a:rPr lang="en-US" altLang="en-US" sz="1300" b="0"/>
              <a:pPr algn="r">
                <a:spcBef>
                  <a:spcPct val="0"/>
                </a:spcBef>
              </a:pPr>
              <a:t>12</a:t>
            </a:fld>
            <a:endParaRPr lang="en-US" altLang="en-US" sz="1300" b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829E561-D504-4AC2-80BC-0BF8D40DE36B}" type="slidenum">
              <a:rPr lang="en-US" altLang="en-US" sz="1300" b="0"/>
              <a:pPr algn="r">
                <a:spcBef>
                  <a:spcPct val="0"/>
                </a:spcBef>
              </a:pPr>
              <a:t>13</a:t>
            </a:fld>
            <a:endParaRPr lang="en-US" altLang="en-US" sz="1300" b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C1D1EDF-5B72-4891-BC18-876E46B7B6B4}" type="slidenum">
              <a:rPr lang="en-US" altLang="en-US" sz="1300" b="0"/>
              <a:pPr algn="r">
                <a:spcBef>
                  <a:spcPct val="0"/>
                </a:spcBef>
              </a:pPr>
              <a:t>14</a:t>
            </a:fld>
            <a:endParaRPr lang="en-US" altLang="en-US" sz="1300" b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3885960-7318-40DB-8C2E-DD5ED2080C9F}" type="slidenum">
              <a:rPr lang="en-US" altLang="en-US" sz="1300" b="0"/>
              <a:pPr algn="r">
                <a:spcBef>
                  <a:spcPct val="0"/>
                </a:spcBef>
              </a:pPr>
              <a:t>15</a:t>
            </a:fld>
            <a:endParaRPr lang="en-US" altLang="en-US" sz="1300" b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1BCE657-9B4F-4341-B18B-8C16B59010AF}" type="slidenum">
              <a:rPr lang="en-US" altLang="en-US" sz="1300" b="0"/>
              <a:pPr algn="r">
                <a:spcBef>
                  <a:spcPct val="0"/>
                </a:spcBef>
              </a:pPr>
              <a:t>16</a:t>
            </a:fld>
            <a:endParaRPr lang="en-US" altLang="en-US" sz="1300" b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6775A2B-133C-4252-8D27-2E1CC09A1D2F}" type="slidenum">
              <a:rPr lang="en-US" altLang="en-US" sz="1300" b="0"/>
              <a:pPr algn="r">
                <a:spcBef>
                  <a:spcPct val="0"/>
                </a:spcBef>
              </a:pPr>
              <a:t>17</a:t>
            </a:fld>
            <a:endParaRPr lang="en-US" altLang="en-US" sz="1300" b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A83C27E-E0E1-4C97-9934-838BDF2FE947}" type="slidenum">
              <a:rPr lang="en-US" altLang="en-US" sz="1300" b="0"/>
              <a:pPr algn="r">
                <a:spcBef>
                  <a:spcPct val="0"/>
                </a:spcBef>
              </a:pPr>
              <a:t>18</a:t>
            </a:fld>
            <a:endParaRPr lang="en-US" altLang="en-US" sz="1300" b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7284" name="Slide Number Placeholder 3"/>
          <p:cNvSpPr txBox="1">
            <a:spLocks noGrp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B5E87AB-48C3-4B86-AE16-E4935B58009F}" type="slidenum">
              <a:rPr lang="en-US" altLang="en-US" sz="1300" b="0"/>
              <a:pPr algn="r">
                <a:spcBef>
                  <a:spcPct val="0"/>
                </a:spcBef>
              </a:pPr>
              <a:t>1</a:t>
            </a:fld>
            <a:endParaRPr lang="en-US" altLang="en-US" sz="1300" b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71B942B-181D-469E-992A-A14F161CB25C}" type="slidenum">
              <a:rPr lang="en-US" altLang="en-US" sz="1300" b="0"/>
              <a:pPr algn="r">
                <a:spcBef>
                  <a:spcPct val="0"/>
                </a:spcBef>
              </a:pPr>
              <a:t>19</a:t>
            </a:fld>
            <a:endParaRPr lang="en-US" altLang="en-US" sz="1300" b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BFA83F6-A701-49DD-96B9-509F6C2417F2}" type="slidenum">
              <a:rPr lang="en-US" altLang="en-US" sz="1300" b="0"/>
              <a:pPr algn="r">
                <a:spcBef>
                  <a:spcPct val="0"/>
                </a:spcBef>
              </a:pPr>
              <a:t>20</a:t>
            </a:fld>
            <a:endParaRPr lang="en-US" altLang="en-US" sz="1300" b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92D29E6-C93C-4068-9AF8-B1D85C6A922C}" type="slidenum">
              <a:rPr lang="en-US" altLang="en-US" sz="1300" b="0"/>
              <a:pPr algn="r">
                <a:spcBef>
                  <a:spcPct val="0"/>
                </a:spcBef>
              </a:pPr>
              <a:t>21</a:t>
            </a:fld>
            <a:endParaRPr lang="en-US" altLang="en-US" sz="1300" b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49" tIns="48325" rIns="96649" bIns="48325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43F4A0E-1BD9-4C54-8869-F67A45A9E62C}" type="slidenum">
              <a:rPr lang="en-US" altLang="en-US" sz="1300" b="0"/>
              <a:pPr algn="r">
                <a:spcBef>
                  <a:spcPct val="0"/>
                </a:spcBef>
              </a:pPr>
              <a:t>22</a:t>
            </a:fld>
            <a:endParaRPr lang="en-US" altLang="en-US" sz="1300" b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49" tIns="48325" rIns="96649" bIns="48325"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49" tIns="48325" rIns="96649" bIns="48325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0D490B8-829D-4381-A7DE-E10F751C9501}" type="slidenum">
              <a:rPr lang="en-US" altLang="en-US" sz="1300" b="0"/>
              <a:pPr algn="r">
                <a:spcBef>
                  <a:spcPct val="0"/>
                </a:spcBef>
              </a:pPr>
              <a:t>23</a:t>
            </a:fld>
            <a:endParaRPr lang="en-US" altLang="en-US" sz="1300" b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49" tIns="48325" rIns="96649" bIns="48325"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49" tIns="48325" rIns="96649" bIns="48325" anchor="b"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D6FEBF9-83B6-480E-959D-90494E8BA99B}" type="slidenum">
              <a:rPr lang="en-US" altLang="en-US" sz="1300" b="0"/>
              <a:pPr algn="r">
                <a:spcBef>
                  <a:spcPct val="0"/>
                </a:spcBef>
              </a:pPr>
              <a:t>24</a:t>
            </a:fld>
            <a:endParaRPr lang="en-US" altLang="en-US" sz="1300" b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49" tIns="48325" rIns="96649" bIns="48325"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E62727E-181D-4855-B54B-CEAEC5F793BF}" type="slidenum">
              <a:rPr lang="en-US" altLang="en-US" sz="1300" b="0"/>
              <a:pPr algn="r">
                <a:spcBef>
                  <a:spcPct val="0"/>
                </a:spcBef>
              </a:pPr>
              <a:t>25</a:t>
            </a:fld>
            <a:endParaRPr lang="en-US" altLang="en-US" sz="1300" b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C98A3B0-CE24-49AF-862A-6C525E002EEB}" type="slidenum">
              <a:rPr lang="en-US" altLang="en-US" sz="1300" b="0"/>
              <a:pPr algn="r">
                <a:spcBef>
                  <a:spcPct val="0"/>
                </a:spcBef>
              </a:pPr>
              <a:t>27</a:t>
            </a:fld>
            <a:endParaRPr lang="en-US" altLang="en-US" sz="1300" b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BAFFCE1-B59F-45A2-8B0F-F1663AE9D21D}" type="slidenum">
              <a:rPr lang="en-US" altLang="en-US" sz="1300" b="0"/>
              <a:pPr algn="r">
                <a:spcBef>
                  <a:spcPct val="0"/>
                </a:spcBef>
              </a:pPr>
              <a:t>28</a:t>
            </a:fld>
            <a:endParaRPr lang="en-US" altLang="en-US" sz="1300" b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8308" name="Slide Number Placeholder 3"/>
          <p:cNvSpPr txBox="1">
            <a:spLocks noGrp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93A6EB7A-7485-46A2-9A21-1B9D37207775}" type="slidenum">
              <a:rPr lang="en-US" altLang="en-US" sz="1300" b="0"/>
              <a:pPr algn="r">
                <a:spcBef>
                  <a:spcPct val="0"/>
                </a:spcBef>
              </a:pPr>
              <a:t>2</a:t>
            </a:fld>
            <a:endParaRPr lang="en-US" altLang="en-US" sz="1300" b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79C7064-05A4-43B1-8792-25754E769919}" type="slidenum">
              <a:rPr lang="en-US" altLang="en-US" sz="1300" b="0"/>
              <a:pPr algn="r">
                <a:spcBef>
                  <a:spcPct val="0"/>
                </a:spcBef>
              </a:pPr>
              <a:t>29</a:t>
            </a:fld>
            <a:endParaRPr lang="en-US" altLang="en-US" sz="1300" b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F999E06-1A04-478F-B4D8-5AB5E780E5A8}" type="slidenum">
              <a:rPr lang="en-US" altLang="en-US" sz="1300" b="0"/>
              <a:pPr algn="r">
                <a:spcBef>
                  <a:spcPct val="0"/>
                </a:spcBef>
              </a:pPr>
              <a:t>30</a:t>
            </a:fld>
            <a:endParaRPr lang="en-US" altLang="en-US" sz="1300" b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72EAA12-DF3F-41CF-BD05-48E7E25F63B3}" type="slidenum">
              <a:rPr lang="en-US" altLang="en-US" sz="1300" b="0"/>
              <a:pPr algn="r">
                <a:spcBef>
                  <a:spcPct val="0"/>
                </a:spcBef>
              </a:pPr>
              <a:t>31</a:t>
            </a:fld>
            <a:endParaRPr lang="en-US" altLang="en-US" sz="1300" b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FD2336C-E209-45D5-8C30-8698A977F734}" type="slidenum">
              <a:rPr lang="en-US" altLang="en-US" sz="1300" b="0"/>
              <a:pPr algn="r">
                <a:spcBef>
                  <a:spcPct val="0"/>
                </a:spcBef>
              </a:pPr>
              <a:t>32</a:t>
            </a:fld>
            <a:endParaRPr lang="en-US" altLang="en-US" sz="1300" b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8EFC444-3EB1-4949-916F-1FCFA26A2ABF}" type="slidenum">
              <a:rPr lang="en-US" altLang="en-US" sz="1300" b="0"/>
              <a:pPr algn="r">
                <a:spcBef>
                  <a:spcPct val="0"/>
                </a:spcBef>
              </a:pPr>
              <a:t>33</a:t>
            </a:fld>
            <a:endParaRPr lang="en-US" altLang="en-US" sz="1300" b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11D998A-8CF0-49FD-A2E3-19BD8471336B}" type="slidenum">
              <a:rPr lang="en-US" altLang="en-US" sz="1300" b="0"/>
              <a:pPr algn="r">
                <a:spcBef>
                  <a:spcPct val="0"/>
                </a:spcBef>
              </a:pPr>
              <a:t>34</a:t>
            </a:fld>
            <a:endParaRPr lang="en-US" altLang="en-US" sz="1300" b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04D3788-AB43-4E9D-BAE3-D02131817311}" type="slidenum">
              <a:rPr lang="en-US" altLang="en-US" sz="1300" b="0"/>
              <a:pPr algn="r">
                <a:spcBef>
                  <a:spcPct val="0"/>
                </a:spcBef>
              </a:pPr>
              <a:t>35</a:t>
            </a:fld>
            <a:endParaRPr lang="en-US" altLang="en-US" sz="1300" b="0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264F9A6-C684-4251-A5E9-CA9593329270}" type="slidenum">
              <a:rPr lang="en-US" altLang="en-US" sz="1300" b="0"/>
              <a:pPr algn="r">
                <a:spcBef>
                  <a:spcPct val="0"/>
                </a:spcBef>
              </a:pPr>
              <a:t>36</a:t>
            </a:fld>
            <a:endParaRPr lang="en-US" altLang="en-US" sz="1300" b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7A23A56-691D-44F1-AEED-128BAF06E923}" type="slidenum">
              <a:rPr lang="en-US" altLang="en-US" sz="1300" b="0"/>
              <a:pPr algn="r">
                <a:spcBef>
                  <a:spcPct val="0"/>
                </a:spcBef>
              </a:pPr>
              <a:t>37</a:t>
            </a:fld>
            <a:endParaRPr lang="en-US" altLang="en-US" sz="1300" b="0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EE0C4376-92EC-4836-A889-802A5BA428D9}" type="slidenum">
              <a:rPr lang="en-US" altLang="en-US" sz="1300" b="0"/>
              <a:pPr algn="r">
                <a:spcBef>
                  <a:spcPct val="0"/>
                </a:spcBef>
              </a:pPr>
              <a:t>38</a:t>
            </a:fld>
            <a:endParaRPr lang="en-US" altLang="en-US" sz="1300" b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3C350FEB-00BA-4151-A442-D2C34796B6B8}" type="slidenum">
              <a:rPr lang="en-US" altLang="en-US" sz="1300" smtClean="0"/>
              <a:pPr>
                <a:spcBef>
                  <a:spcPct val="0"/>
                </a:spcBef>
              </a:pPr>
              <a:t>3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DB44ECF-FAEA-43D6-9166-C6CB1431458A}" type="slidenum">
              <a:rPr lang="en-US" altLang="en-US" sz="1300" b="0"/>
              <a:pPr algn="r">
                <a:spcBef>
                  <a:spcPct val="0"/>
                </a:spcBef>
              </a:pPr>
              <a:t>39</a:t>
            </a:fld>
            <a:endParaRPr lang="en-US" altLang="en-US" sz="1300" b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90EFFB72-6478-4813-9489-3424774E0241}" type="slidenum">
              <a:rPr lang="en-US" altLang="en-US" sz="1300" b="0"/>
              <a:pPr algn="r">
                <a:spcBef>
                  <a:spcPct val="0"/>
                </a:spcBef>
              </a:pPr>
              <a:t>40</a:t>
            </a:fld>
            <a:endParaRPr lang="en-US" altLang="en-US" sz="1300" b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205AE51-FC8C-4373-9AD8-11C5AE2EA9F8}" type="slidenum">
              <a:rPr lang="en-US" altLang="en-US" sz="1300" b="0"/>
              <a:pPr algn="r">
                <a:spcBef>
                  <a:spcPct val="0"/>
                </a:spcBef>
              </a:pPr>
              <a:t>41</a:t>
            </a:fld>
            <a:endParaRPr lang="en-US" altLang="en-US" sz="1300" b="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EFE73A94-EE35-4C06-8B8C-3F87B461DA1B}" type="slidenum">
              <a:rPr lang="en-US" altLang="en-US" sz="1300" b="0"/>
              <a:pPr algn="r">
                <a:spcBef>
                  <a:spcPct val="0"/>
                </a:spcBef>
              </a:pPr>
              <a:t>42</a:t>
            </a:fld>
            <a:endParaRPr lang="en-US" altLang="en-US" sz="1300" b="0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2FA1767-30A1-4A89-9246-A1D85A8457C9}" type="slidenum">
              <a:rPr lang="en-US" altLang="en-US" sz="1300" b="0"/>
              <a:pPr algn="r">
                <a:spcBef>
                  <a:spcPct val="0"/>
                </a:spcBef>
              </a:pPr>
              <a:t>43</a:t>
            </a:fld>
            <a:endParaRPr lang="en-US" altLang="en-US" sz="1300" b="0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ABF7E83-1F0F-4D5F-B8AC-4812D43D2016}" type="slidenum">
              <a:rPr lang="en-US" altLang="en-US" sz="1300" b="0"/>
              <a:pPr algn="r">
                <a:spcBef>
                  <a:spcPct val="0"/>
                </a:spcBef>
              </a:pPr>
              <a:t>44</a:t>
            </a:fld>
            <a:endParaRPr lang="en-US" altLang="en-US" sz="1300" b="0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0190B58-F9C3-4E8A-97BB-D3E0BB778F7C}" type="slidenum">
              <a:rPr lang="en-US" altLang="en-US" sz="1300" b="0"/>
              <a:pPr algn="r">
                <a:spcBef>
                  <a:spcPct val="0"/>
                </a:spcBef>
              </a:pPr>
              <a:t>45</a:t>
            </a:fld>
            <a:endParaRPr lang="en-US" altLang="en-US" sz="1300" b="0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8ABEE85-2156-4DD2-AD18-34068745C157}" type="slidenum">
              <a:rPr lang="en-US" altLang="en-US" sz="1300" b="0"/>
              <a:pPr algn="r">
                <a:spcBef>
                  <a:spcPct val="0"/>
                </a:spcBef>
              </a:pPr>
              <a:t>46</a:t>
            </a:fld>
            <a:endParaRPr lang="en-US" altLang="en-US" sz="1300" b="0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5C28F26-D085-4966-AD4A-A7BCAB392509}" type="slidenum">
              <a:rPr lang="en-US" altLang="en-US" sz="1300" b="0"/>
              <a:pPr algn="r">
                <a:spcBef>
                  <a:spcPct val="0"/>
                </a:spcBef>
              </a:pPr>
              <a:t>47</a:t>
            </a:fld>
            <a:endParaRPr lang="en-US" altLang="en-US" sz="1300" b="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C029FB3-9B3D-42D8-8860-6D4DDAF725DC}" type="slidenum">
              <a:rPr lang="en-US" altLang="en-US" sz="1300" b="0"/>
              <a:pPr algn="r">
                <a:spcBef>
                  <a:spcPct val="0"/>
                </a:spcBef>
              </a:pPr>
              <a:t>48</a:t>
            </a:fld>
            <a:endParaRPr lang="en-US" altLang="en-US" sz="1300" b="0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0356" name="Slide Number Placeholder 3"/>
          <p:cNvSpPr txBox="1">
            <a:spLocks noGrp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E7ED9D1B-8E28-4DB3-9936-2E19D72DB7E7}" type="slidenum">
              <a:rPr lang="en-US" altLang="en-US" sz="1300" b="0"/>
              <a:pPr algn="r">
                <a:spcBef>
                  <a:spcPct val="0"/>
                </a:spcBef>
              </a:pPr>
              <a:t>4</a:t>
            </a:fld>
            <a:endParaRPr lang="en-US" altLang="en-US" sz="1300" b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A438556-9932-4DB2-84BA-EBA3C9324F9A}" type="slidenum">
              <a:rPr lang="en-US" altLang="en-US" sz="1300" b="0"/>
              <a:pPr algn="r">
                <a:spcBef>
                  <a:spcPct val="0"/>
                </a:spcBef>
              </a:pPr>
              <a:t>49</a:t>
            </a:fld>
            <a:endParaRPr lang="en-US" altLang="en-US" sz="1300" b="0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927390F-E4A2-4E8F-ADD1-F9B2F34FF75A}" type="slidenum">
              <a:rPr lang="en-US" altLang="en-US" sz="1300" b="0"/>
              <a:pPr algn="r">
                <a:spcBef>
                  <a:spcPct val="0"/>
                </a:spcBef>
              </a:pPr>
              <a:t>50</a:t>
            </a:fld>
            <a:endParaRPr lang="en-US" altLang="en-US" sz="1300" b="0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F3EF9F6-87AE-4012-BAA2-30B0DCFBBE9C}" type="slidenum">
              <a:rPr lang="en-US" altLang="en-US" sz="1300" b="0"/>
              <a:pPr algn="r">
                <a:spcBef>
                  <a:spcPct val="0"/>
                </a:spcBef>
              </a:pPr>
              <a:t>51</a:t>
            </a:fld>
            <a:endParaRPr lang="en-US" altLang="en-US" sz="1300" b="0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460A483-5F3B-48AC-A035-A3AC060214F5}" type="slidenum">
              <a:rPr lang="en-US" altLang="en-US" sz="1300" b="0"/>
              <a:pPr algn="r">
                <a:spcBef>
                  <a:spcPct val="0"/>
                </a:spcBef>
              </a:pPr>
              <a:t>52</a:t>
            </a:fld>
            <a:endParaRPr lang="en-US" altLang="en-US" sz="1300" b="0"/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DD155D3-C400-4332-8470-53D6D343235E}" type="slidenum">
              <a:rPr lang="en-US" altLang="en-US" sz="1300" b="0"/>
              <a:pPr algn="r">
                <a:spcBef>
                  <a:spcPct val="0"/>
                </a:spcBef>
              </a:pPr>
              <a:t>53</a:t>
            </a:fld>
            <a:endParaRPr lang="en-US" altLang="en-US" sz="1300" b="0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15B18E6-6C0A-461C-86C9-92806864A532}" type="slidenum">
              <a:rPr lang="en-US" altLang="en-US" sz="1300" b="0"/>
              <a:pPr algn="r">
                <a:spcBef>
                  <a:spcPct val="0"/>
                </a:spcBef>
              </a:pPr>
              <a:t>54</a:t>
            </a:fld>
            <a:endParaRPr lang="en-US" altLang="en-US" sz="1300" b="0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DBC3F47-D3FE-476C-9322-E415E505A9FC}" type="slidenum">
              <a:rPr lang="en-US" altLang="en-US" sz="1300" b="0"/>
              <a:pPr algn="r">
                <a:spcBef>
                  <a:spcPct val="0"/>
                </a:spcBef>
              </a:pPr>
              <a:t>55</a:t>
            </a:fld>
            <a:endParaRPr lang="en-US" altLang="en-US" sz="1300" b="0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FEDB7BF-FA5F-4DE9-965D-D9DAB1089AF3}" type="slidenum">
              <a:rPr lang="en-US" altLang="en-US" sz="1300" b="0"/>
              <a:pPr algn="r">
                <a:spcBef>
                  <a:spcPct val="0"/>
                </a:spcBef>
              </a:pPr>
              <a:t>56</a:t>
            </a:fld>
            <a:endParaRPr lang="en-US" altLang="en-US" sz="1300" b="0"/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74AFF83-3987-4887-AAD1-FC50D658E6E6}" type="slidenum">
              <a:rPr lang="en-US" altLang="en-US" sz="1300" b="0"/>
              <a:pPr algn="r">
                <a:spcBef>
                  <a:spcPct val="0"/>
                </a:spcBef>
              </a:pPr>
              <a:t>57</a:t>
            </a:fld>
            <a:endParaRPr lang="en-US" altLang="en-US" sz="1300" b="0"/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E8490374-FE2F-434B-9599-A8439B4B8E2F}" type="slidenum">
              <a:rPr lang="en-US" altLang="en-US" sz="1300" b="0"/>
              <a:pPr algn="r">
                <a:spcBef>
                  <a:spcPct val="0"/>
                </a:spcBef>
              </a:pPr>
              <a:t>58</a:t>
            </a:fld>
            <a:endParaRPr lang="en-US" altLang="en-US" sz="1300" b="0"/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EF5CFBB-CF3A-437D-AA96-8951975E8BB3}" type="slidenum">
              <a:rPr lang="en-US" altLang="en-US" sz="1300" b="0"/>
              <a:pPr algn="r">
                <a:spcBef>
                  <a:spcPct val="0"/>
                </a:spcBef>
              </a:pPr>
              <a:t>59</a:t>
            </a:fld>
            <a:endParaRPr lang="en-US" altLang="en-US" sz="1300" b="0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2D4F839-2452-4817-9137-8C121761497B}" type="slidenum">
              <a:rPr lang="en-US" altLang="en-US" sz="1300" b="0"/>
              <a:pPr algn="r">
                <a:spcBef>
                  <a:spcPct val="0"/>
                </a:spcBef>
              </a:pPr>
              <a:t>60</a:t>
            </a:fld>
            <a:endParaRPr lang="en-US" altLang="en-US" sz="1300" b="0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F75E742-3022-4292-A81C-A342DE5E08AA}" type="slidenum">
              <a:rPr lang="en-US" altLang="en-US" sz="1300" b="0"/>
              <a:pPr algn="r">
                <a:spcBef>
                  <a:spcPct val="0"/>
                </a:spcBef>
              </a:pPr>
              <a:t>61</a:t>
            </a:fld>
            <a:endParaRPr lang="en-US" altLang="en-US" sz="1300" b="0"/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AA6F698-71ED-4BFE-975E-ACEA4F6395DB}" type="slidenum">
              <a:rPr lang="en-US" altLang="en-US" sz="1300" b="0"/>
              <a:pPr algn="r">
                <a:spcBef>
                  <a:spcPct val="0"/>
                </a:spcBef>
              </a:pPr>
              <a:t>62</a:t>
            </a:fld>
            <a:endParaRPr lang="en-US" altLang="en-US" sz="1300" b="0"/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19578A4-1B2D-45FF-9F1B-1766364945E1}" type="slidenum">
              <a:rPr lang="en-US" altLang="en-US" sz="1300" b="0"/>
              <a:pPr algn="r">
                <a:spcBef>
                  <a:spcPct val="0"/>
                </a:spcBef>
              </a:pPr>
              <a:t>63</a:t>
            </a:fld>
            <a:endParaRPr lang="en-US" altLang="en-US" sz="1300" b="0"/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3348F43-3ACC-464D-A90E-62C95EE5E660}" type="slidenum">
              <a:rPr lang="en-US" altLang="en-US" sz="1300" b="0"/>
              <a:pPr algn="r">
                <a:spcBef>
                  <a:spcPct val="0"/>
                </a:spcBef>
              </a:pPr>
              <a:t>64</a:t>
            </a:fld>
            <a:endParaRPr lang="en-US" altLang="en-US" sz="1300" b="0"/>
          </a:p>
        </p:txBody>
      </p:sp>
      <p:sp>
        <p:nvSpPr>
          <p:cNvPr id="161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6787DBB-9976-4FDB-A92A-873C365DBC3C}" type="slidenum">
              <a:rPr lang="en-US" altLang="en-US" sz="1300" b="0"/>
              <a:pPr algn="r">
                <a:spcBef>
                  <a:spcPct val="0"/>
                </a:spcBef>
              </a:pPr>
              <a:t>65</a:t>
            </a:fld>
            <a:endParaRPr lang="en-US" altLang="en-US" sz="1300" b="0"/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F97529B-9E47-455F-8C5D-3D2D234AE59F}" type="slidenum">
              <a:rPr lang="en-US" altLang="en-US" sz="1300" b="0"/>
              <a:pPr algn="r">
                <a:spcBef>
                  <a:spcPct val="0"/>
                </a:spcBef>
              </a:pPr>
              <a:t>67</a:t>
            </a:fld>
            <a:endParaRPr lang="en-US" altLang="en-US" sz="1300" b="0"/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13670CA-B469-4872-A8ED-A79735E5B3BE}" type="slidenum">
              <a:rPr lang="en-US" altLang="en-US" sz="1300" b="0"/>
              <a:pPr algn="r">
                <a:spcBef>
                  <a:spcPct val="0"/>
                </a:spcBef>
              </a:pPr>
              <a:t>68</a:t>
            </a:fld>
            <a:endParaRPr lang="en-US" altLang="en-US" sz="1300" b="0"/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7DCDCF4-7B4F-498C-9649-56B2021A605E}" type="slidenum">
              <a:rPr lang="en-US" altLang="en-US" sz="1300" b="0"/>
              <a:pPr algn="r">
                <a:spcBef>
                  <a:spcPct val="0"/>
                </a:spcBef>
              </a:pPr>
              <a:t>69</a:t>
            </a:fld>
            <a:endParaRPr lang="en-US" altLang="en-US" sz="1300" b="0"/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017B54B-318C-4C9D-A487-A0725D821DB8}" type="slidenum">
              <a:rPr lang="en-US" altLang="en-US" sz="1300" b="0"/>
              <a:pPr algn="r">
                <a:spcBef>
                  <a:spcPct val="0"/>
                </a:spcBef>
              </a:pPr>
              <a:t>70</a:t>
            </a:fld>
            <a:endParaRPr lang="en-US" altLang="en-US" sz="1300" b="0"/>
          </a:p>
        </p:txBody>
      </p:sp>
      <p:sp>
        <p:nvSpPr>
          <p:cNvPr id="167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6748721-1DA5-41CA-AB9F-B06D11261490}" type="slidenum">
              <a:rPr lang="en-US" altLang="en-US" sz="1300" b="0"/>
              <a:pPr algn="r">
                <a:spcBef>
                  <a:spcPct val="0"/>
                </a:spcBef>
              </a:pPr>
              <a:t>71</a:t>
            </a:fld>
            <a:endParaRPr lang="en-US" altLang="en-US" sz="1300" b="0"/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88B7C8E-4486-4FB1-8C43-F041649FE2EA}" type="slidenum">
              <a:rPr lang="en-US" altLang="en-US" sz="1300" b="0"/>
              <a:pPr algn="r">
                <a:spcBef>
                  <a:spcPct val="0"/>
                </a:spcBef>
              </a:pPr>
              <a:t>72</a:t>
            </a:fld>
            <a:endParaRPr lang="en-US" altLang="en-US" sz="1300" b="0"/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42B148A-470A-4AEA-991B-244D52446D54}" type="slidenum">
              <a:rPr lang="en-US" altLang="en-US" sz="1300" b="0"/>
              <a:pPr algn="r">
                <a:spcBef>
                  <a:spcPct val="0"/>
                </a:spcBef>
              </a:pPr>
              <a:t>73</a:t>
            </a:fld>
            <a:endParaRPr lang="en-US" altLang="en-US" sz="1300" b="0"/>
          </a:p>
        </p:txBody>
      </p:sp>
      <p:sp>
        <p:nvSpPr>
          <p:cNvPr id="171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EF98E95-A728-4F19-A4C1-DB0750AD2EAF}" type="slidenum">
              <a:rPr lang="en-US" altLang="en-US" sz="1300" b="0"/>
              <a:pPr algn="r">
                <a:spcBef>
                  <a:spcPct val="0"/>
                </a:spcBef>
              </a:pPr>
              <a:t>74</a:t>
            </a:fld>
            <a:endParaRPr lang="en-US" altLang="en-US" sz="1300" b="0"/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9F7E45C-3580-43E4-BAD5-53DB50D60E4A}" type="slidenum">
              <a:rPr lang="en-US" altLang="en-US" sz="1300" b="0"/>
              <a:pPr algn="r">
                <a:spcBef>
                  <a:spcPct val="0"/>
                </a:spcBef>
              </a:pPr>
              <a:t>75</a:t>
            </a:fld>
            <a:endParaRPr lang="en-US" altLang="en-US" sz="1300" b="0"/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9023ADF-5601-45E9-A8F8-E514CD347132}" type="slidenum">
              <a:rPr lang="en-US" altLang="en-US" sz="1300" b="0"/>
              <a:pPr algn="r">
                <a:spcBef>
                  <a:spcPct val="0"/>
                </a:spcBef>
              </a:pPr>
              <a:t>76</a:t>
            </a:fld>
            <a:endParaRPr lang="en-US" altLang="en-US" sz="1300" b="0"/>
          </a:p>
        </p:txBody>
      </p:sp>
      <p:sp>
        <p:nvSpPr>
          <p:cNvPr id="174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B973B95-5FA2-413D-B39B-625D41E0A176}" type="slidenum">
              <a:rPr lang="en-US" altLang="en-US" sz="1300" b="0"/>
              <a:pPr algn="r">
                <a:spcBef>
                  <a:spcPct val="0"/>
                </a:spcBef>
              </a:pPr>
              <a:t>77</a:t>
            </a:fld>
            <a:endParaRPr lang="en-US" altLang="en-US" sz="1300" b="0"/>
          </a:p>
        </p:txBody>
      </p:sp>
      <p:sp>
        <p:nvSpPr>
          <p:cNvPr id="175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C38D00E-7385-4223-BA17-7B0335169EE0}" type="slidenum">
              <a:rPr lang="en-US" altLang="en-US" sz="1300" b="0"/>
              <a:pPr algn="r">
                <a:spcBef>
                  <a:spcPct val="0"/>
                </a:spcBef>
              </a:pPr>
              <a:t>78</a:t>
            </a:fld>
            <a:endParaRPr lang="en-US" altLang="en-US" sz="1300" b="0"/>
          </a:p>
        </p:txBody>
      </p:sp>
      <p:sp>
        <p:nvSpPr>
          <p:cNvPr id="176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0F659FC-4ED3-4278-95AF-E9D51D6F1E42}" type="slidenum">
              <a:rPr lang="en-US" altLang="en-US" sz="1300" b="0"/>
              <a:pPr algn="r">
                <a:spcBef>
                  <a:spcPct val="0"/>
                </a:spcBef>
              </a:pPr>
              <a:t>79</a:t>
            </a:fld>
            <a:endParaRPr lang="en-US" altLang="en-US" sz="1300" b="0"/>
          </a:p>
        </p:txBody>
      </p:sp>
      <p:sp>
        <p:nvSpPr>
          <p:cNvPr id="177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3A3F53F-B948-41F4-B07B-359689AB2284}" type="slidenum">
              <a:rPr lang="en-US" altLang="en-US" sz="1300" b="0"/>
              <a:pPr algn="r">
                <a:spcBef>
                  <a:spcPct val="0"/>
                </a:spcBef>
              </a:pPr>
              <a:t>80</a:t>
            </a:fld>
            <a:endParaRPr lang="en-US" altLang="en-US" sz="1300" b="0"/>
          </a:p>
        </p:txBody>
      </p:sp>
      <p:sp>
        <p:nvSpPr>
          <p:cNvPr id="178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2DAB95F-061B-40C8-B721-F3F7F19BB8A1}" type="slidenum">
              <a:rPr lang="en-US" altLang="en-US" sz="1300" b="0"/>
              <a:pPr algn="r">
                <a:spcBef>
                  <a:spcPct val="0"/>
                </a:spcBef>
              </a:pPr>
              <a:t>81</a:t>
            </a:fld>
            <a:endParaRPr lang="en-US" altLang="en-US" sz="1300" b="0"/>
          </a:p>
        </p:txBody>
      </p:sp>
      <p:sp>
        <p:nvSpPr>
          <p:cNvPr id="179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B52453A-69B9-44C7-8606-2D048DE20134}" type="slidenum">
              <a:rPr lang="en-US" altLang="en-US" sz="1300" b="0"/>
              <a:pPr algn="r">
                <a:spcBef>
                  <a:spcPct val="0"/>
                </a:spcBef>
              </a:pPr>
              <a:t>82</a:t>
            </a:fld>
            <a:endParaRPr lang="en-US" altLang="en-US" sz="1300" b="0"/>
          </a:p>
        </p:txBody>
      </p:sp>
      <p:sp>
        <p:nvSpPr>
          <p:cNvPr id="180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4CB14D7-3C2E-4E98-B649-799D21E125B8}" type="slidenum">
              <a:rPr lang="en-US" altLang="en-US" sz="1300" b="0"/>
              <a:pPr algn="r">
                <a:spcBef>
                  <a:spcPct val="0"/>
                </a:spcBef>
              </a:pPr>
              <a:t>85</a:t>
            </a:fld>
            <a:endParaRPr lang="en-US" altLang="en-US" sz="1300" b="0"/>
          </a:p>
        </p:txBody>
      </p:sp>
      <p:sp>
        <p:nvSpPr>
          <p:cNvPr id="183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19979E8-AEF6-4852-95D4-896384661F09}" type="slidenum">
              <a:rPr lang="en-US" altLang="en-US" sz="1300" b="0"/>
              <a:pPr algn="r">
                <a:spcBef>
                  <a:spcPct val="0"/>
                </a:spcBef>
              </a:pPr>
              <a:t>86</a:t>
            </a:fld>
            <a:endParaRPr lang="en-US" altLang="en-US" sz="1300" b="0"/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447C5FF-F467-45FF-B83C-D2689593C661}" type="slidenum">
              <a:rPr lang="en-US" altLang="en-US" sz="1300" b="0"/>
              <a:pPr algn="r">
                <a:spcBef>
                  <a:spcPct val="0"/>
                </a:spcBef>
              </a:pPr>
              <a:t>87</a:t>
            </a:fld>
            <a:endParaRPr lang="en-US" altLang="en-US" sz="1300" b="0"/>
          </a:p>
        </p:txBody>
      </p:sp>
      <p:sp>
        <p:nvSpPr>
          <p:cNvPr id="185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ED3D9C45-FDD1-4323-BA5E-6C22F8C2B8B1}" type="slidenum">
              <a:rPr lang="en-US" altLang="en-US" sz="1300" b="0"/>
              <a:pPr algn="r">
                <a:spcBef>
                  <a:spcPct val="0"/>
                </a:spcBef>
              </a:pPr>
              <a:t>88</a:t>
            </a:fld>
            <a:endParaRPr lang="en-US" altLang="en-US" sz="1300" b="0"/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9208BA24-FDC8-46AA-9049-29D7981E9C33}" type="slidenum">
              <a:rPr lang="en-US" altLang="en-US" sz="1300" b="0"/>
              <a:pPr algn="r">
                <a:spcBef>
                  <a:spcPct val="0"/>
                </a:spcBef>
              </a:pPr>
              <a:t>8</a:t>
            </a:fld>
            <a:endParaRPr lang="en-US" altLang="en-US" sz="1300" b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7" tIns="47873" rIns="95747" bIns="47873" anchor="b"/>
          <a:lstStyle>
            <a:lvl1pPr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5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F86D14C-4545-4CC3-B165-8CB7C02AE35F}" type="slidenum">
              <a:rPr lang="en-US" altLang="en-US" sz="1300" b="0"/>
              <a:pPr algn="r">
                <a:spcBef>
                  <a:spcPct val="0"/>
                </a:spcBef>
              </a:pPr>
              <a:t>89</a:t>
            </a:fld>
            <a:endParaRPr lang="en-US" altLang="en-US" sz="1300" b="0"/>
          </a:p>
        </p:txBody>
      </p:sp>
      <p:sp>
        <p:nvSpPr>
          <p:cNvPr id="187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38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Traffic and Crowd Management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20CBB-4B36-4416-B6F3-CE16BA7CA8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28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Traffic and Crowd Management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1EAD1-C850-4739-ADB6-FE23859268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313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Traffic and Crowd Management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01F85-647E-4DE9-B26B-3D47B78C7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885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Traffic and Crowd Management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802D1-4327-4442-9EC9-CCC86D25C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9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Traffic and Crowd Management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0CD2C-41C2-43FB-AA4E-E239CF003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5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Traffic and Crowd Management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54C7E-DA88-46EB-821F-DD05221F5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36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Traffic and Crowd Management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8EB01-E2AD-4D83-AB37-8B7F8A3140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86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Traffic and Crowd Management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F0E57-44FA-48C8-B22F-7BACF7A00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50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Traffic and Crowd Management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437A0-B70B-4CE0-BC37-20E6BAC08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57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Traffic and Crowd Management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3C486-FAB9-4943-A3AD-BE646EA227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56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Traffic and Crowd Management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461BE-6479-44E5-8789-0C47EEAE2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2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Traffic and Crowd Management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BB3161C2-E417-4041-984F-437C8EFA3E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pitchFamily="34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18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2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4400" smtClean="0"/>
              <a:t>Traffic and Crowd Management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4316413"/>
            <a:ext cx="6400800" cy="1752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mtClean="0">
                <a:solidFill>
                  <a:schemeClr val="tx1"/>
                </a:solidFill>
                <a:ea typeface="Geneva"/>
                <a:cs typeface="Geneva"/>
              </a:rPr>
              <a:t>Community Emergency </a:t>
            </a:r>
            <a:br>
              <a:rPr lang="en-US" altLang="en-US" smtClean="0">
                <a:solidFill>
                  <a:schemeClr val="tx1"/>
                </a:solidFill>
                <a:ea typeface="Geneva"/>
                <a:cs typeface="Geneva"/>
              </a:rPr>
            </a:br>
            <a:r>
              <a:rPr lang="en-US" altLang="en-US" smtClean="0">
                <a:solidFill>
                  <a:schemeClr val="tx1"/>
                </a:solidFill>
                <a:ea typeface="Geneva"/>
                <a:cs typeface="Geneva"/>
              </a:rPr>
              <a:t>Response Team</a:t>
            </a:r>
          </a:p>
        </p:txBody>
      </p:sp>
      <p:pic>
        <p:nvPicPr>
          <p:cNvPr id="4" name="Picture 11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zenCorps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Planned Events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341438"/>
            <a:ext cx="46736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Parade</a:t>
            </a:r>
          </a:p>
          <a:p>
            <a:pPr eaLnBrk="1" hangingPunct="1"/>
            <a:r>
              <a:rPr lang="en-US" altLang="en-US" smtClean="0"/>
              <a:t>Festival</a:t>
            </a:r>
          </a:p>
          <a:p>
            <a:pPr eaLnBrk="1" hangingPunct="1"/>
            <a:r>
              <a:rPr lang="en-US" altLang="en-US" smtClean="0"/>
              <a:t>County fair</a:t>
            </a:r>
          </a:p>
          <a:p>
            <a:pPr eaLnBrk="1" hangingPunct="1"/>
            <a:r>
              <a:rPr lang="en-US" altLang="en-US" smtClean="0"/>
              <a:t>Rush hour traffic</a:t>
            </a:r>
          </a:p>
          <a:p>
            <a:pPr eaLnBrk="1" hangingPunct="1"/>
            <a:r>
              <a:rPr lang="en-US" altLang="en-US" smtClean="0"/>
              <a:t>Funeral procession</a:t>
            </a:r>
          </a:p>
          <a:p>
            <a:pPr eaLnBrk="1" hangingPunct="1"/>
            <a:r>
              <a:rPr lang="en-US" altLang="en-US" smtClean="0"/>
              <a:t>Training exercise</a:t>
            </a:r>
          </a:p>
          <a:p>
            <a:pPr eaLnBrk="1" hangingPunct="1"/>
            <a:r>
              <a:rPr lang="en-US" altLang="en-US" smtClean="0"/>
              <a:t>Traffic checkpoint</a:t>
            </a:r>
          </a:p>
          <a:p>
            <a:pPr eaLnBrk="1" hangingPunct="1"/>
            <a:r>
              <a:rPr lang="en-US" altLang="en-US" smtClean="0"/>
              <a:t>Point of distribution (POD)</a:t>
            </a:r>
          </a:p>
          <a:p>
            <a:pPr eaLnBrk="1" hangingPunct="1"/>
            <a:r>
              <a:rPr lang="en-US" altLang="en-US" smtClean="0"/>
              <a:t>Other special event</a:t>
            </a:r>
          </a:p>
        </p:txBody>
      </p:sp>
      <p:sp>
        <p:nvSpPr>
          <p:cNvPr id="12292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12293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C451B3C-12A8-4EEF-B1DB-A5EAA2BF150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2294" name="Picture 10" descr="CERT volunte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325" y="1400175"/>
            <a:ext cx="4132263" cy="3570288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Unplanned Incidents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237038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Traffic accident</a:t>
            </a:r>
          </a:p>
          <a:p>
            <a:pPr eaLnBrk="1" hangingPunct="1"/>
            <a:r>
              <a:rPr lang="en-US" altLang="en-US" smtClean="0"/>
              <a:t>Weather hazard</a:t>
            </a:r>
          </a:p>
          <a:p>
            <a:pPr eaLnBrk="1" hangingPunct="1"/>
            <a:r>
              <a:rPr lang="en-US" altLang="en-US" smtClean="0"/>
              <a:t>Roadway defect</a:t>
            </a:r>
          </a:p>
          <a:p>
            <a:pPr eaLnBrk="1" hangingPunct="1"/>
            <a:r>
              <a:rPr lang="en-US" altLang="en-US" smtClean="0"/>
              <a:t>Traffic signal failure</a:t>
            </a:r>
          </a:p>
          <a:p>
            <a:pPr eaLnBrk="1" hangingPunct="1"/>
            <a:r>
              <a:rPr lang="en-US" altLang="en-US" smtClean="0"/>
              <a:t>Natural or manmade disaster</a:t>
            </a:r>
          </a:p>
          <a:p>
            <a:pPr eaLnBrk="1" hangingPunct="1"/>
            <a:r>
              <a:rPr lang="en-US" altLang="en-US" smtClean="0"/>
              <a:t>Terrorist incident </a:t>
            </a:r>
          </a:p>
        </p:txBody>
      </p:sp>
      <p:sp>
        <p:nvSpPr>
          <p:cNvPr id="133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3FA31C0-4B99-48FF-8661-BDDCBA4AC3A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3318" name="Picture 7" descr="Traffic accid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5" y="1519238"/>
            <a:ext cx="3441700" cy="385445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CERT Role in Crowd Management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62915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Direct flow of people</a:t>
            </a:r>
          </a:p>
          <a:p>
            <a:pPr eaLnBrk="1" hangingPunct="1"/>
            <a:r>
              <a:rPr lang="en-US" altLang="en-US" smtClean="0"/>
              <a:t>Provide directions and assistance</a:t>
            </a:r>
          </a:p>
          <a:p>
            <a:pPr eaLnBrk="1" hangingPunct="1"/>
            <a:r>
              <a:rPr lang="en-US" altLang="en-US" smtClean="0"/>
              <a:t>Communicate with team leaders and chain of command</a:t>
            </a:r>
          </a:p>
          <a:p>
            <a:pPr eaLnBrk="1" hangingPunct="1"/>
            <a:r>
              <a:rPr lang="en-US" altLang="en-US" smtClean="0"/>
              <a:t>Maintain orderly scene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F07D794-8606-484F-8F44-700F5A73A0A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4342" name="Picture 5" descr="CERT volunte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863" y="1547813"/>
            <a:ext cx="3306762" cy="378936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CERTS May Assist with Crowds By …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Calming crowds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Providing security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Distributing medication, food, or other items at POD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Managing shelter crowds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Coordinating people at activities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en-US" altLang="en-US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Setting up, adjusting, and manning barricades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Managing people at site(s) where professionals-CERTs are responding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Managing unhurt survivors while conducting triage at large-scale incidents</a:t>
            </a:r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CFBDB6A-A378-4393-A64A-5CA40BB74C4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CERT Should NEVER …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Deal with unruly or aggressive crowds</a:t>
            </a:r>
          </a:p>
          <a:p>
            <a:pPr eaLnBrk="1" hangingPunct="1"/>
            <a:r>
              <a:rPr lang="en-US" altLang="en-US" smtClean="0"/>
              <a:t>Use force or violence to manage a crowd</a:t>
            </a: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08257DD-EE7B-4BCE-8BB5-A1C4CA74502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CERT Role in Traffic Management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Direct flow of traffic with hand signals and traffic control devices</a:t>
            </a:r>
          </a:p>
          <a:p>
            <a:pPr eaLnBrk="1" hangingPunct="1"/>
            <a:r>
              <a:rPr lang="en-US" altLang="en-US" smtClean="0"/>
              <a:t>Provide directions and assistance</a:t>
            </a:r>
          </a:p>
          <a:p>
            <a:pPr eaLnBrk="1" hangingPunct="1"/>
            <a:r>
              <a:rPr lang="en-US" altLang="en-US" smtClean="0"/>
              <a:t>Communicate with team leaders and chain of command </a:t>
            </a:r>
          </a:p>
          <a:p>
            <a:pPr eaLnBrk="1" hangingPunct="1"/>
            <a:r>
              <a:rPr lang="en-US" altLang="en-US" smtClean="0"/>
              <a:t>Maintain orderly scene</a:t>
            </a: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FA782CF-D939-4E3B-AFB9-0535CD7EF6B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CERT Members Only Assist Traffic If …</a:t>
            </a:r>
          </a:p>
        </p:txBody>
      </p:sp>
      <p:sp>
        <p:nvSpPr>
          <p:cNvPr id="1843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They activate to assist at planned event and operate under direction of government agency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Their assistance is requested by law enforcement or fire service responders at unplanned incident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They encounter a specific traffic problem during CERT response to a large-scale unplanned incident</a:t>
            </a:r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AEEDBE2-8A75-41C3-99B0-B8BEC3E537D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Local Evacuation Plan</a:t>
            </a:r>
          </a:p>
        </p:txBody>
      </p:sp>
      <p:sp>
        <p:nvSpPr>
          <p:cNvPr id="19459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1946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74845B3-C0FA-49EB-B3A2-E25BF5C0712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9461" name="Picture 3" descr="evacuation rou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1438275"/>
            <a:ext cx="4627563" cy="421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A CERT Member’s Duty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143375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Make sure you do not jeopardize:</a:t>
            </a:r>
          </a:p>
          <a:p>
            <a:pPr lvl="1" eaLnBrk="1" hangingPunct="1"/>
            <a:r>
              <a:rPr lang="en-US" altLang="en-US" smtClean="0"/>
              <a:t>Your own safety</a:t>
            </a:r>
          </a:p>
          <a:p>
            <a:pPr lvl="1" eaLnBrk="1" hangingPunct="1"/>
            <a:r>
              <a:rPr lang="en-US" altLang="en-US" smtClean="0"/>
              <a:t>Safety of others</a:t>
            </a:r>
          </a:p>
          <a:p>
            <a:pPr lvl="1" eaLnBrk="1" hangingPunct="1"/>
            <a:r>
              <a:rPr lang="en-US" altLang="en-US" smtClean="0"/>
              <a:t>Credibility of CERT Program</a:t>
            </a: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2048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F0827C9-F818-45C3-837F-97F1D160C80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0486" name="Picture 7" descr="CERT du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650" y="1608138"/>
            <a:ext cx="3871913" cy="378142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Personal Safety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Dealing with traffic and crowds can be challenging and dangerous</a:t>
            </a:r>
          </a:p>
          <a:p>
            <a:pPr eaLnBrk="1" hangingPunct="1"/>
            <a:r>
              <a:rPr lang="en-US" altLang="en-US" smtClean="0"/>
              <a:t>Maintain personal safety by:</a:t>
            </a:r>
          </a:p>
          <a:p>
            <a:pPr lvl="1" eaLnBrk="1" hangingPunct="1"/>
            <a:r>
              <a:rPr lang="en-US" altLang="en-US" smtClean="0"/>
              <a:t>Wearing correct attire</a:t>
            </a:r>
          </a:p>
          <a:p>
            <a:pPr lvl="1" eaLnBrk="1" hangingPunct="1"/>
            <a:r>
              <a:rPr lang="en-US" altLang="en-US" smtClean="0"/>
              <a:t>Behaving appropriately</a:t>
            </a:r>
          </a:p>
          <a:p>
            <a:pPr lvl="1" eaLnBrk="1" hangingPunct="1"/>
            <a:r>
              <a:rPr lang="en-US" altLang="en-US" smtClean="0"/>
              <a:t>Recognizing personal limits</a:t>
            </a:r>
          </a:p>
          <a:p>
            <a:pPr lvl="1" eaLnBrk="1" hangingPunct="1"/>
            <a:r>
              <a:rPr lang="en-US" altLang="en-US" smtClean="0"/>
              <a:t>Asking for assistance or relief</a:t>
            </a:r>
          </a:p>
          <a:p>
            <a:pPr lvl="1" eaLnBrk="1" hangingPunct="1"/>
            <a:r>
              <a:rPr lang="en-US" altLang="en-US" smtClean="0"/>
              <a:t>Backing away from dangerous situations</a:t>
            </a: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0AD4869-9E30-4B5E-9CE2-D8311303003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Participant Introductions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Introduce yourself to the class by providing your:</a:t>
            </a:r>
          </a:p>
          <a:p>
            <a:pPr lvl="1" eaLnBrk="1" hangingPunct="1"/>
            <a:r>
              <a:rPr lang="en-US" altLang="en-US" smtClean="0"/>
              <a:t>Name</a:t>
            </a:r>
          </a:p>
          <a:p>
            <a:pPr lvl="1" eaLnBrk="1" hangingPunct="1"/>
            <a:r>
              <a:rPr lang="en-US" altLang="en-US" smtClean="0"/>
              <a:t>Reason you want to learn more about traffic and crowd management</a:t>
            </a:r>
          </a:p>
        </p:txBody>
      </p:sp>
      <p:sp>
        <p:nvSpPr>
          <p:cNvPr id="410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514600" y="6245225"/>
            <a:ext cx="3662363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41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5C2B814-6975-42E8-B0BF-AA38024C87E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Management vs. Control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207375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CERT members </a:t>
            </a:r>
            <a:r>
              <a:rPr lang="en-US" altLang="en-US" i="1" smtClean="0"/>
              <a:t>manage</a:t>
            </a:r>
            <a:r>
              <a:rPr lang="en-US" altLang="en-US" smtClean="0"/>
              <a:t> traffic and crowds</a:t>
            </a:r>
          </a:p>
          <a:p>
            <a:pPr eaLnBrk="1" hangingPunct="1"/>
            <a:r>
              <a:rPr lang="en-US" altLang="en-US" smtClean="0"/>
              <a:t>CERT members do not </a:t>
            </a:r>
            <a:r>
              <a:rPr lang="en-US" altLang="en-US" i="1" smtClean="0"/>
              <a:t>control</a:t>
            </a:r>
            <a:r>
              <a:rPr lang="en-US" altLang="en-US" smtClean="0"/>
              <a:t> traffic or crowds </a:t>
            </a:r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C660B10-BBEB-432F-AFF8-324314876CF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Local Ordinances and State Statutes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3300"/>
                </a:solidFill>
              </a:rPr>
              <a:t>Insert local ordinances and state statutes that pertain to traffic and crowd management here. </a:t>
            </a:r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AA663D0-645A-4D85-8552-20778F22B18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Review of </a:t>
            </a:r>
            <a:r>
              <a:rPr lang="en-US" altLang="en-US" i="1" smtClean="0">
                <a:cs typeface="Times New Roman" pitchFamily="18" charset="0"/>
              </a:rPr>
              <a:t>CERT Basic Training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Incident Command Structure (ICS)</a:t>
            </a:r>
          </a:p>
          <a:p>
            <a:pPr eaLnBrk="1" hangingPunct="1"/>
            <a:r>
              <a:rPr lang="en-US" altLang="en-US" smtClean="0"/>
              <a:t>CERT sizeup</a:t>
            </a:r>
          </a:p>
          <a:p>
            <a:pPr eaLnBrk="1" hangingPunct="1"/>
            <a:r>
              <a:rPr lang="en-US" altLang="en-US" smtClean="0"/>
              <a:t>Maintaining scene safety</a:t>
            </a:r>
          </a:p>
          <a:p>
            <a:pPr eaLnBrk="1" hangingPunct="1"/>
            <a:r>
              <a:rPr lang="en-US" altLang="en-US" smtClean="0"/>
              <a:t>Team communication</a:t>
            </a: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05B8350-0158-42B5-BF8F-31796B9B835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Onscene Management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mtClean="0"/>
              <a:t>Purpose of onscene management is to:</a:t>
            </a:r>
          </a:p>
          <a:p>
            <a:pPr lvl="1" eaLnBrk="1" hangingPunct="1"/>
            <a:r>
              <a:rPr lang="en-US" altLang="en-US" smtClean="0"/>
              <a:t>Maintain safety of responders</a:t>
            </a:r>
          </a:p>
          <a:p>
            <a:pPr lvl="1" eaLnBrk="1" hangingPunct="1"/>
            <a:r>
              <a:rPr lang="en-US" altLang="en-US" smtClean="0"/>
              <a:t>Provide clear leadership and organizational structure</a:t>
            </a:r>
          </a:p>
          <a:p>
            <a:pPr lvl="1" eaLnBrk="1" hangingPunct="1"/>
            <a:r>
              <a:rPr lang="en-US" altLang="en-US" smtClean="0"/>
              <a:t>Improve effectiveness of rescue efforts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59774AB-5AB7-46AA-8523-8C14A01324B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Incident Command System (ICS)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CERTs are part of ICS</a:t>
            </a:r>
          </a:p>
          <a:p>
            <a:pPr eaLnBrk="1" hangingPunct="1"/>
            <a:r>
              <a:rPr lang="en-US" altLang="en-US" smtClean="0"/>
              <a:t>Basic ICS structure is established by person who arrives first on scene</a:t>
            </a:r>
          </a:p>
          <a:p>
            <a:pPr eaLnBrk="1" hangingPunct="1"/>
            <a:r>
              <a:rPr lang="en-US" altLang="en-US" smtClean="0"/>
              <a:t>CERT members always defer to professional responders</a:t>
            </a:r>
          </a:p>
          <a:p>
            <a:pPr eaLnBrk="1" hangingPunct="1"/>
            <a:r>
              <a:rPr lang="en-US" altLang="en-US" smtClean="0"/>
              <a:t>If no professional responders on scene, CERT Incident Commander/Team Leader (IC/TL) is in charge</a:t>
            </a: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41FC80C-E578-4D93-A955-6282FE87953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Do You Think?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are the command positions of the ICS?</a:t>
            </a: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B91C63A-C7AD-42E6-AB72-74B2FCEEC07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Team Organization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 may operate in two ways</a:t>
            </a:r>
          </a:p>
          <a:p>
            <a:pPr lvl="1" eaLnBrk="1" hangingPunct="1"/>
            <a:r>
              <a:rPr lang="en-US" altLang="en-US" smtClean="0"/>
              <a:t>One team performing all tasks </a:t>
            </a:r>
          </a:p>
          <a:p>
            <a:pPr lvl="1" eaLnBrk="1" hangingPunct="1"/>
            <a:r>
              <a:rPr lang="en-US" altLang="en-US" smtClean="0"/>
              <a:t>Smaller teams performing specific tasks</a:t>
            </a:r>
          </a:p>
          <a:p>
            <a:pPr eaLnBrk="1" hangingPunct="1"/>
            <a:r>
              <a:rPr lang="en-US" altLang="en-US" smtClean="0"/>
              <a:t>In all situations, each unit must have an identified leader </a:t>
            </a:r>
          </a:p>
          <a:p>
            <a:pPr lvl="1" eaLnBrk="1" hangingPunct="1"/>
            <a:r>
              <a:rPr lang="en-US" altLang="en-US" smtClean="0"/>
              <a:t>To supervise tasks being performed</a:t>
            </a:r>
          </a:p>
          <a:p>
            <a:pPr lvl="1" eaLnBrk="1" hangingPunct="1"/>
            <a:r>
              <a:rPr lang="en-US" altLang="en-US" smtClean="0"/>
              <a:t>To account for team members</a:t>
            </a:r>
          </a:p>
          <a:p>
            <a:pPr lvl="1" eaLnBrk="1" hangingPunct="1"/>
            <a:r>
              <a:rPr lang="en-US" altLang="en-US" smtClean="0"/>
              <a:t>To report information to his or her leader</a:t>
            </a:r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286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8449317-BE87-476D-9B98-EDB331D9A6A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 Sizeup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52588"/>
            <a:ext cx="4294188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Use sizeup whenever CERT is deployed for crowd or traffic incident without professional responders to direct actions </a:t>
            </a: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58E0AAA-FB6B-4925-93A6-87165B4E93E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9702" name="Picture 5" descr="CERT volunteers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542" y="1998958"/>
            <a:ext cx="2874963" cy="347228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Do You Think?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are the steps of CERT sizeup?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FE7BFD0-3418-4861-ADA8-F38B3A62CF3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CERT Sizeup Steps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3541713" cy="4525962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Gather facts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Assess and communicate the situation or damage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Consider probabilities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n-US" altLang="en-US" smtClean="0"/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2E4D6BB-4488-4A02-975A-FC51C901B3E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1750" name="Picture 6" descr="size up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688" y="1568450"/>
            <a:ext cx="4270375" cy="361315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Administrative Announcements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Breaks</a:t>
            </a:r>
          </a:p>
          <a:p>
            <a:pPr eaLnBrk="1" hangingPunct="1"/>
            <a:r>
              <a:rPr lang="en-US" altLang="en-US" smtClean="0"/>
              <a:t>Emergency exits</a:t>
            </a:r>
          </a:p>
          <a:p>
            <a:pPr eaLnBrk="1" hangingPunct="1"/>
            <a:r>
              <a:rPr lang="en-US" altLang="en-US" smtClean="0"/>
              <a:t>Restrooms, smoking policy, cell phones silent</a:t>
            </a:r>
          </a:p>
          <a:p>
            <a:pPr eaLnBrk="1" hangingPunct="1"/>
            <a:r>
              <a:rPr lang="en-US" altLang="en-US" smtClean="0"/>
              <a:t>Module completion</a:t>
            </a: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915E9A3-4DFC-473D-B823-139B0EDCA64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CERT Sizeup Steps (cont’d)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170863" cy="4525962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 startAt="4"/>
            </a:pPr>
            <a:r>
              <a:rPr lang="en-US" altLang="en-US" smtClean="0"/>
              <a:t>Assess your own situation </a:t>
            </a:r>
            <a:endParaRPr lang="en-US" altLang="en-US" smtClean="0">
              <a:solidFill>
                <a:srgbClr val="FF3300"/>
              </a:solidFill>
            </a:endParaRPr>
          </a:p>
          <a:p>
            <a:pPr marL="609600" indent="-609600" eaLnBrk="1" hangingPunct="1">
              <a:buFont typeface="Wingdings" pitchFamily="2" charset="2"/>
              <a:buAutoNum type="arabicPeriod" startAt="5"/>
            </a:pPr>
            <a:r>
              <a:rPr lang="en-US" altLang="en-US" smtClean="0"/>
              <a:t>Establish priorities.  Remember, life safety is the first priority!</a:t>
            </a:r>
          </a:p>
          <a:p>
            <a:pPr marL="609600" indent="-609600" eaLnBrk="1" hangingPunct="1">
              <a:buFont typeface="Wingdings" pitchFamily="2" charset="2"/>
              <a:buAutoNum type="arabicPeriod" startAt="5"/>
            </a:pPr>
            <a:r>
              <a:rPr lang="en-US" altLang="en-US" smtClean="0"/>
              <a:t>Make decisions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n-US" altLang="en-US" smtClean="0"/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1E41BF7-DCEB-4FCC-B7E0-5576E1DDD4B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2774" name="Picture 7" descr="size up 2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3228975"/>
            <a:ext cx="3790950" cy="252412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CERT Sizeup Steps (cont’d)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12950"/>
            <a:ext cx="3692525" cy="2697163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altLang="en-US" smtClean="0"/>
              <a:t>Develop a plan of action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 startAt="8"/>
            </a:pPr>
            <a:r>
              <a:rPr lang="en-US" altLang="en-US" smtClean="0"/>
              <a:t>Take action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 startAt="8"/>
            </a:pPr>
            <a:r>
              <a:rPr lang="en-US" altLang="en-US" smtClean="0"/>
              <a:t>Evaluate progress</a:t>
            </a:r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337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9028F64-8A3F-4A56-B3A5-2B0800D738C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3798" name="Picture 5" descr="Flooded street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112" y="2778976"/>
            <a:ext cx="3790950" cy="221932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Maintaining Scene Safety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Work with a buddy</a:t>
            </a:r>
          </a:p>
          <a:p>
            <a:pPr eaLnBrk="1" hangingPunct="1"/>
            <a:r>
              <a:rPr lang="en-US" altLang="en-US" smtClean="0"/>
              <a:t>Communicate frequently with team members</a:t>
            </a:r>
          </a:p>
          <a:p>
            <a:pPr eaLnBrk="1" hangingPunct="1"/>
            <a:r>
              <a:rPr lang="en-US" altLang="en-US" smtClean="0"/>
              <a:t>Keep IC/TL informed </a:t>
            </a:r>
          </a:p>
          <a:p>
            <a:pPr eaLnBrk="1" hangingPunct="1"/>
            <a:r>
              <a:rPr lang="en-US" altLang="en-US" smtClean="0"/>
              <a:t>Wear appropriate attire</a:t>
            </a:r>
          </a:p>
          <a:p>
            <a:pPr eaLnBrk="1" hangingPunct="1"/>
            <a:r>
              <a:rPr lang="en-US" altLang="en-US" smtClean="0"/>
              <a:t>Make sure communication devices are working</a:t>
            </a:r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348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3D8D574-9ABA-4CDF-B58E-B21EF61D5DF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Maintaining Scene Safety (cont’d)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Recognize signs of a dangerous situation</a:t>
            </a:r>
          </a:p>
          <a:p>
            <a:pPr eaLnBrk="1" hangingPunct="1"/>
            <a:r>
              <a:rPr lang="en-US" altLang="en-US" smtClean="0"/>
              <a:t>Have backup available</a:t>
            </a:r>
          </a:p>
          <a:p>
            <a:pPr eaLnBrk="1" hangingPunct="1"/>
            <a:r>
              <a:rPr lang="en-US" altLang="en-US" smtClean="0"/>
              <a:t>Relieve team members regularly</a:t>
            </a:r>
          </a:p>
          <a:p>
            <a:pPr eaLnBrk="1" hangingPunct="1"/>
            <a:r>
              <a:rPr lang="en-US" altLang="en-US" smtClean="0"/>
              <a:t>Be respectful </a:t>
            </a:r>
          </a:p>
          <a:p>
            <a:pPr eaLnBrk="1" hangingPunct="1"/>
            <a:r>
              <a:rPr lang="en-US" altLang="en-US" smtClean="0"/>
              <a:t>Pay attention to intuition and personal limitations</a:t>
            </a:r>
          </a:p>
        </p:txBody>
      </p:sp>
      <p:sp>
        <p:nvSpPr>
          <p:cNvPr id="358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358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B7FBBE6-C27F-4FF9-ADA8-C6D7470B984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Team Communication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Team communication is vital to safety</a:t>
            </a:r>
          </a:p>
          <a:p>
            <a:pPr eaLnBrk="1" hangingPunct="1"/>
            <a:r>
              <a:rPr lang="en-US" altLang="en-US" smtClean="0"/>
              <a:t>Radios are generally used for team communication</a:t>
            </a:r>
          </a:p>
          <a:p>
            <a:pPr eaLnBrk="1" hangingPunct="1"/>
            <a:r>
              <a:rPr lang="en-US" altLang="en-US" smtClean="0"/>
              <a:t>Team members inform each other of changes in situation</a:t>
            </a:r>
          </a:p>
          <a:p>
            <a:pPr eaLnBrk="1" hangingPunct="1"/>
            <a:r>
              <a:rPr lang="en-US" altLang="en-US" smtClean="0"/>
              <a:t>Team leader makes decisions based on team input </a:t>
            </a:r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368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62ADEE4-E3DA-4F72-B0A9-98F0EC5F22D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Communicating Effectively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 this topic, you will learn about:</a:t>
            </a:r>
          </a:p>
          <a:p>
            <a:pPr lvl="1" eaLnBrk="1" hangingPunct="1"/>
            <a:r>
              <a:rPr lang="en-US" altLang="en-US" smtClean="0"/>
              <a:t>Standard hand signals for directing cars and pedestrians</a:t>
            </a:r>
          </a:p>
          <a:p>
            <a:pPr lvl="1" eaLnBrk="1" hangingPunct="1"/>
            <a:r>
              <a:rPr lang="en-US" altLang="en-US" smtClean="0"/>
              <a:t>Communication skills for interacting effectively with the public, your team, and the chain of command</a:t>
            </a:r>
          </a:p>
        </p:txBody>
      </p:sp>
      <p:sp>
        <p:nvSpPr>
          <p:cNvPr id="3789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378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30B5E89-B162-46ED-BD2C-B2DE40DA56A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Demonstration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Hand Signals  </a:t>
            </a:r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8845AAF-D8FF-423A-B9CE-F0F37FD4DEA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Exercise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en-US" sz="3600" b="1" smtClean="0"/>
              <a:t>Practicing Hand Signals</a:t>
            </a:r>
            <a:r>
              <a:rPr lang="en-US" altLang="en-US" b="1" smtClean="0"/>
              <a:t> </a:t>
            </a:r>
          </a:p>
          <a:p>
            <a:pPr algn="ctr" eaLnBrk="1" hangingPunct="1">
              <a:buFont typeface="Arial" pitchFamily="34" charset="0"/>
              <a:buNone/>
            </a:pPr>
            <a:endParaRPr lang="en-US" altLang="en-US" b="1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Stop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Proceed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Go slow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Move to the right </a:t>
            </a:r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399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345CA24-15A3-4501-B00F-329C27CCE37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Communication with the Public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 ready to answer questions from drivers and pedestrians </a:t>
            </a:r>
          </a:p>
          <a:p>
            <a:pPr eaLnBrk="1" hangingPunct="1"/>
            <a:r>
              <a:rPr lang="en-US" altLang="en-US" smtClean="0"/>
              <a:t>Agency in charge should explain </a:t>
            </a:r>
          </a:p>
          <a:p>
            <a:pPr lvl="1" eaLnBrk="1" hangingPunct="1"/>
            <a:r>
              <a:rPr lang="en-US" altLang="en-US" smtClean="0"/>
              <a:t>How people or traffic are expected to move</a:t>
            </a:r>
          </a:p>
          <a:p>
            <a:pPr lvl="1" eaLnBrk="1" hangingPunct="1"/>
            <a:r>
              <a:rPr lang="en-US" altLang="en-US" smtClean="0"/>
              <a:t>What pedestrians or drivers may want to know</a:t>
            </a:r>
          </a:p>
          <a:p>
            <a:pPr eaLnBrk="1" hangingPunct="1"/>
            <a:r>
              <a:rPr lang="en-US" altLang="en-US" smtClean="0"/>
              <a:t>Clear, respectful communication can prevent negative encounters</a:t>
            </a:r>
          </a:p>
        </p:txBody>
      </p:sp>
      <p:sp>
        <p:nvSpPr>
          <p:cNvPr id="4096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4096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A65C867-A509-4DFC-905E-06030AE89AD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Be Assertive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You are the person in charge</a:t>
            </a:r>
          </a:p>
          <a:p>
            <a:pPr lvl="1" eaLnBrk="1" hangingPunct="1"/>
            <a:r>
              <a:rPr lang="en-US" altLang="en-US" smtClean="0"/>
              <a:t>You must manage the operation to avoid  confusion and chaos</a:t>
            </a:r>
          </a:p>
          <a:p>
            <a:pPr eaLnBrk="1" hangingPunct="1"/>
            <a:r>
              <a:rPr lang="en-US" altLang="en-US" smtClean="0"/>
              <a:t>Do not be intimidated</a:t>
            </a:r>
          </a:p>
          <a:p>
            <a:pPr lvl="1" eaLnBrk="1" hangingPunct="1"/>
            <a:r>
              <a:rPr lang="en-US" altLang="en-US" smtClean="0"/>
              <a:t>Directing crowds and traffic relies on common sense, good judgment, and good communication</a:t>
            </a:r>
          </a:p>
          <a:p>
            <a:pPr lvl="1" eaLnBrk="1" hangingPunct="1"/>
            <a:r>
              <a:rPr lang="en-US" altLang="en-US" smtClean="0"/>
              <a:t>With practice, traffic and crowd operations will come naturally</a:t>
            </a:r>
          </a:p>
          <a:p>
            <a:pPr lvl="1" eaLnBrk="1" hangingPunct="1"/>
            <a:endParaRPr lang="en-US" altLang="en-US" smtClean="0"/>
          </a:p>
        </p:txBody>
      </p:sp>
      <p:sp>
        <p:nvSpPr>
          <p:cNvPr id="4198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419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20B539B-155F-44EB-9100-95DC6F57AA2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Module Purpose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46088" y="1454150"/>
            <a:ext cx="4081462" cy="3751263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altLang="en-US" dirty="0" smtClean="0"/>
              <a:t>To provide CERT members with the skills needed to manage traffic and crowds in planned and emergency situations. </a:t>
            </a:r>
          </a:p>
          <a:p>
            <a:pPr marL="0" indent="0" eaLnBrk="1" hangingPunct="1">
              <a:buFont typeface="Arial" pitchFamily="34" charset="0"/>
              <a:buNone/>
            </a:pPr>
            <a:endParaRPr lang="en-US" altLang="en-US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1A887DF-5A76-4732-8A44-0AB53E5F87B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150" name="Picture 14" descr="CERT volunteers"/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13686"/>
          <a:stretch/>
        </p:blipFill>
        <p:spPr bwMode="auto">
          <a:xfrm>
            <a:off x="4376737" y="1617663"/>
            <a:ext cx="4629039" cy="3932237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Be Decisive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People need direction</a:t>
            </a:r>
          </a:p>
          <a:p>
            <a:pPr eaLnBrk="1" hangingPunct="1"/>
            <a:r>
              <a:rPr lang="en-US" altLang="en-US" smtClean="0"/>
              <a:t>Be clear and precise</a:t>
            </a:r>
          </a:p>
          <a:p>
            <a:pPr eaLnBrk="1" hangingPunct="1"/>
            <a:r>
              <a:rPr lang="en-US" altLang="en-US" smtClean="0"/>
              <a:t>Do not be hesitant or indecisive about what you want people to do</a:t>
            </a:r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430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2DBEEC3-D19A-4EEA-B042-B6D1B2A5C87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Be Courteous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Remain calm and polite at all times </a:t>
            </a:r>
          </a:p>
          <a:p>
            <a:pPr eaLnBrk="1" hangingPunct="1"/>
            <a:r>
              <a:rPr lang="en-US" altLang="en-US" smtClean="0"/>
              <a:t>Provide information quickly and concisely</a:t>
            </a:r>
          </a:p>
          <a:p>
            <a:pPr eaLnBrk="1" hangingPunct="1"/>
            <a:r>
              <a:rPr lang="en-US" altLang="en-US" smtClean="0"/>
              <a:t>Keep crowds informed of changes </a:t>
            </a:r>
          </a:p>
          <a:p>
            <a:pPr eaLnBrk="1" hangingPunct="1"/>
            <a:r>
              <a:rPr lang="en-US" altLang="en-US" smtClean="0"/>
              <a:t>Remain aware of your surroundings</a:t>
            </a:r>
          </a:p>
          <a:p>
            <a:pPr eaLnBrk="1" hangingPunct="1"/>
            <a:r>
              <a:rPr lang="en-US" altLang="en-US" smtClean="0"/>
              <a:t>You represent the agency in charge and the CERT Program </a:t>
            </a:r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440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E2405EA-57B0-40A4-AA35-68C26BE4B6E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Exercise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Determining Your Comfort Level  </a:t>
            </a:r>
          </a:p>
        </p:txBody>
      </p:sp>
      <p:sp>
        <p:nvSpPr>
          <p:cNvPr id="4506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450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21146A6-AF56-4388-B59E-ABD13037417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Radio Communication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Most traffic and crowd events require use of radios</a:t>
            </a:r>
          </a:p>
          <a:p>
            <a:pPr lvl="1" eaLnBrk="1" hangingPunct="1"/>
            <a:r>
              <a:rPr lang="en-US" altLang="en-US" smtClean="0"/>
              <a:t>Team members spread throughout large events can communicate by radio</a:t>
            </a:r>
          </a:p>
          <a:p>
            <a:pPr lvl="1" eaLnBrk="1" hangingPunct="1"/>
            <a:r>
              <a:rPr lang="en-US" altLang="en-US" smtClean="0"/>
              <a:t>Team members on either end of a traffic incident can communicate by radio</a:t>
            </a:r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4608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0980B9A-A249-43FB-850E-8DD19FD88F9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Radio Communication (cont’d)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Radio communication allows team members to:</a:t>
            </a:r>
          </a:p>
          <a:p>
            <a:pPr lvl="1" eaLnBrk="1" hangingPunct="1"/>
            <a:r>
              <a:rPr lang="en-US" altLang="en-US" smtClean="0"/>
              <a:t>Call for help </a:t>
            </a:r>
          </a:p>
          <a:p>
            <a:pPr lvl="1" eaLnBrk="1" hangingPunct="1"/>
            <a:r>
              <a:rPr lang="en-US" altLang="en-US" smtClean="0"/>
              <a:t>Know when traffic or pedestrians may proceed</a:t>
            </a:r>
          </a:p>
          <a:p>
            <a:pPr lvl="1" eaLnBrk="1" hangingPunct="1"/>
            <a:r>
              <a:rPr lang="en-US" altLang="en-US" smtClean="0"/>
              <a:t>Report potential safety concerns</a:t>
            </a:r>
          </a:p>
          <a:p>
            <a:pPr eaLnBrk="1" hangingPunct="1"/>
            <a:r>
              <a:rPr lang="en-US" altLang="en-US" smtClean="0"/>
              <a:t>Radio communication also allows IC/TL to keep track of team members and situation</a:t>
            </a:r>
          </a:p>
        </p:txBody>
      </p:sp>
      <p:sp>
        <p:nvSpPr>
          <p:cNvPr id="4710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4710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6CFF8D5-2FC9-4FCE-A6EA-A0EAF627F97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Operating a Two-Way Radio</a:t>
            </a:r>
          </a:p>
        </p:txBody>
      </p:sp>
      <p:sp>
        <p:nvSpPr>
          <p:cNvPr id="48131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4813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B860ACD-C98B-416E-A4C6-4563A4D56AD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8133" name="Picture 4" descr="radi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81"/>
          <a:stretch>
            <a:fillRect/>
          </a:stretch>
        </p:blipFill>
        <p:spPr bwMode="auto">
          <a:xfrm>
            <a:off x="2882900" y="1219200"/>
            <a:ext cx="33845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4" name="Text Box 5"/>
          <p:cNvSpPr txBox="1">
            <a:spLocks noChangeArrowheads="1"/>
          </p:cNvSpPr>
          <p:nvPr/>
        </p:nvSpPr>
        <p:spPr bwMode="auto">
          <a:xfrm>
            <a:off x="598488" y="1554163"/>
            <a:ext cx="3048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Volume &amp; On/Off Switch</a:t>
            </a: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5881688" y="2171700"/>
            <a:ext cx="1752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Antenna</a:t>
            </a: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6505575" y="5210175"/>
            <a:ext cx="152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Speaker</a:t>
            </a: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6380163" y="4591050"/>
            <a:ext cx="2362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Microphone</a:t>
            </a:r>
          </a:p>
        </p:txBody>
      </p:sp>
      <p:sp>
        <p:nvSpPr>
          <p:cNvPr id="48138" name="Line 10" descr="Arrow"/>
          <p:cNvSpPr>
            <a:spLocks noChangeShapeType="1"/>
          </p:cNvSpPr>
          <p:nvPr/>
        </p:nvSpPr>
        <p:spPr bwMode="auto">
          <a:xfrm>
            <a:off x="3313113" y="1992313"/>
            <a:ext cx="485775" cy="7381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9" name="Line 11" descr="Arrow"/>
          <p:cNvSpPr>
            <a:spLocks noChangeShapeType="1"/>
          </p:cNvSpPr>
          <p:nvPr/>
        </p:nvSpPr>
        <p:spPr bwMode="auto">
          <a:xfrm flipV="1">
            <a:off x="2419350" y="3910013"/>
            <a:ext cx="1373188" cy="14414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0" name="Line 12" descr="Arrow"/>
          <p:cNvSpPr>
            <a:spLocks noChangeShapeType="1"/>
          </p:cNvSpPr>
          <p:nvPr/>
        </p:nvSpPr>
        <p:spPr bwMode="auto">
          <a:xfrm flipH="1" flipV="1">
            <a:off x="5311775" y="2362200"/>
            <a:ext cx="885825" cy="4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1" name="Line 13" descr="Arrow"/>
          <p:cNvSpPr>
            <a:spLocks noChangeShapeType="1"/>
          </p:cNvSpPr>
          <p:nvPr/>
        </p:nvSpPr>
        <p:spPr bwMode="auto">
          <a:xfrm flipH="1">
            <a:off x="5040313" y="4783138"/>
            <a:ext cx="1727200" cy="190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2" name="Line 14" descr="Arrow"/>
          <p:cNvSpPr>
            <a:spLocks noChangeShapeType="1"/>
          </p:cNvSpPr>
          <p:nvPr/>
        </p:nvSpPr>
        <p:spPr bwMode="auto">
          <a:xfrm flipH="1" flipV="1">
            <a:off x="5040313" y="5411788"/>
            <a:ext cx="1635125" cy="31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8143" name="Picture 18" descr="radio sid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14600"/>
            <a:ext cx="1719263" cy="2024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44" name="Line 19" descr="Arrow"/>
          <p:cNvSpPr>
            <a:spLocks noChangeShapeType="1"/>
          </p:cNvSpPr>
          <p:nvPr/>
        </p:nvSpPr>
        <p:spPr bwMode="auto">
          <a:xfrm flipH="1" flipV="1">
            <a:off x="1293813" y="3738563"/>
            <a:ext cx="6350" cy="1449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45" name="Text Box 20"/>
          <p:cNvSpPr txBox="1">
            <a:spLocks noChangeArrowheads="1"/>
          </p:cNvSpPr>
          <p:nvPr/>
        </p:nvSpPr>
        <p:spPr bwMode="auto">
          <a:xfrm>
            <a:off x="457200" y="5348288"/>
            <a:ext cx="3048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</a:rPr>
              <a:t>Push-to-Talk Button (PTT)</a:t>
            </a:r>
          </a:p>
        </p:txBody>
      </p:sp>
      <p:pic>
        <p:nvPicPr>
          <p:cNvPr id="18" name="Picture 17" descr="CER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FEMA logo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Operating a Two-Way Radio (cont’d)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Always carry extra batteries </a:t>
            </a:r>
          </a:p>
          <a:p>
            <a:pPr eaLnBrk="1" hangingPunct="1"/>
            <a:r>
              <a:rPr lang="en-US" altLang="en-US" smtClean="0"/>
              <a:t>SAFETY NOTE: Never attempt to recharge alkaline batteries!</a:t>
            </a:r>
          </a:p>
          <a:p>
            <a:pPr eaLnBrk="1" hangingPunct="1"/>
            <a:r>
              <a:rPr lang="en-US" altLang="en-US" smtClean="0"/>
              <a:t>Agency in charge should issue radios</a:t>
            </a:r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491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11321F1-339F-482B-9355-74396B22295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Radio Communication Tips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Hold PTT button down for at least 1 second before speaking</a:t>
            </a:r>
          </a:p>
          <a:p>
            <a:pPr eaLnBrk="1" hangingPunct="1"/>
            <a:r>
              <a:rPr lang="en-US" altLang="en-US" sz="2800" smtClean="0"/>
              <a:t>Know what you are going to say before you push PTT button</a:t>
            </a:r>
          </a:p>
          <a:p>
            <a:pPr eaLnBrk="1" hangingPunct="1"/>
            <a:r>
              <a:rPr lang="en-US" altLang="en-US" sz="2800" smtClean="0"/>
              <a:t>Talk across face of microphone</a:t>
            </a:r>
          </a:p>
          <a:p>
            <a:pPr eaLnBrk="1" hangingPunct="1"/>
            <a:r>
              <a:rPr lang="en-US" altLang="en-US" sz="2800" smtClean="0"/>
              <a:t>Speak slowly, distinctly, and clearly</a:t>
            </a:r>
          </a:p>
          <a:p>
            <a:pPr eaLnBrk="1" hangingPunct="1"/>
            <a:r>
              <a:rPr lang="en-US" altLang="en-US" sz="2800" smtClean="0"/>
              <a:t>Identify unit you are calling first and then your unit</a:t>
            </a:r>
          </a:p>
          <a:p>
            <a:pPr eaLnBrk="1" hangingPunct="1"/>
            <a:r>
              <a:rPr lang="en-US" altLang="en-US" sz="2800" smtClean="0"/>
              <a:t>Always acknowledge calls and instructions </a:t>
            </a:r>
          </a:p>
        </p:txBody>
      </p:sp>
      <p:sp>
        <p:nvSpPr>
          <p:cNvPr id="501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501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C8D9642-16F8-4EA6-91D5-BA5EC2BB3E4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Demonstration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Two-Way Radio Communication  </a:t>
            </a:r>
          </a:p>
        </p:txBody>
      </p:sp>
      <p:sp>
        <p:nvSpPr>
          <p:cNvPr id="512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512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F9400E9-3808-4E5D-A30A-A70D9F6AD41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Communicating Up Chain of Command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 members need to communicate professionally up the chain of command</a:t>
            </a:r>
          </a:p>
          <a:p>
            <a:pPr eaLnBrk="1" hangingPunct="1"/>
            <a:r>
              <a:rPr lang="en-US" altLang="en-US" smtClean="0"/>
              <a:t>Agency in charge should provide these</a:t>
            </a:r>
          </a:p>
          <a:p>
            <a:pPr lvl="1" eaLnBrk="1" hangingPunct="1"/>
            <a:r>
              <a:rPr lang="en-US" altLang="en-US" smtClean="0"/>
              <a:t>Communication plan</a:t>
            </a:r>
          </a:p>
          <a:p>
            <a:pPr lvl="1" eaLnBrk="1" hangingPunct="1"/>
            <a:r>
              <a:rPr lang="en-US" altLang="en-US" smtClean="0"/>
              <a:t>Protocols for communicating up chain of command </a:t>
            </a:r>
          </a:p>
          <a:p>
            <a:pPr lvl="1" eaLnBrk="1" hangingPunct="1"/>
            <a:r>
              <a:rPr lang="en-US" altLang="en-US" smtClean="0"/>
              <a:t>Who to report to</a:t>
            </a:r>
          </a:p>
        </p:txBody>
      </p:sp>
      <p:sp>
        <p:nvSpPr>
          <p:cNvPr id="522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522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4ABB837-8859-45B0-9454-22EA79E0612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You Will Learn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4095750" cy="4525962"/>
          </a:xfrm>
        </p:spPr>
        <p:txBody>
          <a:bodyPr/>
          <a:lstStyle/>
          <a:p>
            <a:pPr eaLnBrk="1" hangingPunct="1"/>
            <a:r>
              <a:rPr lang="en-US" altLang="en-US" sz="2800" i="1" smtClean="0"/>
              <a:t>CERT Basic Training</a:t>
            </a:r>
            <a:r>
              <a:rPr lang="en-US" altLang="en-US" sz="2800" smtClean="0"/>
              <a:t> Concepts That Apply to Traffic and Crowd Management</a:t>
            </a:r>
          </a:p>
          <a:p>
            <a:pPr eaLnBrk="1" hangingPunct="1"/>
            <a:r>
              <a:rPr lang="en-US" altLang="en-US" sz="2800" smtClean="0"/>
              <a:t>Communicating Effectively</a:t>
            </a:r>
          </a:p>
          <a:p>
            <a:pPr eaLnBrk="1" hangingPunct="1"/>
            <a:r>
              <a:rPr lang="en-US" altLang="en-US" sz="2800" smtClean="0"/>
              <a:t>Crowd Management</a:t>
            </a:r>
          </a:p>
          <a:p>
            <a:pPr eaLnBrk="1" hangingPunct="1"/>
            <a:r>
              <a:rPr lang="en-US" altLang="en-US" sz="2800" smtClean="0"/>
              <a:t>Traffic Management</a:t>
            </a:r>
          </a:p>
        </p:txBody>
      </p:sp>
      <p:sp>
        <p:nvSpPr>
          <p:cNvPr id="71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71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41CEACE-8160-422C-B41E-126364F42B5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7174" name="Picture 6" descr="CERT volunte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088" y="1930400"/>
            <a:ext cx="3924300" cy="2640013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Crowd Management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 this topic, you will learn about:</a:t>
            </a:r>
          </a:p>
          <a:p>
            <a:pPr lvl="1" eaLnBrk="1" hangingPunct="1"/>
            <a:r>
              <a:rPr lang="en-US" altLang="en-US" smtClean="0"/>
              <a:t>Applying communication techniques and CERT sizeup to crowd scenes</a:t>
            </a:r>
          </a:p>
          <a:p>
            <a:pPr lvl="1" eaLnBrk="1" hangingPunct="1"/>
            <a:r>
              <a:rPr lang="en-US" altLang="en-US" smtClean="0"/>
              <a:t>Basics of crowd behavior</a:t>
            </a:r>
          </a:p>
          <a:p>
            <a:pPr lvl="1" eaLnBrk="1" hangingPunct="1"/>
            <a:r>
              <a:rPr lang="en-US" altLang="en-US" smtClean="0"/>
              <a:t>Responding to crowd situations</a:t>
            </a:r>
          </a:p>
          <a:p>
            <a:pPr lvl="1" eaLnBrk="1" hangingPunct="1"/>
            <a:r>
              <a:rPr lang="en-US" altLang="en-US" smtClean="0"/>
              <a:t>Developing a basic crowd management plan for an unplanned incident</a:t>
            </a:r>
          </a:p>
        </p:txBody>
      </p:sp>
      <p:sp>
        <p:nvSpPr>
          <p:cNvPr id="5325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5325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568F5A3-4B07-40DB-AE95-796F00A3CB7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 Role in Management of Crowds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Direct flow of people</a:t>
            </a:r>
          </a:p>
          <a:p>
            <a:pPr eaLnBrk="1" hangingPunct="1"/>
            <a:r>
              <a:rPr lang="en-US" altLang="en-US" smtClean="0"/>
              <a:t>Provide information and referral</a:t>
            </a:r>
          </a:p>
          <a:p>
            <a:pPr eaLnBrk="1" hangingPunct="1"/>
            <a:r>
              <a:rPr lang="en-US" altLang="en-US" smtClean="0"/>
              <a:t>Communicate and coordinate with team members</a:t>
            </a:r>
          </a:p>
          <a:p>
            <a:pPr eaLnBrk="1" hangingPunct="1"/>
            <a:r>
              <a:rPr lang="en-US" altLang="en-US" smtClean="0"/>
              <a:t>Monitor scene</a:t>
            </a:r>
          </a:p>
          <a:p>
            <a:pPr eaLnBrk="1" hangingPunct="1"/>
            <a:r>
              <a:rPr lang="en-US" altLang="en-US" smtClean="0"/>
              <a:t>Report to chain of command</a:t>
            </a:r>
          </a:p>
          <a:p>
            <a:pPr eaLnBrk="1" hangingPunct="1"/>
            <a:r>
              <a:rPr lang="en-US" altLang="en-US" smtClean="0"/>
              <a:t>Maintain personal safety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5427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542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4DBD973-FEE1-4524-88DE-8C89AB8B538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Crowd Psychology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A crowd can assume a personality of its own </a:t>
            </a:r>
          </a:p>
          <a:p>
            <a:pPr eaLnBrk="1" hangingPunct="1"/>
            <a:r>
              <a:rPr lang="en-US" altLang="en-US" sz="2800" smtClean="0"/>
              <a:t>“Herd” mentality may cause members of crowd to follow each others’ actions</a:t>
            </a:r>
          </a:p>
        </p:txBody>
      </p:sp>
      <p:sp>
        <p:nvSpPr>
          <p:cNvPr id="553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553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C1CA7F9-0870-468C-AC3D-89AEB3B69D5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5302" name="Picture 6" descr="Crowded meeting room and tab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3003550"/>
            <a:ext cx="7483475" cy="249237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Safety Concerns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Most crowds at planned events are law-abiding and compliant</a:t>
            </a:r>
          </a:p>
          <a:p>
            <a:pPr eaLnBrk="1" hangingPunct="1"/>
            <a:r>
              <a:rPr lang="en-US" altLang="en-US" smtClean="0"/>
              <a:t>Crowds are potentially dangerous </a:t>
            </a:r>
          </a:p>
          <a:p>
            <a:pPr lvl="1" eaLnBrk="1" hangingPunct="1"/>
            <a:r>
              <a:rPr lang="en-US" altLang="en-US" smtClean="0"/>
              <a:t>Actions of one individual can shape dynamics of entire crowd</a:t>
            </a:r>
          </a:p>
          <a:p>
            <a:pPr lvl="1" eaLnBrk="1" hangingPunct="1"/>
            <a:r>
              <a:rPr lang="en-US" altLang="en-US" smtClean="0"/>
              <a:t>Anonymity increases odds of unacceptable behavior</a:t>
            </a:r>
          </a:p>
          <a:p>
            <a:pPr lvl="1" eaLnBrk="1" hangingPunct="1"/>
            <a:r>
              <a:rPr lang="en-US" altLang="en-US" smtClean="0"/>
              <a:t>Once in action, crowd behavior is difficult to stop or slow </a:t>
            </a:r>
          </a:p>
        </p:txBody>
      </p:sp>
      <p:sp>
        <p:nvSpPr>
          <p:cNvPr id="563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563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3482064-BF74-4C5B-97AF-21141C35210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Behavior to Report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Noncompliance </a:t>
            </a:r>
          </a:p>
          <a:p>
            <a:pPr eaLnBrk="1" hangingPunct="1"/>
            <a:r>
              <a:rPr lang="en-US" altLang="en-US" sz="3600" smtClean="0"/>
              <a:t>Rumors </a:t>
            </a:r>
          </a:p>
          <a:p>
            <a:pPr eaLnBrk="1" hangingPunct="1"/>
            <a:r>
              <a:rPr lang="en-US" altLang="en-US" sz="3600" smtClean="0"/>
              <a:t>Hostility</a:t>
            </a:r>
          </a:p>
          <a:p>
            <a:pPr eaLnBrk="1" hangingPunct="1"/>
            <a:r>
              <a:rPr lang="en-US" altLang="en-US" sz="3600" smtClean="0"/>
              <a:t>Aggression</a:t>
            </a:r>
          </a:p>
        </p:txBody>
      </p:sp>
      <p:sp>
        <p:nvSpPr>
          <p:cNvPr id="57348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/>
              <a:t>Excitability</a:t>
            </a:r>
          </a:p>
          <a:p>
            <a:pPr eaLnBrk="1" hangingPunct="1"/>
            <a:r>
              <a:rPr lang="en-US" altLang="en-US" sz="3600" smtClean="0"/>
              <a:t>Overcrowding</a:t>
            </a:r>
          </a:p>
          <a:p>
            <a:pPr eaLnBrk="1" hangingPunct="1"/>
            <a:r>
              <a:rPr lang="en-US" altLang="en-US" sz="3600" smtClean="0"/>
              <a:t>Rushing</a:t>
            </a:r>
          </a:p>
          <a:p>
            <a:pPr eaLnBrk="1" hangingPunct="1"/>
            <a:r>
              <a:rPr lang="en-US" altLang="en-US" sz="3600" smtClean="0"/>
              <a:t>Pushing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z="3600" smtClean="0"/>
          </a:p>
        </p:txBody>
      </p:sp>
      <p:sp>
        <p:nvSpPr>
          <p:cNvPr id="57349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5735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EDE78CE-A57C-4FF6-A117-6DC51273BA3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Dangerous Situations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Unruly crowd behavior may turn into: </a:t>
            </a:r>
          </a:p>
          <a:p>
            <a:pPr lvl="1" eaLnBrk="1" hangingPunct="1"/>
            <a:r>
              <a:rPr lang="en-US" altLang="en-US" smtClean="0"/>
              <a:t>Looting</a:t>
            </a:r>
          </a:p>
          <a:p>
            <a:pPr lvl="1" eaLnBrk="1" hangingPunct="1"/>
            <a:r>
              <a:rPr lang="en-US" altLang="en-US" smtClean="0"/>
              <a:t>Projectiles</a:t>
            </a:r>
          </a:p>
          <a:p>
            <a:pPr lvl="1" eaLnBrk="1" hangingPunct="1"/>
            <a:r>
              <a:rPr lang="en-US" altLang="en-US" smtClean="0"/>
              <a:t>Fighting</a:t>
            </a:r>
          </a:p>
          <a:p>
            <a:pPr lvl="1" eaLnBrk="1" hangingPunct="1"/>
            <a:r>
              <a:rPr lang="en-US" altLang="en-US" smtClean="0"/>
              <a:t>Trampling </a:t>
            </a:r>
          </a:p>
          <a:p>
            <a:pPr lvl="1" eaLnBrk="1" hangingPunct="1"/>
            <a:r>
              <a:rPr lang="en-US" altLang="en-US" smtClean="0"/>
              <a:t>Panics</a:t>
            </a:r>
          </a:p>
          <a:p>
            <a:pPr lvl="1" eaLnBrk="1" hangingPunct="1"/>
            <a:r>
              <a:rPr lang="en-US" altLang="en-US" smtClean="0"/>
              <a:t>Crazes</a:t>
            </a:r>
          </a:p>
        </p:txBody>
      </p:sp>
      <p:sp>
        <p:nvSpPr>
          <p:cNvPr id="58372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Once crowd panic and trampling begins, it is uncontrollable </a:t>
            </a:r>
          </a:p>
          <a:p>
            <a:pPr eaLnBrk="1" hangingPunct="1"/>
            <a:r>
              <a:rPr lang="en-US" altLang="en-US" smtClean="0"/>
              <a:t>Little can be done to prevent death and injury </a:t>
            </a:r>
          </a:p>
        </p:txBody>
      </p:sp>
      <p:sp>
        <p:nvSpPr>
          <p:cNvPr id="58373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5837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A2BBDE4-10F7-435B-A827-9F54D6861BA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Unruly Crowds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 members should never deal with unruly or out-of-control crowds</a:t>
            </a:r>
          </a:p>
          <a:p>
            <a:pPr eaLnBrk="1" hangingPunct="1"/>
            <a:r>
              <a:rPr lang="en-US" altLang="en-US" smtClean="0"/>
              <a:t>CERT member actions</a:t>
            </a:r>
          </a:p>
          <a:p>
            <a:pPr lvl="1" eaLnBrk="1" hangingPunct="1"/>
            <a:r>
              <a:rPr lang="en-US" altLang="en-US" smtClean="0"/>
              <a:t>Have a planned escape route</a:t>
            </a:r>
          </a:p>
          <a:p>
            <a:pPr lvl="1" eaLnBrk="1" hangingPunct="1"/>
            <a:r>
              <a:rPr lang="en-US" altLang="en-US" smtClean="0"/>
              <a:t>Recognize signs of an unruly crowd</a:t>
            </a:r>
          </a:p>
          <a:p>
            <a:pPr lvl="1" eaLnBrk="1" hangingPunct="1"/>
            <a:r>
              <a:rPr lang="en-US" altLang="en-US" smtClean="0"/>
              <a:t>Communicate up chain of command </a:t>
            </a:r>
          </a:p>
          <a:p>
            <a:pPr lvl="1" eaLnBrk="1" hangingPunct="1"/>
            <a:r>
              <a:rPr lang="en-US" altLang="en-US" smtClean="0"/>
              <a:t>Call for backup</a:t>
            </a:r>
          </a:p>
          <a:p>
            <a:pPr lvl="1" eaLnBrk="1" hangingPunct="1"/>
            <a:r>
              <a:rPr lang="en-US" altLang="en-US" smtClean="0"/>
              <a:t>Back away from situation </a:t>
            </a:r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593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527101B-B2ED-48AA-B470-476762B1F4C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Exercise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Responding to Crowd Behavior  </a:t>
            </a:r>
          </a:p>
        </p:txBody>
      </p:sp>
      <p:sp>
        <p:nvSpPr>
          <p:cNvPr id="604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604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64C9D85-C609-459C-B4CF-93CD1B0247B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Crowd Management Plan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 planned events, CERT members do not manage crowds without direction from professional responders</a:t>
            </a:r>
          </a:p>
          <a:p>
            <a:pPr eaLnBrk="1" hangingPunct="1"/>
            <a:r>
              <a:rPr lang="en-US" altLang="en-US" smtClean="0"/>
              <a:t>In a disaster, CERT members may need to develop a basic crowd management plan </a:t>
            </a:r>
          </a:p>
          <a:p>
            <a:pPr eaLnBrk="1" hangingPunct="1"/>
            <a:r>
              <a:rPr lang="en-US" altLang="en-US" smtClean="0"/>
              <a:t>CERT members can use CERT sizeup and Incident Action Plan to develop plan</a:t>
            </a:r>
          </a:p>
        </p:txBody>
      </p:sp>
      <p:sp>
        <p:nvSpPr>
          <p:cNvPr id="614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614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3AC65FF-AD89-46B5-BB36-198B3C3755A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Exercise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Developing a Crowd Management Plan  </a:t>
            </a:r>
          </a:p>
        </p:txBody>
      </p:sp>
      <p:sp>
        <p:nvSpPr>
          <p:cNvPr id="624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624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2E3A548-EDF1-466B-9565-3E274845E4D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>
          <a:xfrm>
            <a:off x="176213" y="277813"/>
            <a:ext cx="8839200" cy="685800"/>
          </a:xfrm>
        </p:spPr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Module Objectives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Identify possible CERT roles in traffic and crowd management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Explain </a:t>
            </a:r>
            <a:r>
              <a:rPr lang="en-US" altLang="en-US" i="1" smtClean="0"/>
              <a:t>CERT Basic Training</a:t>
            </a:r>
            <a:r>
              <a:rPr lang="en-US" altLang="en-US" smtClean="0"/>
              <a:t> concepts that apply to traffic and crowd management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Demonstrate standard hand signals for directing traffic and crowds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Describe skills for effective verbal communication with the public </a:t>
            </a:r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1283351-9DF4-44B8-AA82-4351DFB2B1B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Traffic Management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 this topic, you will learn about:</a:t>
            </a:r>
          </a:p>
          <a:p>
            <a:pPr lvl="1" eaLnBrk="1" hangingPunct="1"/>
            <a:r>
              <a:rPr lang="en-US" altLang="en-US" smtClean="0"/>
              <a:t>Using traffic control devices to manage various traffic situations</a:t>
            </a:r>
          </a:p>
          <a:p>
            <a:pPr lvl="1" eaLnBrk="1" hangingPunct="1"/>
            <a:r>
              <a:rPr lang="en-US" altLang="en-US" smtClean="0"/>
              <a:t>Safety concerns for traffic management</a:t>
            </a:r>
          </a:p>
          <a:p>
            <a:pPr lvl="1" eaLnBrk="1" hangingPunct="1"/>
            <a:r>
              <a:rPr lang="en-US" altLang="en-US" smtClean="0"/>
              <a:t>Reading and developing a basic traffic management plan</a:t>
            </a:r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634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E0369ED-D61E-4B68-B436-A083CDB05FD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 Role in Traffic Management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Direct flow of traffic</a:t>
            </a:r>
          </a:p>
          <a:p>
            <a:pPr eaLnBrk="1" hangingPunct="1"/>
            <a:r>
              <a:rPr lang="en-US" altLang="en-US" smtClean="0"/>
              <a:t>Provide safe passage for pedestrians</a:t>
            </a:r>
          </a:p>
          <a:p>
            <a:pPr eaLnBrk="1" hangingPunct="1"/>
            <a:r>
              <a:rPr lang="en-US" altLang="en-US" smtClean="0"/>
              <a:t>Communicate and coordinate with team members</a:t>
            </a:r>
          </a:p>
          <a:p>
            <a:pPr eaLnBrk="1" hangingPunct="1"/>
            <a:r>
              <a:rPr lang="en-US" altLang="en-US" smtClean="0"/>
              <a:t>Monitor scene</a:t>
            </a:r>
          </a:p>
          <a:p>
            <a:pPr eaLnBrk="1" hangingPunct="1"/>
            <a:r>
              <a:rPr lang="en-US" altLang="en-US" smtClean="0"/>
              <a:t>Report to chain of command</a:t>
            </a:r>
          </a:p>
          <a:p>
            <a:pPr eaLnBrk="1" hangingPunct="1"/>
            <a:r>
              <a:rPr lang="en-US" altLang="en-US" smtClean="0"/>
              <a:t>Maintain personal and scene safety</a:t>
            </a:r>
          </a:p>
        </p:txBody>
      </p:sp>
      <p:sp>
        <p:nvSpPr>
          <p:cNvPr id="645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645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13E9141-FA82-44C4-9770-0AA91F8EC6F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Flag Persons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595813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When to use flag persons </a:t>
            </a:r>
            <a:endParaRPr lang="en-US" altLang="en-US" sz="400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Travel lanes are partially blocked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Shoulder must be used to pass by incident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Only one direction of traffic is available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One person must be in charge</a:t>
            </a:r>
          </a:p>
        </p:txBody>
      </p:sp>
      <p:sp>
        <p:nvSpPr>
          <p:cNvPr id="655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655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EED9DA0-0FCB-41D6-B318-B5D4EEEA5A8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5542" name="Picture 5" descr="flag pers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175" y="1722438"/>
            <a:ext cx="3244850" cy="339725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>
                <a:cs typeface="Times New Roman" pitchFamily="18" charset="0"/>
              </a:rPr>
              <a:t>Equipment for Directing Traffic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Proper equipment essential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Makes flag person more visible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Helps drivers recognize you as person directing traffic</a:t>
            </a:r>
          </a:p>
        </p:txBody>
      </p:sp>
      <p:sp>
        <p:nvSpPr>
          <p:cNvPr id="66564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Equipment needed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Reflective vest: Required by Federal law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Stop paddle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Flags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Radio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Flashlight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Road flares or traffic cones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Warning signs</a:t>
            </a:r>
          </a:p>
        </p:txBody>
      </p:sp>
      <p:sp>
        <p:nvSpPr>
          <p:cNvPr id="66565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6656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06FF9EF-6C0E-4C8A-96B6-A5D9F6A6FDA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Demonstration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algn="ctr" eaLnBrk="1" hangingPunct="1">
              <a:buFont typeface="Arial" pitchFamily="34" charset="0"/>
              <a:buNone/>
            </a:pPr>
            <a:endParaRPr lang="en-US" altLang="en-US" b="1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Paddle Method  </a:t>
            </a:r>
          </a:p>
        </p:txBody>
      </p:sp>
      <p:sp>
        <p:nvSpPr>
          <p:cNvPr id="6758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675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90AEAE4-03E8-40D6-AF59-E9C652C02BD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Demonstration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algn="ctr" eaLnBrk="1" hangingPunct="1">
              <a:buFont typeface="Arial" pitchFamily="34" charset="0"/>
              <a:buNone/>
            </a:pPr>
            <a:endParaRPr lang="en-US" altLang="en-US" b="1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Flag Method  </a:t>
            </a: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686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2E89C22-562C-427D-A5C7-8D31E6E356D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Using Flares and Cones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4283075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Uses for flares and cones </a:t>
            </a:r>
          </a:p>
          <a:p>
            <a:pPr lvl="1" eaLnBrk="1" hangingPunct="1"/>
            <a:r>
              <a:rPr lang="en-US" altLang="en-US" smtClean="0"/>
              <a:t>To funnel traffic</a:t>
            </a:r>
          </a:p>
          <a:p>
            <a:pPr lvl="1" eaLnBrk="1" hangingPunct="1"/>
            <a:r>
              <a:rPr lang="en-US" altLang="en-US" smtClean="0"/>
              <a:t>To direct it along alternate routes</a:t>
            </a:r>
          </a:p>
          <a:p>
            <a:pPr lvl="1" eaLnBrk="1" hangingPunct="1"/>
            <a:r>
              <a:rPr lang="en-US" altLang="en-US" smtClean="0"/>
              <a:t>To separate vehicles from incident </a:t>
            </a:r>
          </a:p>
        </p:txBody>
      </p:sp>
      <p:sp>
        <p:nvSpPr>
          <p:cNvPr id="6963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696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9F1BCDE-ED55-4526-9CBB-10B59D1295B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9638" name="Picture 5" descr="Equipment - Road Flar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025" y="3763963"/>
            <a:ext cx="2541588" cy="1906587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9" name="Picture 11" descr="traffic co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550" y="1538288"/>
            <a:ext cx="2547938" cy="1931987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Flare and Cone Patterns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Set flare and cone patterns</a:t>
            </a:r>
          </a:p>
          <a:p>
            <a:pPr lvl="1" eaLnBrk="1" hangingPunct="1"/>
            <a:r>
              <a:rPr lang="en-US" altLang="en-US" smtClean="0"/>
              <a:t>20-25 feet apart in straight line </a:t>
            </a:r>
          </a:p>
          <a:p>
            <a:pPr lvl="1" eaLnBrk="1" hangingPunct="1"/>
            <a:r>
              <a:rPr lang="en-US" altLang="en-US" smtClean="0"/>
              <a:t>At gradual angle when directing lane change</a:t>
            </a:r>
          </a:p>
          <a:p>
            <a:pPr lvl="1" eaLnBrk="1" hangingPunct="1"/>
            <a:r>
              <a:rPr lang="en-US" altLang="en-US" smtClean="0"/>
              <a:t>To one side of incident</a:t>
            </a:r>
          </a:p>
          <a:p>
            <a:pPr lvl="1" eaLnBrk="1" hangingPunct="1"/>
            <a:r>
              <a:rPr lang="en-US" altLang="en-US" smtClean="0"/>
              <a:t>With flag person at each end</a:t>
            </a:r>
          </a:p>
          <a:p>
            <a:pPr eaLnBrk="1" hangingPunct="1"/>
            <a:r>
              <a:rPr lang="en-US" altLang="en-US" smtClean="0"/>
              <a:t>Caution: Be alert for vehicles driving through patterns</a:t>
            </a:r>
          </a:p>
        </p:txBody>
      </p:sp>
      <p:sp>
        <p:nvSpPr>
          <p:cNvPr id="7066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706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1F3A676-FA38-4283-A649-0BABBE0F24A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Benefits and Limitations of Flares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757238" y="1341438"/>
            <a:ext cx="3849687" cy="4525962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z="3200" smtClean="0"/>
              <a:t>	</a:t>
            </a:r>
            <a:r>
              <a:rPr lang="en-US" altLang="en-US" sz="3200" u="sng" smtClean="0"/>
              <a:t>Benefits</a:t>
            </a:r>
          </a:p>
          <a:p>
            <a:pPr eaLnBrk="1" hangingPunct="1"/>
            <a:r>
              <a:rPr lang="en-US" altLang="en-US" sz="3200" smtClean="0"/>
              <a:t>Gain driver’s attention </a:t>
            </a:r>
          </a:p>
          <a:p>
            <a:pPr eaLnBrk="1" hangingPunct="1"/>
            <a:r>
              <a:rPr lang="en-US" altLang="en-US" sz="3200" smtClean="0"/>
              <a:t>Automatically indicate emergency</a:t>
            </a:r>
          </a:p>
          <a:p>
            <a:pPr eaLnBrk="1" hangingPunct="1"/>
            <a:r>
              <a:rPr lang="en-US" altLang="en-US" sz="3200" smtClean="0"/>
              <a:t>Work day and night</a:t>
            </a:r>
          </a:p>
        </p:txBody>
      </p:sp>
      <p:sp>
        <p:nvSpPr>
          <p:cNvPr id="7168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71685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1848DE7-3FFA-4948-8DFA-5DA67E9FD0E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71686" name="Rectangle 3"/>
          <p:cNvSpPr>
            <a:spLocks noChangeArrowheads="1"/>
          </p:cNvSpPr>
          <p:nvPr/>
        </p:nvSpPr>
        <p:spPr bwMode="auto">
          <a:xfrm>
            <a:off x="4927600" y="1406525"/>
            <a:ext cx="3649663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b="0" u="sng">
                <a:solidFill>
                  <a:schemeClr val="tx1"/>
                </a:solidFill>
              </a:rPr>
              <a:t>Limitations</a:t>
            </a:r>
          </a:p>
          <a:p>
            <a:pPr eaLnBrk="1" hangingPunct="1"/>
            <a:r>
              <a:rPr lang="en-US" altLang="en-US" b="0">
                <a:solidFill>
                  <a:schemeClr val="tx1"/>
                </a:solidFill>
              </a:rPr>
              <a:t>Can cause fire</a:t>
            </a:r>
          </a:p>
          <a:p>
            <a:pPr eaLnBrk="1" hangingPunct="1"/>
            <a:r>
              <a:rPr lang="en-US" altLang="en-US" b="0">
                <a:solidFill>
                  <a:schemeClr val="tx1"/>
                </a:solidFill>
              </a:rPr>
              <a:t>Can burn user</a:t>
            </a:r>
          </a:p>
          <a:p>
            <a:pPr eaLnBrk="1" hangingPunct="1"/>
            <a:r>
              <a:rPr lang="en-US" altLang="en-US" b="0">
                <a:solidFill>
                  <a:schemeClr val="tx1"/>
                </a:solidFill>
              </a:rPr>
              <a:t>Limited to 15-30 minutes </a:t>
            </a:r>
          </a:p>
        </p:txBody>
      </p:sp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Igniting Flares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Point flare away from your body and down</a:t>
            </a:r>
          </a:p>
          <a:p>
            <a:pPr eaLnBrk="1" hangingPunct="1"/>
            <a:r>
              <a:rPr lang="en-US" altLang="en-US" smtClean="0"/>
              <a:t>Turn face away from flare and strike down away from your body</a:t>
            </a:r>
          </a:p>
          <a:p>
            <a:pPr eaLnBrk="1" hangingPunct="1"/>
            <a:r>
              <a:rPr lang="en-US" altLang="en-US" smtClean="0"/>
              <a:t>After lighting flare, do not push cap onto end of flare with palm of your hand, as the striking surface may hold hot residue</a:t>
            </a:r>
          </a:p>
        </p:txBody>
      </p:sp>
      <p:sp>
        <p:nvSpPr>
          <p:cNvPr id="7270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7270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E4FEE79-8790-49FF-B77E-BA469A0657F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title"/>
          </p:nvPr>
        </p:nvSpPr>
        <p:spPr>
          <a:xfrm>
            <a:off x="142875" y="325438"/>
            <a:ext cx="8839200" cy="685800"/>
          </a:xfrm>
        </p:spPr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Module Objectives (cont’d)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Explain how to use radios and verbal communication skills to communicate with team members and chain of command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Recognize and respond to various types of crowd behavior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Identify safety concerns for managing crowds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Develop basic crowd management plan for an emergency situation</a:t>
            </a:r>
            <a:endParaRPr lang="en-US" altLang="en-US" sz="3400" smtClean="0"/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92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9294193-A8A1-4115-A596-031E08F570E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Extinguishing Flares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altLang="en-US" smtClean="0"/>
              <a:t>Pick up flare and tap lit end on ground until flare goes out</a:t>
            </a:r>
          </a:p>
          <a:p>
            <a:pPr marL="609600" indent="-609600" eaLnBrk="1" hangingPunct="1"/>
            <a:r>
              <a:rPr lang="en-US" altLang="en-US" smtClean="0"/>
              <a:t>Do not throw or step on flares to put them out </a:t>
            </a:r>
          </a:p>
        </p:txBody>
      </p:sp>
      <p:sp>
        <p:nvSpPr>
          <p:cNvPr id="7373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737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D14F732-145B-4277-B18A-F65638A90F1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Flare Safety Tips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altLang="en-US" smtClean="0"/>
              <a:t>Always wear protective equipment such as gloves and goggles</a:t>
            </a:r>
          </a:p>
          <a:p>
            <a:pPr marL="609600" indent="-609600" eaLnBrk="1" hangingPunct="1"/>
            <a:r>
              <a:rPr lang="en-US" altLang="en-US" smtClean="0"/>
              <a:t>Do not light flares near fire hazards such as leaking gas, butane, hazardous materials, or wind</a:t>
            </a:r>
          </a:p>
          <a:p>
            <a:pPr marL="609600" indent="-609600" eaLnBrk="1" hangingPunct="1"/>
            <a:r>
              <a:rPr lang="en-US" altLang="en-US" smtClean="0"/>
              <a:t>Never hold flare above your head and shoulders, as molten material drips from end of flares and can cause burns</a:t>
            </a:r>
          </a:p>
        </p:txBody>
      </p:sp>
      <p:sp>
        <p:nvSpPr>
          <p:cNvPr id="7475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747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90853DC-145E-4E12-AA6F-2A14574DF89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Benefits and Limitations of Cones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en-US" sz="3200" u="sng" smtClean="0"/>
              <a:t>Benefits</a:t>
            </a:r>
          </a:p>
          <a:p>
            <a:pPr eaLnBrk="1" hangingPunct="1"/>
            <a:r>
              <a:rPr lang="en-US" altLang="en-US" sz="3200" smtClean="0"/>
              <a:t>More practical than flares if incident will last long </a:t>
            </a:r>
          </a:p>
          <a:p>
            <a:pPr eaLnBrk="1" hangingPunct="1"/>
            <a:r>
              <a:rPr lang="en-US" altLang="en-US" sz="3200" smtClean="0"/>
              <a:t>Don’t burn out </a:t>
            </a:r>
          </a:p>
          <a:p>
            <a:pPr eaLnBrk="1" hangingPunct="1"/>
            <a:r>
              <a:rPr lang="en-US" altLang="en-US" sz="3200" smtClean="0"/>
              <a:t>Require little attention</a:t>
            </a:r>
          </a:p>
        </p:txBody>
      </p:sp>
      <p:sp>
        <p:nvSpPr>
          <p:cNvPr id="75780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75781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C91598D-C368-49CB-A427-520E31CE9D4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75782" name="Rectangle 3"/>
          <p:cNvSpPr>
            <a:spLocks noChangeArrowheads="1"/>
          </p:cNvSpPr>
          <p:nvPr/>
        </p:nvSpPr>
        <p:spPr bwMode="auto">
          <a:xfrm>
            <a:off x="4927600" y="1420813"/>
            <a:ext cx="3649663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b="0" u="sng">
                <a:solidFill>
                  <a:schemeClr val="tx1"/>
                </a:solidFill>
              </a:rPr>
              <a:t>Limitations</a:t>
            </a:r>
          </a:p>
          <a:p>
            <a:pPr eaLnBrk="1" hangingPunct="1"/>
            <a:r>
              <a:rPr lang="en-US" altLang="en-US" b="0">
                <a:solidFill>
                  <a:schemeClr val="tx1"/>
                </a:solidFill>
              </a:rPr>
              <a:t>Can not be seen from as far a distance as flares </a:t>
            </a:r>
          </a:p>
          <a:p>
            <a:pPr eaLnBrk="1" hangingPunct="1"/>
            <a:r>
              <a:rPr lang="en-US" altLang="en-US" b="0">
                <a:solidFill>
                  <a:schemeClr val="tx1"/>
                </a:solidFill>
              </a:rPr>
              <a:t>Are bigger than flares and harder to transport in large amounts </a:t>
            </a:r>
          </a:p>
        </p:txBody>
      </p:sp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Personal Safety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 highly visible</a:t>
            </a:r>
          </a:p>
          <a:p>
            <a:pPr eaLnBrk="1" hangingPunct="1"/>
            <a:r>
              <a:rPr lang="en-US" altLang="en-US" smtClean="0"/>
              <a:t>Remain alert at all times</a:t>
            </a:r>
          </a:p>
          <a:p>
            <a:pPr eaLnBrk="1" hangingPunct="1"/>
            <a:r>
              <a:rPr lang="en-US" altLang="en-US" smtClean="0"/>
              <a:t>Keep an eye out for impaired or out of control vehicles</a:t>
            </a:r>
          </a:p>
          <a:p>
            <a:pPr eaLnBrk="1" hangingPunct="1"/>
            <a:r>
              <a:rPr lang="en-US" altLang="en-US" smtClean="0"/>
              <a:t>Take a safe position</a:t>
            </a:r>
          </a:p>
        </p:txBody>
      </p:sp>
      <p:sp>
        <p:nvSpPr>
          <p:cNvPr id="768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768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1ACAFFE-5716-4A40-92D1-8952BD0931D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Personal Safety (cont’d)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Do not have unnecessary conversation with workers, pedestrians, or drivers</a:t>
            </a:r>
          </a:p>
          <a:p>
            <a:pPr eaLnBrk="1" hangingPunct="1"/>
            <a:r>
              <a:rPr lang="en-US" altLang="en-US" smtClean="0"/>
              <a:t>Once oncoming traffic stops, stay aware of the traffic at your back</a:t>
            </a:r>
          </a:p>
          <a:p>
            <a:pPr eaLnBrk="1" hangingPunct="1"/>
            <a:r>
              <a:rPr lang="en-US" altLang="en-US" smtClean="0"/>
              <a:t>Take breaks away from moving traffic </a:t>
            </a:r>
          </a:p>
          <a:p>
            <a:pPr eaLnBrk="1" hangingPunct="1"/>
            <a:r>
              <a:rPr lang="en-US" altLang="en-US" smtClean="0"/>
              <a:t>Don’t wave the flag other than to signal</a:t>
            </a:r>
          </a:p>
          <a:p>
            <a:pPr eaLnBrk="1" hangingPunct="1"/>
            <a:r>
              <a:rPr lang="en-US" altLang="en-US" smtClean="0"/>
              <a:t>Don’t give flagging directions against a traffic signal</a:t>
            </a:r>
          </a:p>
        </p:txBody>
      </p:sp>
      <p:sp>
        <p:nvSpPr>
          <p:cNvPr id="778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778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479C30B-3F5F-4F90-B412-1AD69D410CB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Do You Think?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While managing traffic, what can you do to keep your team safe?</a:t>
            </a:r>
          </a:p>
        </p:txBody>
      </p:sp>
      <p:sp>
        <p:nvSpPr>
          <p:cNvPr id="7885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7885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8DCD032-6292-43D6-AF7C-49EC4F10184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Keep Your Team Safe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Remain alert for any situation that may endanger your team members </a:t>
            </a:r>
          </a:p>
          <a:p>
            <a:pPr eaLnBrk="1" hangingPunct="1"/>
            <a:r>
              <a:rPr lang="en-US" altLang="en-US" smtClean="0"/>
              <a:t>Keep team members aware of what is going on around them</a:t>
            </a:r>
          </a:p>
          <a:p>
            <a:pPr eaLnBrk="1" hangingPunct="1"/>
            <a:r>
              <a:rPr lang="en-US" altLang="en-US" smtClean="0"/>
              <a:t>Warn others of changing situation and impending hazards</a:t>
            </a:r>
          </a:p>
        </p:txBody>
      </p:sp>
      <p:sp>
        <p:nvSpPr>
          <p:cNvPr id="7987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798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E29F8E4-2F1C-48AA-9408-08F00A43A56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Keep Your Team Safe (cont’d)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Keep your chain of command aware of changes in the situation</a:t>
            </a:r>
          </a:p>
          <a:p>
            <a:pPr eaLnBrk="1" hangingPunct="1"/>
            <a:r>
              <a:rPr lang="en-US" altLang="en-US" smtClean="0"/>
              <a:t>Consult your chain of command if you have questions</a:t>
            </a:r>
          </a:p>
        </p:txBody>
      </p:sp>
      <p:sp>
        <p:nvSpPr>
          <p:cNvPr id="809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809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D389D8E-4E6B-4561-A877-8F7AD76E9A3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Do You Think?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can you do to help maintain scene safety while directing traffic around an incident? </a:t>
            </a:r>
            <a:endParaRPr lang="en-US" altLang="en-US" b="1" smtClean="0"/>
          </a:p>
        </p:txBody>
      </p:sp>
      <p:sp>
        <p:nvSpPr>
          <p:cNvPr id="819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819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3987281-C1CF-491D-912E-87399CEAE57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Scene Safety at Traffic Incident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smtClean="0"/>
              <a:t>Make sure there is one person in charge of the situation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/>
              <a:t>Don’t start traffic until you communicate with other end of traffic control point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/>
              <a:t>Don’t leave your station until properly relieved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/>
              <a:t>Keep traffic slow past incident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/>
              <a:t>Look out for inattentive drivers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/>
              <a:t>Give clear, concise hand signals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/>
              <a:t>Be polite and courteous to drivers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/>
              <a:t>Use verbal orders as little as possible</a:t>
            </a:r>
          </a:p>
        </p:txBody>
      </p:sp>
      <p:sp>
        <p:nvSpPr>
          <p:cNvPr id="829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829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41AE0F9-FE02-4A74-A139-13BA8E81397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title"/>
          </p:nvPr>
        </p:nvSpPr>
        <p:spPr>
          <a:xfrm>
            <a:off x="142875" y="325438"/>
            <a:ext cx="8839200" cy="685800"/>
          </a:xfrm>
        </p:spPr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Module Objectives (cont’d)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Demonstrate correct use of traffic control devices</a:t>
            </a:r>
          </a:p>
          <a:p>
            <a:pPr eaLnBrk="1" hangingPunct="1"/>
            <a:r>
              <a:rPr lang="en-US" altLang="en-US" smtClean="0"/>
              <a:t>Recognize safety concerns for managing traffic</a:t>
            </a:r>
          </a:p>
          <a:p>
            <a:pPr eaLnBrk="1" hangingPunct="1"/>
            <a:r>
              <a:rPr lang="en-US" altLang="en-US" smtClean="0"/>
              <a:t>Read and write basic traffic management plan 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z="3400" smtClean="0"/>
          </a:p>
        </p:txBody>
      </p:sp>
      <p:sp>
        <p:nvSpPr>
          <p:cNvPr id="102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102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27779EE-FE7A-44AB-8727-83DAF501A98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Traffic Situations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 members may help manage traffic on: </a:t>
            </a:r>
          </a:p>
          <a:p>
            <a:pPr lvl="1" eaLnBrk="1" hangingPunct="1"/>
            <a:r>
              <a:rPr lang="en-US" altLang="en-US" smtClean="0"/>
              <a:t>Straight roads</a:t>
            </a:r>
          </a:p>
          <a:p>
            <a:pPr lvl="1" eaLnBrk="1" hangingPunct="1"/>
            <a:r>
              <a:rPr lang="en-US" altLang="en-US" smtClean="0"/>
              <a:t>Curved roads</a:t>
            </a:r>
          </a:p>
          <a:p>
            <a:pPr lvl="1" eaLnBrk="1" hangingPunct="1"/>
            <a:r>
              <a:rPr lang="en-US" altLang="en-US" smtClean="0"/>
              <a:t>Intersections</a:t>
            </a:r>
          </a:p>
          <a:p>
            <a:pPr eaLnBrk="1" hangingPunct="1"/>
            <a:r>
              <a:rPr lang="en-US" altLang="en-US" smtClean="0"/>
              <a:t>CERT members should NEVER direct traffic on freeways</a:t>
            </a:r>
          </a:p>
          <a:p>
            <a:pPr lvl="1" eaLnBrk="1" hangingPunct="1"/>
            <a:endParaRPr lang="en-US" altLang="en-US" smtClean="0"/>
          </a:p>
        </p:txBody>
      </p:sp>
      <p:sp>
        <p:nvSpPr>
          <p:cNvPr id="839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839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CB6C31F-7001-4000-B8EC-0A62E0CEC58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6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Straight Roads</a:t>
            </a:r>
          </a:p>
        </p:txBody>
      </p:sp>
      <p:sp>
        <p:nvSpPr>
          <p:cNvPr id="8499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849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F13F2FB-E180-4E64-A69D-54C2EFF32CB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grpSp>
        <p:nvGrpSpPr>
          <p:cNvPr id="2" name="Group 1" descr="Straight Roads"/>
          <p:cNvGrpSpPr/>
          <p:nvPr/>
        </p:nvGrpSpPr>
        <p:grpSpPr>
          <a:xfrm>
            <a:off x="-9525" y="1492250"/>
            <a:ext cx="9153525" cy="4170363"/>
            <a:chOff x="-9525" y="1492250"/>
            <a:chExt cx="9153525" cy="4170363"/>
          </a:xfrm>
        </p:grpSpPr>
        <p:sp>
          <p:nvSpPr>
            <p:cNvPr id="84997" name="Rectangle 58"/>
            <p:cNvSpPr>
              <a:spLocks noChangeArrowheads="1"/>
            </p:cNvSpPr>
            <p:nvPr/>
          </p:nvSpPr>
          <p:spPr bwMode="auto">
            <a:xfrm>
              <a:off x="0" y="4365625"/>
              <a:ext cx="9140825" cy="12969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4998" name="Rectangle 57"/>
            <p:cNvSpPr>
              <a:spLocks noChangeArrowheads="1"/>
            </p:cNvSpPr>
            <p:nvPr/>
          </p:nvSpPr>
          <p:spPr bwMode="auto">
            <a:xfrm>
              <a:off x="-9525" y="1492250"/>
              <a:ext cx="9153525" cy="12969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4999" name="Rectangle 32"/>
            <p:cNvSpPr>
              <a:spLocks noChangeArrowheads="1"/>
            </p:cNvSpPr>
            <p:nvPr/>
          </p:nvSpPr>
          <p:spPr bwMode="auto">
            <a:xfrm>
              <a:off x="-9525" y="2789238"/>
              <a:ext cx="9153525" cy="1585912"/>
            </a:xfrm>
            <a:prstGeom prst="rect">
              <a:avLst/>
            </a:prstGeom>
            <a:solidFill>
              <a:srgbClr val="77777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5000" name="AutoShape 14"/>
            <p:cNvSpPr>
              <a:spLocks noChangeArrowheads="1"/>
            </p:cNvSpPr>
            <p:nvPr/>
          </p:nvSpPr>
          <p:spPr bwMode="auto">
            <a:xfrm>
              <a:off x="1373188" y="38846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5001" name="AutoShape 15"/>
            <p:cNvSpPr>
              <a:spLocks noChangeArrowheads="1"/>
            </p:cNvSpPr>
            <p:nvPr/>
          </p:nvSpPr>
          <p:spPr bwMode="auto">
            <a:xfrm>
              <a:off x="1906588" y="37322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5002" name="AutoShape 16"/>
            <p:cNvSpPr>
              <a:spLocks noChangeArrowheads="1"/>
            </p:cNvSpPr>
            <p:nvPr/>
          </p:nvSpPr>
          <p:spPr bwMode="auto">
            <a:xfrm>
              <a:off x="2438400" y="35798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5003" name="AutoShape 23"/>
            <p:cNvSpPr>
              <a:spLocks noChangeArrowheads="1"/>
            </p:cNvSpPr>
            <p:nvPr/>
          </p:nvSpPr>
          <p:spPr bwMode="auto">
            <a:xfrm>
              <a:off x="6503988" y="3679825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5004" name="AutoShape 24"/>
            <p:cNvSpPr>
              <a:spLocks noChangeArrowheads="1"/>
            </p:cNvSpPr>
            <p:nvPr/>
          </p:nvSpPr>
          <p:spPr bwMode="auto">
            <a:xfrm>
              <a:off x="7085013" y="39608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5005" name="Rectangle 30"/>
            <p:cNvSpPr>
              <a:spLocks noChangeArrowheads="1"/>
            </p:cNvSpPr>
            <p:nvPr/>
          </p:nvSpPr>
          <p:spPr bwMode="auto">
            <a:xfrm>
              <a:off x="4664075" y="2384425"/>
              <a:ext cx="82391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Times New Roman" pitchFamily="18" charset="0"/>
                </a:rPr>
                <a:t>Flagger</a:t>
              </a:r>
            </a:p>
          </p:txBody>
        </p:sp>
        <p:sp>
          <p:nvSpPr>
            <p:cNvPr id="85006" name="AutoShape 13"/>
            <p:cNvSpPr>
              <a:spLocks noChangeArrowheads="1"/>
            </p:cNvSpPr>
            <p:nvPr/>
          </p:nvSpPr>
          <p:spPr bwMode="auto">
            <a:xfrm>
              <a:off x="763588" y="41132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5007" name="AutoShape 25"/>
            <p:cNvSpPr>
              <a:spLocks noChangeArrowheads="1"/>
            </p:cNvSpPr>
            <p:nvPr/>
          </p:nvSpPr>
          <p:spPr bwMode="auto">
            <a:xfrm>
              <a:off x="7591425" y="4187825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5008" name="AutoShape 35"/>
            <p:cNvSpPr>
              <a:spLocks noChangeArrowheads="1"/>
            </p:cNvSpPr>
            <p:nvPr/>
          </p:nvSpPr>
          <p:spPr bwMode="auto">
            <a:xfrm>
              <a:off x="4338638" y="2370138"/>
              <a:ext cx="304800" cy="304800"/>
            </a:xfrm>
            <a:prstGeom prst="octagon">
              <a:avLst>
                <a:gd name="adj" fmla="val 29287"/>
              </a:avLst>
            </a:prstGeom>
            <a:solidFill>
              <a:srgbClr val="FF00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5009" name="Rectangle 55"/>
            <p:cNvSpPr>
              <a:spLocks noChangeArrowheads="1"/>
            </p:cNvSpPr>
            <p:nvPr/>
          </p:nvSpPr>
          <p:spPr bwMode="auto">
            <a:xfrm>
              <a:off x="4003675" y="4519613"/>
              <a:ext cx="86201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Times New Roman" pitchFamily="18" charset="0"/>
                </a:rPr>
                <a:t>Incident</a:t>
              </a:r>
            </a:p>
          </p:txBody>
        </p:sp>
        <p:sp>
          <p:nvSpPr>
            <p:cNvPr id="85010" name="Rectangle 56"/>
            <p:cNvSpPr>
              <a:spLocks noChangeArrowheads="1"/>
            </p:cNvSpPr>
            <p:nvPr/>
          </p:nvSpPr>
          <p:spPr bwMode="auto">
            <a:xfrm>
              <a:off x="3819525" y="3924300"/>
              <a:ext cx="1320800" cy="60166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5011" name="Line 60"/>
            <p:cNvSpPr>
              <a:spLocks noChangeShapeType="1"/>
            </p:cNvSpPr>
            <p:nvPr/>
          </p:nvSpPr>
          <p:spPr bwMode="auto">
            <a:xfrm>
              <a:off x="0" y="3529013"/>
              <a:ext cx="9144000" cy="11112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012" name="AutoShape 22"/>
            <p:cNvSpPr>
              <a:spLocks noChangeArrowheads="1"/>
            </p:cNvSpPr>
            <p:nvPr/>
          </p:nvSpPr>
          <p:spPr bwMode="auto">
            <a:xfrm>
              <a:off x="5867400" y="34274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5013" name="AutoShape 17"/>
            <p:cNvSpPr>
              <a:spLocks noChangeArrowheads="1"/>
            </p:cNvSpPr>
            <p:nvPr/>
          </p:nvSpPr>
          <p:spPr bwMode="auto">
            <a:xfrm>
              <a:off x="3048000" y="34274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5014" name="AutoShape 18"/>
            <p:cNvSpPr>
              <a:spLocks noChangeArrowheads="1"/>
            </p:cNvSpPr>
            <p:nvPr/>
          </p:nvSpPr>
          <p:spPr bwMode="auto">
            <a:xfrm>
              <a:off x="3581400" y="33512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5015" name="AutoShape 19"/>
            <p:cNvSpPr>
              <a:spLocks noChangeArrowheads="1"/>
            </p:cNvSpPr>
            <p:nvPr/>
          </p:nvSpPr>
          <p:spPr bwMode="auto">
            <a:xfrm>
              <a:off x="4114800" y="33512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5016" name="AutoShape 20"/>
            <p:cNvSpPr>
              <a:spLocks noChangeArrowheads="1"/>
            </p:cNvSpPr>
            <p:nvPr/>
          </p:nvSpPr>
          <p:spPr bwMode="auto">
            <a:xfrm>
              <a:off x="4724400" y="33512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5017" name="AutoShape 21"/>
            <p:cNvSpPr>
              <a:spLocks noChangeArrowheads="1"/>
            </p:cNvSpPr>
            <p:nvPr/>
          </p:nvSpPr>
          <p:spPr bwMode="auto">
            <a:xfrm>
              <a:off x="5334000" y="33512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pic>
        <p:nvPicPr>
          <p:cNvPr id="27" name="Picture 26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6"/>
          <p:cNvSpPr>
            <a:spLocks noGrp="1" noChangeArrowheads="1"/>
          </p:cNvSpPr>
          <p:nvPr>
            <p:ph type="title"/>
          </p:nvPr>
        </p:nvSpPr>
        <p:spPr>
          <a:xfrm>
            <a:off x="161925" y="266700"/>
            <a:ext cx="8839200" cy="685800"/>
          </a:xfrm>
        </p:spPr>
        <p:txBody>
          <a:bodyPr/>
          <a:lstStyle/>
          <a:p>
            <a:pPr eaLnBrk="1" hangingPunct="1"/>
            <a:r>
              <a:rPr lang="en-US" altLang="en-US" smtClean="0"/>
              <a:t>Straight Roads (cont’d)</a:t>
            </a:r>
          </a:p>
        </p:txBody>
      </p:sp>
      <p:sp>
        <p:nvSpPr>
          <p:cNvPr id="86019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CA66B9B-5514-48BB-9219-4D5DFAC59F8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grpSp>
        <p:nvGrpSpPr>
          <p:cNvPr id="2" name="Group 1" descr="Straight Roads"/>
          <p:cNvGrpSpPr/>
          <p:nvPr/>
        </p:nvGrpSpPr>
        <p:grpSpPr>
          <a:xfrm>
            <a:off x="-9525" y="1492250"/>
            <a:ext cx="9153525" cy="4170363"/>
            <a:chOff x="-9525" y="1492250"/>
            <a:chExt cx="9153525" cy="4170363"/>
          </a:xfrm>
        </p:grpSpPr>
        <p:sp>
          <p:nvSpPr>
            <p:cNvPr id="86021" name="Rectangle 3"/>
            <p:cNvSpPr>
              <a:spLocks noChangeArrowheads="1"/>
            </p:cNvSpPr>
            <p:nvPr/>
          </p:nvSpPr>
          <p:spPr bwMode="auto">
            <a:xfrm>
              <a:off x="0" y="4365625"/>
              <a:ext cx="9140825" cy="12969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22" name="Rectangle 4"/>
            <p:cNvSpPr>
              <a:spLocks noChangeArrowheads="1"/>
            </p:cNvSpPr>
            <p:nvPr/>
          </p:nvSpPr>
          <p:spPr bwMode="auto">
            <a:xfrm>
              <a:off x="-9525" y="1492250"/>
              <a:ext cx="9153525" cy="12969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23" name="Rectangle 5"/>
            <p:cNvSpPr>
              <a:spLocks noChangeArrowheads="1"/>
            </p:cNvSpPr>
            <p:nvPr/>
          </p:nvSpPr>
          <p:spPr bwMode="auto">
            <a:xfrm>
              <a:off x="-9525" y="2789238"/>
              <a:ext cx="9153525" cy="1585912"/>
            </a:xfrm>
            <a:prstGeom prst="rect">
              <a:avLst/>
            </a:prstGeom>
            <a:solidFill>
              <a:srgbClr val="77777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24" name="AutoShape 6"/>
            <p:cNvSpPr>
              <a:spLocks noChangeArrowheads="1"/>
            </p:cNvSpPr>
            <p:nvPr/>
          </p:nvSpPr>
          <p:spPr bwMode="auto">
            <a:xfrm>
              <a:off x="347663" y="4286250"/>
              <a:ext cx="304800" cy="304800"/>
            </a:xfrm>
            <a:prstGeom prst="octagon">
              <a:avLst>
                <a:gd name="adj" fmla="val 29287"/>
              </a:avLst>
            </a:prstGeom>
            <a:solidFill>
              <a:srgbClr val="FF00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25" name="AutoShape 7"/>
            <p:cNvSpPr>
              <a:spLocks noChangeArrowheads="1"/>
            </p:cNvSpPr>
            <p:nvPr/>
          </p:nvSpPr>
          <p:spPr bwMode="auto">
            <a:xfrm>
              <a:off x="1373188" y="38846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26" name="AutoShape 8"/>
            <p:cNvSpPr>
              <a:spLocks noChangeArrowheads="1"/>
            </p:cNvSpPr>
            <p:nvPr/>
          </p:nvSpPr>
          <p:spPr bwMode="auto">
            <a:xfrm>
              <a:off x="1906588" y="37322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27" name="AutoShape 9"/>
            <p:cNvSpPr>
              <a:spLocks noChangeArrowheads="1"/>
            </p:cNvSpPr>
            <p:nvPr/>
          </p:nvSpPr>
          <p:spPr bwMode="auto">
            <a:xfrm>
              <a:off x="2438400" y="35798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28" name="AutoShape 10"/>
            <p:cNvSpPr>
              <a:spLocks noChangeArrowheads="1"/>
            </p:cNvSpPr>
            <p:nvPr/>
          </p:nvSpPr>
          <p:spPr bwMode="auto">
            <a:xfrm>
              <a:off x="6503988" y="3679825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29" name="AutoShape 11"/>
            <p:cNvSpPr>
              <a:spLocks noChangeArrowheads="1"/>
            </p:cNvSpPr>
            <p:nvPr/>
          </p:nvSpPr>
          <p:spPr bwMode="auto">
            <a:xfrm>
              <a:off x="7085013" y="39608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30" name="Rectangle 12"/>
            <p:cNvSpPr>
              <a:spLocks noChangeArrowheads="1"/>
            </p:cNvSpPr>
            <p:nvPr/>
          </p:nvSpPr>
          <p:spPr bwMode="auto">
            <a:xfrm>
              <a:off x="6746875" y="2513013"/>
              <a:ext cx="82391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Times New Roman" pitchFamily="18" charset="0"/>
                </a:rPr>
                <a:t>Flagger</a:t>
              </a:r>
            </a:p>
          </p:txBody>
        </p:sp>
        <p:sp>
          <p:nvSpPr>
            <p:cNvPr id="86031" name="AutoShape 13"/>
            <p:cNvSpPr>
              <a:spLocks noChangeArrowheads="1"/>
            </p:cNvSpPr>
            <p:nvPr/>
          </p:nvSpPr>
          <p:spPr bwMode="auto">
            <a:xfrm>
              <a:off x="763588" y="41132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32" name="AutoShape 14"/>
            <p:cNvSpPr>
              <a:spLocks noChangeArrowheads="1"/>
            </p:cNvSpPr>
            <p:nvPr/>
          </p:nvSpPr>
          <p:spPr bwMode="auto">
            <a:xfrm>
              <a:off x="7591425" y="4187825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33" name="AutoShape 15"/>
            <p:cNvSpPr>
              <a:spLocks noChangeArrowheads="1"/>
            </p:cNvSpPr>
            <p:nvPr/>
          </p:nvSpPr>
          <p:spPr bwMode="auto">
            <a:xfrm>
              <a:off x="7543800" y="2543175"/>
              <a:ext cx="304800" cy="304800"/>
            </a:xfrm>
            <a:prstGeom prst="octagon">
              <a:avLst>
                <a:gd name="adj" fmla="val 29287"/>
              </a:avLst>
            </a:prstGeom>
            <a:solidFill>
              <a:srgbClr val="FF00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34" name="Rectangle 16"/>
            <p:cNvSpPr>
              <a:spLocks noChangeArrowheads="1"/>
            </p:cNvSpPr>
            <p:nvPr/>
          </p:nvSpPr>
          <p:spPr bwMode="auto">
            <a:xfrm>
              <a:off x="657225" y="4325938"/>
              <a:ext cx="82391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Times New Roman" pitchFamily="18" charset="0"/>
                </a:rPr>
                <a:t>Flagger</a:t>
              </a:r>
            </a:p>
          </p:txBody>
        </p:sp>
        <p:sp>
          <p:nvSpPr>
            <p:cNvPr id="86035" name="Rectangle 17"/>
            <p:cNvSpPr>
              <a:spLocks noChangeArrowheads="1"/>
            </p:cNvSpPr>
            <p:nvPr/>
          </p:nvSpPr>
          <p:spPr bwMode="auto">
            <a:xfrm>
              <a:off x="4003675" y="4519613"/>
              <a:ext cx="86201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Times New Roman" pitchFamily="18" charset="0"/>
                </a:rPr>
                <a:t>Incident</a:t>
              </a:r>
            </a:p>
          </p:txBody>
        </p:sp>
        <p:sp>
          <p:nvSpPr>
            <p:cNvPr id="86036" name="Rectangle 18"/>
            <p:cNvSpPr>
              <a:spLocks noChangeArrowheads="1"/>
            </p:cNvSpPr>
            <p:nvPr/>
          </p:nvSpPr>
          <p:spPr bwMode="auto">
            <a:xfrm>
              <a:off x="3819525" y="3924300"/>
              <a:ext cx="1320800" cy="60166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37" name="Line 19"/>
            <p:cNvSpPr>
              <a:spLocks noChangeShapeType="1"/>
            </p:cNvSpPr>
            <p:nvPr/>
          </p:nvSpPr>
          <p:spPr bwMode="auto">
            <a:xfrm>
              <a:off x="0" y="3529013"/>
              <a:ext cx="9144000" cy="11112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38" name="AutoShape 20"/>
            <p:cNvSpPr>
              <a:spLocks noChangeArrowheads="1"/>
            </p:cNvSpPr>
            <p:nvPr/>
          </p:nvSpPr>
          <p:spPr bwMode="auto">
            <a:xfrm>
              <a:off x="5867400" y="34274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39" name="AutoShape 21"/>
            <p:cNvSpPr>
              <a:spLocks noChangeArrowheads="1"/>
            </p:cNvSpPr>
            <p:nvPr/>
          </p:nvSpPr>
          <p:spPr bwMode="auto">
            <a:xfrm>
              <a:off x="3048000" y="34274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40" name="AutoShape 22"/>
            <p:cNvSpPr>
              <a:spLocks noChangeArrowheads="1"/>
            </p:cNvSpPr>
            <p:nvPr/>
          </p:nvSpPr>
          <p:spPr bwMode="auto">
            <a:xfrm>
              <a:off x="3581400" y="33512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41" name="AutoShape 23"/>
            <p:cNvSpPr>
              <a:spLocks noChangeArrowheads="1"/>
            </p:cNvSpPr>
            <p:nvPr/>
          </p:nvSpPr>
          <p:spPr bwMode="auto">
            <a:xfrm>
              <a:off x="4114800" y="33512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42" name="AutoShape 24"/>
            <p:cNvSpPr>
              <a:spLocks noChangeArrowheads="1"/>
            </p:cNvSpPr>
            <p:nvPr/>
          </p:nvSpPr>
          <p:spPr bwMode="auto">
            <a:xfrm>
              <a:off x="4724400" y="33512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043" name="AutoShape 25"/>
            <p:cNvSpPr>
              <a:spLocks noChangeArrowheads="1"/>
            </p:cNvSpPr>
            <p:nvPr/>
          </p:nvSpPr>
          <p:spPr bwMode="auto">
            <a:xfrm>
              <a:off x="5334000" y="33512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pic>
        <p:nvPicPr>
          <p:cNvPr id="29" name="Picture 2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5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Curved Roads</a:t>
            </a:r>
          </a:p>
        </p:txBody>
      </p:sp>
      <p:sp>
        <p:nvSpPr>
          <p:cNvPr id="87043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4C393AF-514D-4D1C-BAF9-15633D0BFC8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grpSp>
        <p:nvGrpSpPr>
          <p:cNvPr id="6" name="Group 5" descr="Curved Roads"/>
          <p:cNvGrpSpPr/>
          <p:nvPr/>
        </p:nvGrpSpPr>
        <p:grpSpPr>
          <a:xfrm>
            <a:off x="0" y="1549400"/>
            <a:ext cx="9175750" cy="7200900"/>
            <a:chOff x="0" y="1549400"/>
            <a:chExt cx="9175750" cy="7200900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1549400"/>
              <a:ext cx="9175750" cy="7200900"/>
              <a:chOff x="0" y="1549400"/>
              <a:chExt cx="9175750" cy="7200900"/>
            </a:xfrm>
          </p:grpSpPr>
          <p:sp>
            <p:nvSpPr>
              <p:cNvPr id="87045" name="Rectangle 4"/>
              <p:cNvSpPr>
                <a:spLocks noChangeArrowheads="1"/>
              </p:cNvSpPr>
              <p:nvPr/>
            </p:nvSpPr>
            <p:spPr bwMode="auto">
              <a:xfrm>
                <a:off x="1588" y="1549400"/>
                <a:ext cx="9140825" cy="4098925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7046" name="AutoShape 5"/>
              <p:cNvSpPr>
                <a:spLocks noChangeArrowheads="1"/>
              </p:cNvSpPr>
              <p:nvPr/>
            </p:nvSpPr>
            <p:spPr bwMode="auto">
              <a:xfrm>
                <a:off x="0" y="2533650"/>
                <a:ext cx="9139238" cy="6216650"/>
              </a:xfrm>
              <a:custGeom>
                <a:avLst/>
                <a:gdLst>
                  <a:gd name="T0" fmla="*/ 2147483647 w 21600"/>
                  <a:gd name="T1" fmla="*/ 0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2147483647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rgbClr val="777777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047" name="AutoShape 7"/>
              <p:cNvSpPr>
                <a:spLocks noChangeArrowheads="1"/>
              </p:cNvSpPr>
              <p:nvPr/>
            </p:nvSpPr>
            <p:spPr bwMode="auto">
              <a:xfrm>
                <a:off x="2360613" y="5281613"/>
                <a:ext cx="304800" cy="304800"/>
              </a:xfrm>
              <a:prstGeom prst="octagon">
                <a:avLst>
                  <a:gd name="adj" fmla="val 29287"/>
                </a:avLst>
              </a:prstGeom>
              <a:solidFill>
                <a:srgbClr val="FF00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7048" name="AutoShape 8"/>
              <p:cNvSpPr>
                <a:spLocks noChangeArrowheads="1"/>
              </p:cNvSpPr>
              <p:nvPr/>
            </p:nvSpPr>
            <p:spPr bwMode="auto">
              <a:xfrm>
                <a:off x="2171700" y="4832350"/>
                <a:ext cx="228600" cy="228600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7049" name="AutoShape 9"/>
              <p:cNvSpPr>
                <a:spLocks noChangeArrowheads="1"/>
              </p:cNvSpPr>
              <p:nvPr/>
            </p:nvSpPr>
            <p:spPr bwMode="auto">
              <a:xfrm>
                <a:off x="2392363" y="4379913"/>
                <a:ext cx="228600" cy="228600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7050" name="AutoShape 10"/>
              <p:cNvSpPr>
                <a:spLocks noChangeArrowheads="1"/>
              </p:cNvSpPr>
              <p:nvPr/>
            </p:nvSpPr>
            <p:spPr bwMode="auto">
              <a:xfrm>
                <a:off x="2670175" y="3859213"/>
                <a:ext cx="228600" cy="228600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7052" name="AutoShape 12"/>
              <p:cNvSpPr>
                <a:spLocks noChangeArrowheads="1"/>
              </p:cNvSpPr>
              <p:nvPr/>
            </p:nvSpPr>
            <p:spPr bwMode="auto">
              <a:xfrm>
                <a:off x="6296025" y="4327525"/>
                <a:ext cx="228600" cy="228600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7053" name="AutoShape 13"/>
              <p:cNvSpPr>
                <a:spLocks noChangeArrowheads="1"/>
              </p:cNvSpPr>
              <p:nvPr/>
            </p:nvSpPr>
            <p:spPr bwMode="auto">
              <a:xfrm>
                <a:off x="6564313" y="4852988"/>
                <a:ext cx="228600" cy="228600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7054" name="Rectangle 14"/>
              <p:cNvSpPr>
                <a:spLocks noChangeArrowheads="1"/>
              </p:cNvSpPr>
              <p:nvPr/>
            </p:nvSpPr>
            <p:spPr bwMode="auto">
              <a:xfrm>
                <a:off x="8351838" y="3740150"/>
                <a:ext cx="823912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ClrTx/>
                  <a:buFontTx/>
                  <a:buNone/>
                </a:pPr>
                <a:r>
                  <a:rPr lang="en-US" altLang="en-US" sz="1400">
                    <a:solidFill>
                      <a:schemeClr val="tx1"/>
                    </a:solidFill>
                    <a:cs typeface="Times New Roman" pitchFamily="18" charset="0"/>
                  </a:rPr>
                  <a:t>Flagger</a:t>
                </a:r>
              </a:p>
            </p:txBody>
          </p:sp>
          <p:sp>
            <p:nvSpPr>
              <p:cNvPr id="87055" name="AutoShape 18"/>
              <p:cNvSpPr>
                <a:spLocks noChangeArrowheads="1"/>
              </p:cNvSpPr>
              <p:nvPr/>
            </p:nvSpPr>
            <p:spPr bwMode="auto">
              <a:xfrm>
                <a:off x="8709025" y="4038600"/>
                <a:ext cx="304800" cy="304800"/>
              </a:xfrm>
              <a:prstGeom prst="octagon">
                <a:avLst>
                  <a:gd name="adj" fmla="val 29287"/>
                </a:avLst>
              </a:prstGeom>
              <a:solidFill>
                <a:srgbClr val="FF00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7056" name="AutoShape 29"/>
              <p:cNvSpPr>
                <a:spLocks noChangeArrowheads="1"/>
              </p:cNvSpPr>
              <p:nvPr/>
            </p:nvSpPr>
            <p:spPr bwMode="auto">
              <a:xfrm>
                <a:off x="3105150" y="3508375"/>
                <a:ext cx="228600" cy="228600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7057" name="AutoShape 30"/>
              <p:cNvSpPr>
                <a:spLocks noChangeArrowheads="1"/>
              </p:cNvSpPr>
              <p:nvPr/>
            </p:nvSpPr>
            <p:spPr bwMode="auto">
              <a:xfrm>
                <a:off x="3592513" y="3330575"/>
                <a:ext cx="228600" cy="228600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7058" name="AutoShape 31"/>
              <p:cNvSpPr>
                <a:spLocks noChangeArrowheads="1"/>
              </p:cNvSpPr>
              <p:nvPr/>
            </p:nvSpPr>
            <p:spPr bwMode="auto">
              <a:xfrm>
                <a:off x="4114800" y="3317875"/>
                <a:ext cx="228600" cy="228600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7059" name="AutoShape 32"/>
              <p:cNvSpPr>
                <a:spLocks noChangeArrowheads="1"/>
              </p:cNvSpPr>
              <p:nvPr/>
            </p:nvSpPr>
            <p:spPr bwMode="auto">
              <a:xfrm>
                <a:off x="4702175" y="3270250"/>
                <a:ext cx="228600" cy="228600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7060" name="AutoShape 33"/>
              <p:cNvSpPr>
                <a:spLocks noChangeArrowheads="1"/>
              </p:cNvSpPr>
              <p:nvPr/>
            </p:nvSpPr>
            <p:spPr bwMode="auto">
              <a:xfrm>
                <a:off x="5230813" y="3397250"/>
                <a:ext cx="228600" cy="228600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7061" name="Rectangle 41"/>
              <p:cNvSpPr>
                <a:spLocks noChangeArrowheads="1"/>
              </p:cNvSpPr>
              <p:nvPr/>
            </p:nvSpPr>
            <p:spPr bwMode="auto">
              <a:xfrm>
                <a:off x="2640013" y="5310188"/>
                <a:ext cx="823912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ClrTx/>
                  <a:buFontTx/>
                  <a:buNone/>
                </a:pPr>
                <a:r>
                  <a:rPr lang="en-US" altLang="en-US" sz="1400">
                    <a:solidFill>
                      <a:schemeClr val="tx1"/>
                    </a:solidFill>
                    <a:cs typeface="Times New Roman" pitchFamily="18" charset="0"/>
                  </a:rPr>
                  <a:t>Flagger</a:t>
                </a:r>
              </a:p>
            </p:txBody>
          </p:sp>
          <p:sp>
            <p:nvSpPr>
              <p:cNvPr id="87062" name="Rectangle 42"/>
              <p:cNvSpPr>
                <a:spLocks noChangeArrowheads="1"/>
              </p:cNvSpPr>
              <p:nvPr/>
            </p:nvSpPr>
            <p:spPr bwMode="auto">
              <a:xfrm>
                <a:off x="4003675" y="4519613"/>
                <a:ext cx="862013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ClrTx/>
                  <a:buFontTx/>
                  <a:buNone/>
                </a:pPr>
                <a:r>
                  <a:rPr lang="en-US" altLang="en-US" sz="1400">
                    <a:solidFill>
                      <a:schemeClr val="tx1"/>
                    </a:solidFill>
                    <a:cs typeface="Times New Roman" pitchFamily="18" charset="0"/>
                  </a:rPr>
                  <a:t>Incident</a:t>
                </a:r>
              </a:p>
            </p:txBody>
          </p:sp>
          <p:sp>
            <p:nvSpPr>
              <p:cNvPr id="87063" name="Rectangle 43"/>
              <p:cNvSpPr>
                <a:spLocks noChangeArrowheads="1"/>
              </p:cNvSpPr>
              <p:nvPr/>
            </p:nvSpPr>
            <p:spPr bwMode="auto">
              <a:xfrm>
                <a:off x="3819525" y="3924300"/>
                <a:ext cx="1320800" cy="601663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7064" name="AutoShape 46"/>
              <p:cNvSpPr>
                <a:spLocks noChangeArrowheads="1"/>
              </p:cNvSpPr>
              <p:nvPr/>
            </p:nvSpPr>
            <p:spPr bwMode="auto">
              <a:xfrm>
                <a:off x="5570538" y="3608388"/>
                <a:ext cx="228600" cy="228600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87065" name="Freeform 54"/>
              <p:cNvSpPr>
                <a:spLocks/>
              </p:cNvSpPr>
              <p:nvPr/>
            </p:nvSpPr>
            <p:spPr bwMode="auto">
              <a:xfrm>
                <a:off x="950913" y="3198813"/>
                <a:ext cx="7129462" cy="2449512"/>
              </a:xfrm>
              <a:custGeom>
                <a:avLst/>
                <a:gdLst>
                  <a:gd name="T0" fmla="*/ 0 w 4519"/>
                  <a:gd name="T1" fmla="*/ 2147483647 h 1471"/>
                  <a:gd name="T2" fmla="*/ 107028702 w 4519"/>
                  <a:gd name="T3" fmla="*/ 2147483647 h 1471"/>
                  <a:gd name="T4" fmla="*/ 216545379 w 4519"/>
                  <a:gd name="T5" fmla="*/ 2147483647 h 1471"/>
                  <a:gd name="T6" fmla="*/ 435578733 w 4519"/>
                  <a:gd name="T7" fmla="*/ 2147483647 h 1471"/>
                  <a:gd name="T8" fmla="*/ 652124111 w 4519"/>
                  <a:gd name="T9" fmla="*/ 2147483647 h 1471"/>
                  <a:gd name="T10" fmla="*/ 923427040 w 4519"/>
                  <a:gd name="T11" fmla="*/ 1874479483 h 1471"/>
                  <a:gd name="T12" fmla="*/ 1214643238 w 4519"/>
                  <a:gd name="T13" fmla="*/ 1572233681 h 1471"/>
                  <a:gd name="T14" fmla="*/ 1667645688 w 4519"/>
                  <a:gd name="T15" fmla="*/ 1206210646 h 1471"/>
                  <a:gd name="T16" fmla="*/ 2048465294 w 4519"/>
                  <a:gd name="T17" fmla="*/ 964967851 h 1471"/>
                  <a:gd name="T18" fmla="*/ 2147483647 w 4519"/>
                  <a:gd name="T19" fmla="*/ 720954160 h 1471"/>
                  <a:gd name="T20" fmla="*/ 2147483647 w 4519"/>
                  <a:gd name="T21" fmla="*/ 540714371 h 1471"/>
                  <a:gd name="T22" fmla="*/ 2147483647 w 4519"/>
                  <a:gd name="T23" fmla="*/ 357703686 h 1471"/>
                  <a:gd name="T24" fmla="*/ 2147483647 w 4519"/>
                  <a:gd name="T25" fmla="*/ 177465562 h 1471"/>
                  <a:gd name="T26" fmla="*/ 2147483647 w 4519"/>
                  <a:gd name="T27" fmla="*/ 74867478 h 1471"/>
                  <a:gd name="T28" fmla="*/ 2147483647 w 4519"/>
                  <a:gd name="T29" fmla="*/ 13864471 h 1471"/>
                  <a:gd name="T30" fmla="*/ 2147483647 w 4519"/>
                  <a:gd name="T31" fmla="*/ 13864471 h 1471"/>
                  <a:gd name="T32" fmla="*/ 2147483647 w 4519"/>
                  <a:gd name="T33" fmla="*/ 13864471 h 1471"/>
                  <a:gd name="T34" fmla="*/ 2147483647 w 4519"/>
                  <a:gd name="T35" fmla="*/ 94278736 h 1471"/>
                  <a:gd name="T36" fmla="*/ 2147483647 w 4519"/>
                  <a:gd name="T37" fmla="*/ 235696008 h 1471"/>
                  <a:gd name="T38" fmla="*/ 2147483647 w 4519"/>
                  <a:gd name="T39" fmla="*/ 399297099 h 1471"/>
                  <a:gd name="T40" fmla="*/ 2147483647 w 4519"/>
                  <a:gd name="T41" fmla="*/ 640539895 h 1471"/>
                  <a:gd name="T42" fmla="*/ 2147483647 w 4519"/>
                  <a:gd name="T43" fmla="*/ 923374438 h 1471"/>
                  <a:gd name="T44" fmla="*/ 2147483647 w 4519"/>
                  <a:gd name="T45" fmla="*/ 1186799388 h 1471"/>
                  <a:gd name="T46" fmla="*/ 2147483647 w 4519"/>
                  <a:gd name="T47" fmla="*/ 1491819416 h 1471"/>
                  <a:gd name="T48" fmla="*/ 2147483647 w 4519"/>
                  <a:gd name="T49" fmla="*/ 1954892083 h 1471"/>
                  <a:gd name="T50" fmla="*/ 2147483647 w 4519"/>
                  <a:gd name="T51" fmla="*/ 2147483647 h 1471"/>
                  <a:gd name="T52" fmla="*/ 2147483647 w 4519"/>
                  <a:gd name="T53" fmla="*/ 2147483647 h 1471"/>
                  <a:gd name="T54" fmla="*/ 2147483647 w 4519"/>
                  <a:gd name="T55" fmla="*/ 2147483647 h 1471"/>
                  <a:gd name="T56" fmla="*/ 2147483647 w 4519"/>
                  <a:gd name="T57" fmla="*/ 2147483647 h 1471"/>
                  <a:gd name="T58" fmla="*/ 2147483647 w 4519"/>
                  <a:gd name="T59" fmla="*/ 2147483647 h 147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4519"/>
                  <a:gd name="T91" fmla="*/ 0 h 1471"/>
                  <a:gd name="T92" fmla="*/ 4519 w 4519"/>
                  <a:gd name="T93" fmla="*/ 1471 h 147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4519" h="1471">
                    <a:moveTo>
                      <a:pt x="0" y="1456"/>
                    </a:moveTo>
                    <a:cubicBezTo>
                      <a:pt x="14" y="1386"/>
                      <a:pt x="29" y="1317"/>
                      <a:pt x="43" y="1259"/>
                    </a:cubicBezTo>
                    <a:cubicBezTo>
                      <a:pt x="57" y="1201"/>
                      <a:pt x="65" y="1161"/>
                      <a:pt x="87" y="1106"/>
                    </a:cubicBezTo>
                    <a:cubicBezTo>
                      <a:pt x="109" y="1051"/>
                      <a:pt x="146" y="981"/>
                      <a:pt x="175" y="931"/>
                    </a:cubicBezTo>
                    <a:cubicBezTo>
                      <a:pt x="204" y="881"/>
                      <a:pt x="229" y="849"/>
                      <a:pt x="262" y="807"/>
                    </a:cubicBezTo>
                    <a:cubicBezTo>
                      <a:pt x="295" y="765"/>
                      <a:pt x="333" y="716"/>
                      <a:pt x="371" y="676"/>
                    </a:cubicBezTo>
                    <a:cubicBezTo>
                      <a:pt x="409" y="636"/>
                      <a:pt x="438" y="607"/>
                      <a:pt x="488" y="567"/>
                    </a:cubicBezTo>
                    <a:cubicBezTo>
                      <a:pt x="538" y="527"/>
                      <a:pt x="614" y="471"/>
                      <a:pt x="670" y="435"/>
                    </a:cubicBezTo>
                    <a:cubicBezTo>
                      <a:pt x="726" y="399"/>
                      <a:pt x="771" y="377"/>
                      <a:pt x="823" y="348"/>
                    </a:cubicBezTo>
                    <a:cubicBezTo>
                      <a:pt x="875" y="319"/>
                      <a:pt x="928" y="285"/>
                      <a:pt x="984" y="260"/>
                    </a:cubicBezTo>
                    <a:cubicBezTo>
                      <a:pt x="1040" y="235"/>
                      <a:pt x="1101" y="217"/>
                      <a:pt x="1159" y="195"/>
                    </a:cubicBezTo>
                    <a:cubicBezTo>
                      <a:pt x="1217" y="173"/>
                      <a:pt x="1257" y="151"/>
                      <a:pt x="1334" y="129"/>
                    </a:cubicBezTo>
                    <a:cubicBezTo>
                      <a:pt x="1411" y="107"/>
                      <a:pt x="1531" y="81"/>
                      <a:pt x="1618" y="64"/>
                    </a:cubicBezTo>
                    <a:cubicBezTo>
                      <a:pt x="1705" y="47"/>
                      <a:pt x="1778" y="37"/>
                      <a:pt x="1859" y="27"/>
                    </a:cubicBezTo>
                    <a:cubicBezTo>
                      <a:pt x="1940" y="17"/>
                      <a:pt x="2033" y="9"/>
                      <a:pt x="2107" y="5"/>
                    </a:cubicBezTo>
                    <a:cubicBezTo>
                      <a:pt x="2181" y="1"/>
                      <a:pt x="2236" y="5"/>
                      <a:pt x="2304" y="5"/>
                    </a:cubicBezTo>
                    <a:cubicBezTo>
                      <a:pt x="2372" y="5"/>
                      <a:pt x="2435" y="0"/>
                      <a:pt x="2515" y="5"/>
                    </a:cubicBezTo>
                    <a:cubicBezTo>
                      <a:pt x="2595" y="10"/>
                      <a:pt x="2696" y="21"/>
                      <a:pt x="2785" y="34"/>
                    </a:cubicBezTo>
                    <a:cubicBezTo>
                      <a:pt x="2874" y="47"/>
                      <a:pt x="2966" y="67"/>
                      <a:pt x="3047" y="85"/>
                    </a:cubicBezTo>
                    <a:cubicBezTo>
                      <a:pt x="3128" y="103"/>
                      <a:pt x="3196" y="120"/>
                      <a:pt x="3273" y="144"/>
                    </a:cubicBezTo>
                    <a:cubicBezTo>
                      <a:pt x="3350" y="168"/>
                      <a:pt x="3434" y="200"/>
                      <a:pt x="3507" y="231"/>
                    </a:cubicBezTo>
                    <a:cubicBezTo>
                      <a:pt x="3580" y="262"/>
                      <a:pt x="3652" y="300"/>
                      <a:pt x="3711" y="333"/>
                    </a:cubicBezTo>
                    <a:cubicBezTo>
                      <a:pt x="3770" y="366"/>
                      <a:pt x="3811" y="394"/>
                      <a:pt x="3864" y="428"/>
                    </a:cubicBezTo>
                    <a:cubicBezTo>
                      <a:pt x="3917" y="462"/>
                      <a:pt x="3974" y="492"/>
                      <a:pt x="4032" y="538"/>
                    </a:cubicBezTo>
                    <a:cubicBezTo>
                      <a:pt x="4090" y="584"/>
                      <a:pt x="4164" y="654"/>
                      <a:pt x="4214" y="705"/>
                    </a:cubicBezTo>
                    <a:cubicBezTo>
                      <a:pt x="4264" y="756"/>
                      <a:pt x="4298" y="797"/>
                      <a:pt x="4331" y="844"/>
                    </a:cubicBezTo>
                    <a:cubicBezTo>
                      <a:pt x="4364" y="891"/>
                      <a:pt x="4388" y="937"/>
                      <a:pt x="4411" y="990"/>
                    </a:cubicBezTo>
                    <a:cubicBezTo>
                      <a:pt x="4434" y="1043"/>
                      <a:pt x="4452" y="1096"/>
                      <a:pt x="4469" y="1165"/>
                    </a:cubicBezTo>
                    <a:cubicBezTo>
                      <a:pt x="4486" y="1234"/>
                      <a:pt x="4507" y="1354"/>
                      <a:pt x="4513" y="1405"/>
                    </a:cubicBezTo>
                    <a:cubicBezTo>
                      <a:pt x="4519" y="1456"/>
                      <a:pt x="4506" y="1460"/>
                      <a:pt x="4506" y="1471"/>
                    </a:cubicBezTo>
                  </a:path>
                </a:pathLst>
              </a:custGeom>
              <a:noFill/>
              <a:ln w="28575" cap="flat" cmpd="sng">
                <a:solidFill>
                  <a:srgbClr val="FFFF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7051" name="AutoShape 11"/>
            <p:cNvSpPr>
              <a:spLocks noChangeArrowheads="1"/>
            </p:cNvSpPr>
            <p:nvPr/>
          </p:nvSpPr>
          <p:spPr bwMode="auto">
            <a:xfrm>
              <a:off x="5926138" y="3859213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pic>
        <p:nvPicPr>
          <p:cNvPr id="28" name="Picture 2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Intersections</a:t>
            </a:r>
          </a:p>
        </p:txBody>
      </p:sp>
      <p:sp>
        <p:nvSpPr>
          <p:cNvPr id="8806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Most hazardous traffic operation that CERT members may be asked to perform</a:t>
            </a:r>
          </a:p>
          <a:p>
            <a:pPr eaLnBrk="1" hangingPunct="1"/>
            <a:r>
              <a:rPr lang="en-US" altLang="en-US" smtClean="0"/>
              <a:t>Causes </a:t>
            </a:r>
          </a:p>
          <a:p>
            <a:pPr lvl="1" eaLnBrk="1" hangingPunct="1"/>
            <a:r>
              <a:rPr lang="en-US" altLang="en-US" smtClean="0"/>
              <a:t>Power outage</a:t>
            </a:r>
          </a:p>
          <a:p>
            <a:pPr lvl="1" eaLnBrk="1" hangingPunct="1"/>
            <a:r>
              <a:rPr lang="en-US" altLang="en-US" smtClean="0"/>
              <a:t>Evacuation</a:t>
            </a:r>
            <a:endParaRPr lang="en-US" altLang="en-US" sz="3200" smtClean="0"/>
          </a:p>
        </p:txBody>
      </p:sp>
      <p:sp>
        <p:nvSpPr>
          <p:cNvPr id="880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880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0FB813B-F2F4-4FE4-9059-9A5C403DE08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General Guidance at Intersections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Stand where you can see all traffic; drivers can see you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Never turn your back to oncoming traffic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Signal drivers in time to stop before reaching crosswalk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Clear intersection before allowing opposite traffic to proceed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Don’t let too many cars build up in any direction</a:t>
            </a:r>
          </a:p>
        </p:txBody>
      </p:sp>
      <p:sp>
        <p:nvSpPr>
          <p:cNvPr id="8909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890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CFE353C-63CC-43EB-B41B-B6F81B2AB48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Intersection with One Person</a:t>
            </a:r>
          </a:p>
        </p:txBody>
      </p:sp>
      <p:sp>
        <p:nvSpPr>
          <p:cNvPr id="90115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BA06213-9546-4246-9931-752DFA5F271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grpSp>
        <p:nvGrpSpPr>
          <p:cNvPr id="2" name="Group 1" descr="Intersection with one person"/>
          <p:cNvGrpSpPr/>
          <p:nvPr/>
        </p:nvGrpSpPr>
        <p:grpSpPr>
          <a:xfrm>
            <a:off x="-9525" y="1465263"/>
            <a:ext cx="9248775" cy="4197350"/>
            <a:chOff x="-9525" y="1465263"/>
            <a:chExt cx="9248775" cy="4197350"/>
          </a:xfrm>
        </p:grpSpPr>
        <p:sp>
          <p:nvSpPr>
            <p:cNvPr id="90117" name="Rectangle 3"/>
            <p:cNvSpPr>
              <a:spLocks noChangeArrowheads="1"/>
            </p:cNvSpPr>
            <p:nvPr/>
          </p:nvSpPr>
          <p:spPr bwMode="auto">
            <a:xfrm>
              <a:off x="0" y="4365625"/>
              <a:ext cx="9140825" cy="12969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0118" name="Rectangle 4"/>
            <p:cNvSpPr>
              <a:spLocks noChangeArrowheads="1"/>
            </p:cNvSpPr>
            <p:nvPr/>
          </p:nvSpPr>
          <p:spPr bwMode="auto">
            <a:xfrm>
              <a:off x="-9525" y="1492250"/>
              <a:ext cx="9153525" cy="12969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0119" name="Rectangle 5"/>
            <p:cNvSpPr>
              <a:spLocks noChangeArrowheads="1"/>
            </p:cNvSpPr>
            <p:nvPr/>
          </p:nvSpPr>
          <p:spPr bwMode="auto">
            <a:xfrm>
              <a:off x="1588" y="2789238"/>
              <a:ext cx="9139237" cy="158591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0120" name="Rectangle 14"/>
            <p:cNvSpPr>
              <a:spLocks noChangeArrowheads="1"/>
            </p:cNvSpPr>
            <p:nvPr/>
          </p:nvSpPr>
          <p:spPr bwMode="auto">
            <a:xfrm>
              <a:off x="4154488" y="3078163"/>
              <a:ext cx="82391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Times New Roman" pitchFamily="18" charset="0"/>
                </a:rPr>
                <a:t>Flagger</a:t>
              </a:r>
            </a:p>
          </p:txBody>
        </p:sp>
        <p:sp>
          <p:nvSpPr>
            <p:cNvPr id="90121" name="AutoShape 18"/>
            <p:cNvSpPr>
              <a:spLocks noChangeArrowheads="1"/>
            </p:cNvSpPr>
            <p:nvPr/>
          </p:nvSpPr>
          <p:spPr bwMode="auto">
            <a:xfrm>
              <a:off x="4427538" y="3417888"/>
              <a:ext cx="304800" cy="304800"/>
            </a:xfrm>
            <a:prstGeom prst="octagon">
              <a:avLst>
                <a:gd name="adj" fmla="val 29287"/>
              </a:avLst>
            </a:prstGeom>
            <a:solidFill>
              <a:srgbClr val="FF0000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0122" name="Rectangle 42"/>
            <p:cNvSpPr>
              <a:spLocks noChangeArrowheads="1"/>
            </p:cNvSpPr>
            <p:nvPr/>
          </p:nvSpPr>
          <p:spPr bwMode="auto">
            <a:xfrm>
              <a:off x="4003675" y="4519613"/>
              <a:ext cx="86201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Times New Roman" pitchFamily="18" charset="0"/>
                </a:rPr>
                <a:t>Incident</a:t>
              </a:r>
            </a:p>
          </p:txBody>
        </p:sp>
        <p:sp>
          <p:nvSpPr>
            <p:cNvPr id="90123" name="Rectangle 44"/>
            <p:cNvSpPr>
              <a:spLocks noChangeArrowheads="1"/>
            </p:cNvSpPr>
            <p:nvPr/>
          </p:nvSpPr>
          <p:spPr bwMode="auto">
            <a:xfrm>
              <a:off x="3775075" y="1465263"/>
              <a:ext cx="1620838" cy="131921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0124" name="Rectangle 45"/>
            <p:cNvSpPr>
              <a:spLocks noChangeArrowheads="1"/>
            </p:cNvSpPr>
            <p:nvPr/>
          </p:nvSpPr>
          <p:spPr bwMode="auto">
            <a:xfrm>
              <a:off x="3776663" y="4338638"/>
              <a:ext cx="1620837" cy="131921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0125" name="Line 46"/>
            <p:cNvSpPr>
              <a:spLocks noChangeShapeType="1"/>
            </p:cNvSpPr>
            <p:nvPr/>
          </p:nvSpPr>
          <p:spPr bwMode="auto">
            <a:xfrm>
              <a:off x="4594225" y="4362450"/>
              <a:ext cx="1588" cy="1287463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26" name="Line 47"/>
            <p:cNvSpPr>
              <a:spLocks noChangeShapeType="1"/>
            </p:cNvSpPr>
            <p:nvPr/>
          </p:nvSpPr>
          <p:spPr bwMode="auto">
            <a:xfrm>
              <a:off x="0" y="3529013"/>
              <a:ext cx="3773488" cy="22225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27" name="Line 48"/>
            <p:cNvSpPr>
              <a:spLocks noChangeShapeType="1"/>
            </p:cNvSpPr>
            <p:nvPr/>
          </p:nvSpPr>
          <p:spPr bwMode="auto">
            <a:xfrm flipV="1">
              <a:off x="5373688" y="3473450"/>
              <a:ext cx="3865562" cy="1270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28" name="Line 51"/>
            <p:cNvSpPr>
              <a:spLocks noChangeShapeType="1"/>
            </p:cNvSpPr>
            <p:nvPr/>
          </p:nvSpPr>
          <p:spPr bwMode="auto">
            <a:xfrm>
              <a:off x="4608513" y="1493838"/>
              <a:ext cx="1587" cy="121920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8" name="Picture 1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Intersection with More Than One Person</a:t>
            </a:r>
          </a:p>
        </p:txBody>
      </p:sp>
      <p:sp>
        <p:nvSpPr>
          <p:cNvPr id="91139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2F6E290-7B9F-4EBB-A2DB-5922066354B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grpSp>
        <p:nvGrpSpPr>
          <p:cNvPr id="2" name="Group 1" descr="Intersection with more than one person"/>
          <p:cNvGrpSpPr/>
          <p:nvPr/>
        </p:nvGrpSpPr>
        <p:grpSpPr>
          <a:xfrm>
            <a:off x="-9525" y="1465263"/>
            <a:ext cx="9248775" cy="4197350"/>
            <a:chOff x="-9525" y="1465263"/>
            <a:chExt cx="9248775" cy="4197350"/>
          </a:xfrm>
        </p:grpSpPr>
        <p:sp>
          <p:nvSpPr>
            <p:cNvPr id="91141" name="Rectangle 3"/>
            <p:cNvSpPr>
              <a:spLocks noChangeArrowheads="1"/>
            </p:cNvSpPr>
            <p:nvPr/>
          </p:nvSpPr>
          <p:spPr bwMode="auto">
            <a:xfrm>
              <a:off x="0" y="4365625"/>
              <a:ext cx="9140825" cy="12969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1142" name="Rectangle 4"/>
            <p:cNvSpPr>
              <a:spLocks noChangeArrowheads="1"/>
            </p:cNvSpPr>
            <p:nvPr/>
          </p:nvSpPr>
          <p:spPr bwMode="auto">
            <a:xfrm>
              <a:off x="-9525" y="1492250"/>
              <a:ext cx="9153525" cy="12969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1143" name="Rectangle 5"/>
            <p:cNvSpPr>
              <a:spLocks noChangeArrowheads="1"/>
            </p:cNvSpPr>
            <p:nvPr/>
          </p:nvSpPr>
          <p:spPr bwMode="auto">
            <a:xfrm>
              <a:off x="1588" y="2789238"/>
              <a:ext cx="9139237" cy="158591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1144" name="Rectangle 8"/>
            <p:cNvSpPr>
              <a:spLocks noChangeArrowheads="1"/>
            </p:cNvSpPr>
            <p:nvPr/>
          </p:nvSpPr>
          <p:spPr bwMode="auto">
            <a:xfrm>
              <a:off x="4003675" y="4519613"/>
              <a:ext cx="86201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1400">
                  <a:solidFill>
                    <a:schemeClr val="tx1"/>
                  </a:solidFill>
                  <a:cs typeface="Times New Roman" pitchFamily="18" charset="0"/>
                </a:rPr>
                <a:t>Incident</a:t>
              </a:r>
            </a:p>
          </p:txBody>
        </p:sp>
        <p:sp>
          <p:nvSpPr>
            <p:cNvPr id="91145" name="Rectangle 9"/>
            <p:cNvSpPr>
              <a:spLocks noChangeArrowheads="1"/>
            </p:cNvSpPr>
            <p:nvPr/>
          </p:nvSpPr>
          <p:spPr bwMode="auto">
            <a:xfrm>
              <a:off x="3775075" y="1465263"/>
              <a:ext cx="1620838" cy="131921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1146" name="Rectangle 10"/>
            <p:cNvSpPr>
              <a:spLocks noChangeArrowheads="1"/>
            </p:cNvSpPr>
            <p:nvPr/>
          </p:nvSpPr>
          <p:spPr bwMode="auto">
            <a:xfrm>
              <a:off x="3776663" y="4338638"/>
              <a:ext cx="1620837" cy="131921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6600"/>
                </a:buClr>
                <a:buFont typeface="Arial" pitchFamily="34" charset="0"/>
                <a:buChar char="●"/>
                <a:defRPr sz="3200">
                  <a:solidFill>
                    <a:srgbClr val="0066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800">
                  <a:solidFill>
                    <a:srgbClr val="00660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2400">
                  <a:solidFill>
                    <a:srgbClr val="00660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§"/>
                <a:defRPr sz="2000">
                  <a:solidFill>
                    <a:srgbClr val="00660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6600"/>
                </a:buClr>
                <a:buFont typeface="Wingdings" pitchFamily="2" charset="2"/>
                <a:buChar char="v"/>
                <a:defRPr sz="1600">
                  <a:solidFill>
                    <a:srgbClr val="00660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1147" name="Line 11"/>
            <p:cNvSpPr>
              <a:spLocks noChangeShapeType="1"/>
            </p:cNvSpPr>
            <p:nvPr/>
          </p:nvSpPr>
          <p:spPr bwMode="auto">
            <a:xfrm>
              <a:off x="4594225" y="4362450"/>
              <a:ext cx="1588" cy="1287463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48" name="Line 12"/>
            <p:cNvSpPr>
              <a:spLocks noChangeShapeType="1"/>
            </p:cNvSpPr>
            <p:nvPr/>
          </p:nvSpPr>
          <p:spPr bwMode="auto">
            <a:xfrm>
              <a:off x="0" y="3529013"/>
              <a:ext cx="3773488" cy="22225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49" name="Line 13"/>
            <p:cNvSpPr>
              <a:spLocks noChangeShapeType="1"/>
            </p:cNvSpPr>
            <p:nvPr/>
          </p:nvSpPr>
          <p:spPr bwMode="auto">
            <a:xfrm flipV="1">
              <a:off x="5373688" y="3473450"/>
              <a:ext cx="3865562" cy="1270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50" name="Line 14"/>
            <p:cNvSpPr>
              <a:spLocks noChangeShapeType="1"/>
            </p:cNvSpPr>
            <p:nvPr/>
          </p:nvSpPr>
          <p:spPr bwMode="auto">
            <a:xfrm>
              <a:off x="4608513" y="1493838"/>
              <a:ext cx="1587" cy="121920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91151" name="Group 18"/>
            <p:cNvGrpSpPr>
              <a:grpSpLocks/>
            </p:cNvGrpSpPr>
            <p:nvPr/>
          </p:nvGrpSpPr>
          <p:grpSpPr bwMode="auto">
            <a:xfrm>
              <a:off x="5187950" y="2062163"/>
              <a:ext cx="823913" cy="644525"/>
              <a:chOff x="2617" y="1939"/>
              <a:chExt cx="519" cy="406"/>
            </a:xfrm>
          </p:grpSpPr>
          <p:sp>
            <p:nvSpPr>
              <p:cNvPr id="91161" name="Rectangle 19"/>
              <p:cNvSpPr>
                <a:spLocks noChangeArrowheads="1"/>
              </p:cNvSpPr>
              <p:nvPr/>
            </p:nvSpPr>
            <p:spPr bwMode="auto">
              <a:xfrm>
                <a:off x="2617" y="1939"/>
                <a:ext cx="51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ClrTx/>
                  <a:buFontTx/>
                  <a:buNone/>
                </a:pPr>
                <a:r>
                  <a:rPr lang="en-US" altLang="en-US" sz="1400">
                    <a:solidFill>
                      <a:schemeClr val="tx1"/>
                    </a:solidFill>
                    <a:cs typeface="Times New Roman" pitchFamily="18" charset="0"/>
                  </a:rPr>
                  <a:t>Flagger</a:t>
                </a:r>
              </a:p>
            </p:txBody>
          </p:sp>
          <p:sp>
            <p:nvSpPr>
              <p:cNvPr id="91162" name="AutoShape 20"/>
              <p:cNvSpPr>
                <a:spLocks noChangeArrowheads="1"/>
              </p:cNvSpPr>
              <p:nvPr/>
            </p:nvSpPr>
            <p:spPr bwMode="auto">
              <a:xfrm>
                <a:off x="2789" y="2153"/>
                <a:ext cx="192" cy="192"/>
              </a:xfrm>
              <a:prstGeom prst="octagon">
                <a:avLst>
                  <a:gd name="adj" fmla="val 29287"/>
                </a:avLst>
              </a:prstGeom>
              <a:solidFill>
                <a:srgbClr val="FF00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1152" name="Group 21"/>
            <p:cNvGrpSpPr>
              <a:grpSpLocks/>
            </p:cNvGrpSpPr>
            <p:nvPr/>
          </p:nvGrpSpPr>
          <p:grpSpPr bwMode="auto">
            <a:xfrm>
              <a:off x="3125788" y="4073525"/>
              <a:ext cx="823912" cy="644525"/>
              <a:chOff x="2617" y="1939"/>
              <a:chExt cx="519" cy="406"/>
            </a:xfrm>
          </p:grpSpPr>
          <p:sp>
            <p:nvSpPr>
              <p:cNvPr id="91159" name="Rectangle 22"/>
              <p:cNvSpPr>
                <a:spLocks noChangeArrowheads="1"/>
              </p:cNvSpPr>
              <p:nvPr/>
            </p:nvSpPr>
            <p:spPr bwMode="auto">
              <a:xfrm>
                <a:off x="2617" y="1939"/>
                <a:ext cx="51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ClrTx/>
                  <a:buFontTx/>
                  <a:buNone/>
                </a:pPr>
                <a:r>
                  <a:rPr lang="en-US" altLang="en-US" sz="1400">
                    <a:solidFill>
                      <a:schemeClr val="tx1"/>
                    </a:solidFill>
                    <a:cs typeface="Times New Roman" pitchFamily="18" charset="0"/>
                  </a:rPr>
                  <a:t>Flagger</a:t>
                </a:r>
              </a:p>
            </p:txBody>
          </p:sp>
          <p:sp>
            <p:nvSpPr>
              <p:cNvPr id="91160" name="AutoShape 23"/>
              <p:cNvSpPr>
                <a:spLocks noChangeArrowheads="1"/>
              </p:cNvSpPr>
              <p:nvPr/>
            </p:nvSpPr>
            <p:spPr bwMode="auto">
              <a:xfrm>
                <a:off x="2789" y="2153"/>
                <a:ext cx="192" cy="192"/>
              </a:xfrm>
              <a:prstGeom prst="octagon">
                <a:avLst>
                  <a:gd name="adj" fmla="val 29287"/>
                </a:avLst>
              </a:prstGeom>
              <a:solidFill>
                <a:srgbClr val="FF00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1153" name="Group 24"/>
            <p:cNvGrpSpPr>
              <a:grpSpLocks/>
            </p:cNvGrpSpPr>
            <p:nvPr/>
          </p:nvGrpSpPr>
          <p:grpSpPr bwMode="auto">
            <a:xfrm>
              <a:off x="5197475" y="4062413"/>
              <a:ext cx="823913" cy="644525"/>
              <a:chOff x="2617" y="1939"/>
              <a:chExt cx="519" cy="406"/>
            </a:xfrm>
          </p:grpSpPr>
          <p:sp>
            <p:nvSpPr>
              <p:cNvPr id="91157" name="Rectangle 25"/>
              <p:cNvSpPr>
                <a:spLocks noChangeArrowheads="1"/>
              </p:cNvSpPr>
              <p:nvPr/>
            </p:nvSpPr>
            <p:spPr bwMode="auto">
              <a:xfrm>
                <a:off x="2617" y="1939"/>
                <a:ext cx="51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ClrTx/>
                  <a:buFontTx/>
                  <a:buNone/>
                </a:pPr>
                <a:r>
                  <a:rPr lang="en-US" altLang="en-US" sz="1400">
                    <a:solidFill>
                      <a:schemeClr val="tx1"/>
                    </a:solidFill>
                    <a:cs typeface="Times New Roman" pitchFamily="18" charset="0"/>
                  </a:rPr>
                  <a:t>Flagger</a:t>
                </a:r>
              </a:p>
            </p:txBody>
          </p:sp>
          <p:sp>
            <p:nvSpPr>
              <p:cNvPr id="91158" name="AutoShape 26"/>
              <p:cNvSpPr>
                <a:spLocks noChangeArrowheads="1"/>
              </p:cNvSpPr>
              <p:nvPr/>
            </p:nvSpPr>
            <p:spPr bwMode="auto">
              <a:xfrm>
                <a:off x="2789" y="2153"/>
                <a:ext cx="192" cy="192"/>
              </a:xfrm>
              <a:prstGeom prst="octagon">
                <a:avLst>
                  <a:gd name="adj" fmla="val 29287"/>
                </a:avLst>
              </a:prstGeom>
              <a:solidFill>
                <a:srgbClr val="FF00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1154" name="Group 17"/>
            <p:cNvGrpSpPr>
              <a:grpSpLocks/>
            </p:cNvGrpSpPr>
            <p:nvPr/>
          </p:nvGrpSpPr>
          <p:grpSpPr bwMode="auto">
            <a:xfrm>
              <a:off x="3113088" y="2081213"/>
              <a:ext cx="823912" cy="644525"/>
              <a:chOff x="2617" y="1939"/>
              <a:chExt cx="519" cy="406"/>
            </a:xfrm>
          </p:grpSpPr>
          <p:sp>
            <p:nvSpPr>
              <p:cNvPr id="91155" name="Rectangle 6"/>
              <p:cNvSpPr>
                <a:spLocks noChangeArrowheads="1"/>
              </p:cNvSpPr>
              <p:nvPr/>
            </p:nvSpPr>
            <p:spPr bwMode="auto">
              <a:xfrm>
                <a:off x="2617" y="1939"/>
                <a:ext cx="51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ClrTx/>
                  <a:buFontTx/>
                  <a:buNone/>
                </a:pPr>
                <a:r>
                  <a:rPr lang="en-US" altLang="en-US" sz="1400">
                    <a:solidFill>
                      <a:schemeClr val="tx1"/>
                    </a:solidFill>
                    <a:cs typeface="Times New Roman" pitchFamily="18" charset="0"/>
                  </a:rPr>
                  <a:t>Flagger</a:t>
                </a:r>
              </a:p>
            </p:txBody>
          </p:sp>
          <p:sp>
            <p:nvSpPr>
              <p:cNvPr id="91156" name="AutoShape 7"/>
              <p:cNvSpPr>
                <a:spLocks noChangeArrowheads="1"/>
              </p:cNvSpPr>
              <p:nvPr/>
            </p:nvSpPr>
            <p:spPr bwMode="auto">
              <a:xfrm>
                <a:off x="2789" y="2153"/>
                <a:ext cx="192" cy="192"/>
              </a:xfrm>
              <a:prstGeom prst="octagon">
                <a:avLst>
                  <a:gd name="adj" fmla="val 29287"/>
                </a:avLst>
              </a:prstGeom>
              <a:solidFill>
                <a:srgbClr val="FF0000"/>
              </a:solidFill>
              <a:ln w="12700" cap="sq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6600"/>
                  </a:buClr>
                  <a:buFont typeface="Arial" pitchFamily="34" charset="0"/>
                  <a:buChar char="●"/>
                  <a:defRPr sz="3200">
                    <a:solidFill>
                      <a:srgbClr val="0066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800">
                    <a:solidFill>
                      <a:srgbClr val="0066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2400">
                    <a:solidFill>
                      <a:srgbClr val="0066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§"/>
                  <a:defRPr sz="2000">
                    <a:solidFill>
                      <a:srgbClr val="0066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6600"/>
                  </a:buClr>
                  <a:buFont typeface="Wingdings" pitchFamily="2" charset="2"/>
                  <a:buChar char="v"/>
                  <a:defRPr sz="1600">
                    <a:solidFill>
                      <a:srgbClr val="006600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28" name="Picture 2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Exercise</a:t>
            </a:r>
          </a:p>
        </p:txBody>
      </p:sp>
      <p:sp>
        <p:nvSpPr>
          <p:cNvPr id="92163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2002141-D949-4A85-B7EB-D8762824E47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9216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19088" y="1347788"/>
            <a:ext cx="8234362" cy="5173662"/>
          </a:xfrm>
        </p:spPr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smtClean="0"/>
          </a:p>
          <a:p>
            <a:pPr algn="ctr" eaLnBrk="1" hangingPunct="1">
              <a:buFont typeface="Arial" pitchFamily="34" charset="0"/>
              <a:buNone/>
            </a:pPr>
            <a:endParaRPr lang="en-US" altLang="en-US" b="1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>
                <a:solidFill>
                  <a:schemeClr val="tx1"/>
                </a:solidFill>
              </a:rPr>
              <a:t>Directing Traffic  </a:t>
            </a: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Exercise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>
              <a:buFont typeface="Arial" pitchFamily="34" charset="0"/>
              <a:buNone/>
            </a:pPr>
            <a:endParaRPr lang="en-US" altLang="en-US" b="1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altLang="en-US" b="1" smtClean="0"/>
              <a:t>Develop a Traffic Management Plan  </a:t>
            </a:r>
          </a:p>
        </p:txBody>
      </p:sp>
      <p:sp>
        <p:nvSpPr>
          <p:cNvPr id="9318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931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668B444-7E3B-420D-B7B1-4904F9736D6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Do You Think?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When would a CERT assist in the direction or management of crowds or traffic? </a:t>
            </a:r>
          </a:p>
        </p:txBody>
      </p:sp>
      <p:sp>
        <p:nvSpPr>
          <p:cNvPr id="112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E61A72C-0A35-4D22-82D2-7C9BF4A078B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Module Summary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mtClean="0"/>
              <a:t>In this module, we reviewed:</a:t>
            </a:r>
          </a:p>
          <a:p>
            <a:pPr eaLnBrk="1" hangingPunct="1"/>
            <a:r>
              <a:rPr lang="en-US" altLang="en-US" i="1" smtClean="0"/>
              <a:t>CERT Basic Training </a:t>
            </a:r>
            <a:r>
              <a:rPr lang="en-US" altLang="en-US" smtClean="0"/>
              <a:t>Concepts That Apply to Traffic and Crowd Management</a:t>
            </a:r>
          </a:p>
          <a:p>
            <a:pPr eaLnBrk="1" hangingPunct="1"/>
            <a:r>
              <a:rPr lang="en-US" altLang="en-US" smtClean="0"/>
              <a:t>Communicating Effectively</a:t>
            </a:r>
          </a:p>
          <a:p>
            <a:pPr eaLnBrk="1" hangingPunct="1"/>
            <a:r>
              <a:rPr lang="en-US" altLang="en-US" smtClean="0"/>
              <a:t>Crowd Management</a:t>
            </a:r>
          </a:p>
          <a:p>
            <a:pPr eaLnBrk="1" hangingPunct="1"/>
            <a:r>
              <a:rPr lang="en-US" altLang="en-US" smtClean="0"/>
              <a:t>Traffic Management</a:t>
            </a:r>
          </a:p>
        </p:txBody>
      </p:sp>
      <p:sp>
        <p:nvSpPr>
          <p:cNvPr id="9421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Traffic and Crowd Management</a:t>
            </a:r>
          </a:p>
        </p:txBody>
      </p:sp>
      <p:sp>
        <p:nvSpPr>
          <p:cNvPr id="942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4E4E6E6-2E4F-4BD2-A4B9-CC82ADCA650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Animal Response II&amp;quot;&quot;/&gt;&lt;property id=&quot;20307&quot; value=&quot;296&quot;/&gt;&lt;/object&gt;&lt;object type=&quot;3&quot; unique_id=&quot;10005&quot;&gt;&lt;property id=&quot;20148&quot; value=&quot;5&quot;/&gt;&lt;property id=&quot;20300&quot; value=&quot;Slide 2 - &amp;quot;Module Purpose&amp;quot;&quot;/&gt;&lt;property id=&quot;20307&quot; value=&quot;291&quot;/&gt;&lt;/object&gt;&lt;object type=&quot;3&quot; unique_id=&quot;10006&quot;&gt;&lt;property id=&quot;20148&quot; value=&quot;5&quot;/&gt;&lt;property id=&quot;20300&quot; value=&quot;Slide 3 - &amp;quot;What You Will Learn&amp;quot;&quot;/&gt;&lt;property id=&quot;20307&quot; value=&quot;298&quot;/&gt;&lt;/object&gt;&lt;object type=&quot;3&quot; unique_id=&quot;10007&quot;&gt;&lt;property id=&quot;20148&quot; value=&quot;5&quot;/&gt;&lt;property id=&quot;20300&quot; value=&quot;Slide 4&quot;/&gt;&lt;property id=&quot;20307&quot; value=&quot;295&quot;/&gt;&lt;/object&gt;&lt;object type=&quot;3&quot; unique_id=&quot;10008&quot;&gt;&lt;property id=&quot;20148&quot; value=&quot;5&quot;/&gt;&lt;property id=&quot;20300&quot; value=&quot;Slide 5&quot;/&gt;&lt;property id=&quot;20307&quot; value=&quot;297&quot;/&gt;&lt;/object&gt;&lt;object type=&quot;3&quot; unique_id=&quot;10009&quot;&gt;&lt;property id=&quot;20148&quot; value=&quot;5&quot;/&gt;&lt;property id=&quot;20300&quot; value=&quot;Slide 6&quot;/&gt;&lt;property id=&quot;20307&quot; value=&quot;292&quot;/&gt;&lt;/object&gt;&lt;object type=&quot;3&quot; unique_id=&quot;10010&quot;&gt;&lt;property id=&quot;20148&quot; value=&quot;5&quot;/&gt;&lt;property id=&quot;20300&quot; value=&quot;Slide 7&quot;/&gt;&lt;property id=&quot;20307&quot; value=&quot;301&quot;/&gt;&lt;/object&gt;&lt;object type=&quot;3&quot; unique_id=&quot;10011&quot;&gt;&lt;property id=&quot;20148&quot; value=&quot;5&quot;/&gt;&lt;property id=&quot;20300&quot; value=&quot;Slide 8&quot;/&gt;&lt;property id=&quot;20307&quot; value=&quot;341&quot;/&gt;&lt;/object&gt;&lt;object type=&quot;3&quot; unique_id=&quot;10012&quot;&gt;&lt;property id=&quot;20148&quot; value=&quot;5&quot;/&gt;&lt;property id=&quot;20300&quot; value=&quot;Slide 9&quot;/&gt;&lt;property id=&quot;20307&quot; value=&quot;342&quot;/&gt;&lt;/object&gt;&lt;object type=&quot;3&quot; unique_id=&quot;10013&quot;&gt;&lt;property id=&quot;20148&quot; value=&quot;5&quot;/&gt;&lt;property id=&quot;20300&quot; value=&quot;Slide 10&quot;/&gt;&lt;property id=&quot;20307&quot; value=&quot;343&quot;/&gt;&lt;/object&gt;&lt;object type=&quot;3&quot; unique_id=&quot;10014&quot;&gt;&lt;property id=&quot;20148&quot; value=&quot;5&quot;/&gt;&lt;property id=&quot;20300&quot; value=&quot;Slide 11&quot;/&gt;&lt;property id=&quot;20307&quot; value=&quot;344&quot;/&gt;&lt;/object&gt;&lt;object type=&quot;3&quot; unique_id=&quot;10015&quot;&gt;&lt;property id=&quot;20148&quot; value=&quot;5&quot;/&gt;&lt;property id=&quot;20300&quot; value=&quot;Slide 12&quot;/&gt;&lt;property id=&quot;20307&quot; value=&quot;311&quot;/&gt;&lt;/object&gt;&lt;object type=&quot;3&quot; unique_id=&quot;10016&quot;&gt;&lt;property id=&quot;20148&quot; value=&quot;5&quot;/&gt;&lt;property id=&quot;20300&quot; value=&quot;Slide 13&quot;/&gt;&lt;property id=&quot;20307&quot; value=&quot;345&quot;/&gt;&lt;/object&gt;&lt;object type=&quot;3&quot; unique_id=&quot;10017&quot;&gt;&lt;property id=&quot;20148&quot; value=&quot;5&quot;/&gt;&lt;property id=&quot;20300&quot; value=&quot;Slide 14&quot;/&gt;&lt;property id=&quot;20307&quot; value=&quot;308&quot;/&gt;&lt;/object&gt;&lt;object type=&quot;3&quot; unique_id=&quot;10018&quot;&gt;&lt;property id=&quot;20148&quot; value=&quot;5&quot;/&gt;&lt;property id=&quot;20300&quot; value=&quot;Slide 15&quot;/&gt;&lt;property id=&quot;20307&quot; value=&quot;316&quot;/&gt;&lt;/object&gt;&lt;object type=&quot;3&quot; unique_id=&quot;10019&quot;&gt;&lt;property id=&quot;20148&quot; value=&quot;5&quot;/&gt;&lt;property id=&quot;20300&quot; value=&quot;Slide 16&quot;/&gt;&lt;property id=&quot;20307&quot; value=&quot;353&quot;/&gt;&lt;/object&gt;&lt;object type=&quot;3&quot; unique_id=&quot;10020&quot;&gt;&lt;property id=&quot;20148&quot; value=&quot;5&quot;/&gt;&lt;property id=&quot;20300&quot; value=&quot;Slide 17&quot;/&gt;&lt;property id=&quot;20307&quot; value=&quot;319&quot;/&gt;&lt;/object&gt;&lt;object type=&quot;3&quot; unique_id=&quot;10021&quot;&gt;&lt;property id=&quot;20148&quot; value=&quot;5&quot;/&gt;&lt;property id=&quot;20300&quot; value=&quot;Slide 18&quot;/&gt;&lt;property id=&quot;20307&quot; value=&quot;347&quot;/&gt;&lt;/object&gt;&lt;object type=&quot;3&quot; unique_id=&quot;10022&quot;&gt;&lt;property id=&quot;20148&quot; value=&quot;5&quot;/&gt;&lt;property id=&quot;20300&quot; value=&quot;Slide 19&quot;/&gt;&lt;property id=&quot;20307&quot; value=&quot;324&quot;/&gt;&lt;/object&gt;&lt;object type=&quot;3&quot; unique_id=&quot;10023&quot;&gt;&lt;property id=&quot;20148&quot; value=&quot;5&quot;/&gt;&lt;property id=&quot;20300&quot; value=&quot;Slide 20&quot;/&gt;&lt;property id=&quot;20307&quot; value=&quot;348&quot;/&gt;&lt;/object&gt;&lt;object type=&quot;3&quot; unique_id=&quot;10024&quot;&gt;&lt;property id=&quot;20148&quot; value=&quot;5&quot;/&gt;&lt;property id=&quot;20300&quot; value=&quot;Slide 21&quot;/&gt;&lt;property id=&quot;20307&quot; value=&quot;349&quot;/&gt;&lt;/object&gt;&lt;object type=&quot;3&quot; unique_id=&quot;10025&quot;&gt;&lt;property id=&quot;20148&quot; value=&quot;5&quot;/&gt;&lt;property id=&quot;20300&quot; value=&quot;Slide 22&quot;/&gt;&lt;property id=&quot;20307&quot; value=&quot;351&quot;/&gt;&lt;/object&gt;&lt;object type=&quot;3&quot; unique_id=&quot;10026&quot;&gt;&lt;property id=&quot;20148&quot; value=&quot;5&quot;/&gt;&lt;property id=&quot;20300&quot; value=&quot;Slide 23&quot;/&gt;&lt;property id=&quot;20307&quot; value=&quot;354&quot;/&gt;&lt;/object&gt;&lt;object type=&quot;3&quot; unique_id=&quot;10027&quot;&gt;&lt;property id=&quot;20148&quot; value=&quot;5&quot;/&gt;&lt;property id=&quot;20300&quot; value=&quot;Slide 24&quot;/&gt;&lt;property id=&quot;20307&quot; value=&quot;356&quot;/&gt;&lt;/object&gt;&lt;object type=&quot;3&quot; unique_id=&quot;10028&quot;&gt;&lt;property id=&quot;20148&quot; value=&quot;5&quot;/&gt;&lt;property id=&quot;20300&quot; value=&quot;Slide 25&quot;/&gt;&lt;property id=&quot;20307&quot; value=&quot;361&quot;/&gt;&lt;/object&gt;&lt;object type=&quot;3&quot; unique_id=&quot;10029&quot;&gt;&lt;property id=&quot;20148&quot; value=&quot;5&quot;/&gt;&lt;property id=&quot;20300&quot; value=&quot;Slide 26 - &amp;quot;Dog Restraints: Standing and Lateral&amp;quot;&quot;/&gt;&lt;property id=&quot;20307&quot; value=&quot;370&quot;/&gt;&lt;/object&gt;&lt;object type=&quot;3&quot; unique_id=&quot;10030&quot;&gt;&lt;property id=&quot;20148&quot; value=&quot;5&quot;/&gt;&lt;property id=&quot;20300&quot; value=&quot;Slide 27&quot;/&gt;&lt;property id=&quot;20307&quot; value=&quot;355&quot;/&gt;&lt;/object&gt;&lt;object type=&quot;3&quot; unique_id=&quot;10031&quot;&gt;&lt;property id=&quot;20148&quot; value=&quot;5&quot;/&gt;&lt;property id=&quot;20300&quot; value=&quot;Slide 28&quot;/&gt;&lt;property id=&quot;20307&quot; value=&quot;363&quot;/&gt;&lt;/object&gt;&lt;object type=&quot;3&quot; unique_id=&quot;10032&quot;&gt;&lt;property id=&quot;20148&quot; value=&quot;5&quot;/&gt;&lt;property id=&quot;20300&quot; value=&quot;Slide 29&quot;/&gt;&lt;property id=&quot;20307&quot; value=&quot;357&quot;/&gt;&lt;/object&gt;&lt;object type=&quot;3&quot; unique_id=&quot;10033&quot;&gt;&lt;property id=&quot;20148&quot; value=&quot;5&quot;/&gt;&lt;property id=&quot;20300&quot; value=&quot;Slide 30&quot;/&gt;&lt;property id=&quot;20307&quot; value=&quot;359&quot;/&gt;&lt;/object&gt;&lt;object type=&quot;3&quot; unique_id=&quot;10034&quot;&gt;&lt;property id=&quot;20148&quot; value=&quot;5&quot;/&gt;&lt;property id=&quot;20300&quot; value=&quot;Slide 31&quot;/&gt;&lt;property id=&quot;20307&quot; value=&quot;358&quot;/&gt;&lt;/object&gt;&lt;object type=&quot;3&quot; unique_id=&quot;10035&quot;&gt;&lt;property id=&quot;20148&quot; value=&quot;5&quot;/&gt;&lt;property id=&quot;20300&quot; value=&quot;Slide 32&quot;/&gt;&lt;property id=&quot;20307&quot; value=&quot;360&quot;/&gt;&lt;/object&gt;&lt;object type=&quot;3&quot; unique_id=&quot;10036&quot;&gt;&lt;property id=&quot;20148&quot; value=&quot;5&quot;/&gt;&lt;property id=&quot;20300&quot; value=&quot;Slide 33&quot;/&gt;&lt;property id=&quot;20307&quot; value=&quot;362&quot;/&gt;&lt;/object&gt;&lt;object type=&quot;3&quot; unique_id=&quot;10037&quot;&gt;&lt;property id=&quot;20148&quot; value=&quot;5&quot;/&gt;&lt;property id=&quot;20300&quot; value=&quot;Slide 34&quot;/&gt;&lt;property id=&quot;20307&quot; value=&quot;366&quot;/&gt;&lt;/object&gt;&lt;object type=&quot;3&quot; unique_id=&quot;10038&quot;&gt;&lt;property id=&quot;20148&quot; value=&quot;5&quot;/&gt;&lt;property id=&quot;20300&quot; value=&quot;Slide 35&quot;/&gt;&lt;property id=&quot;20307&quot; value=&quot;364&quot;/&gt;&lt;/object&gt;&lt;object type=&quot;3&quot; unique_id=&quot;10039&quot;&gt;&lt;property id=&quot;20148&quot; value=&quot;5&quot;/&gt;&lt;property id=&quot;20300&quot; value=&quot;Slide 36&quot;/&gt;&lt;property id=&quot;20307&quot; value=&quot;365&quot;/&gt;&lt;/object&gt;&lt;object type=&quot;3&quot; unique_id=&quot;10040&quot;&gt;&lt;property id=&quot;20148&quot; value=&quot;5&quot;/&gt;&lt;property id=&quot;20300&quot; value=&quot;Slide 37&quot;/&gt;&lt;property id=&quot;20307&quot; value=&quot;368&quot;/&gt;&lt;/object&gt;&lt;object type=&quot;3&quot; unique_id=&quot;10041&quot;&gt;&lt;property id=&quot;20148&quot; value=&quot;5&quot;/&gt;&lt;property id=&quot;20300&quot; value=&quot;Slide 38 - &amp;quot;Exotic Animals and Other Species&amp;quot;&quot;/&gt;&lt;property id=&quot;20307&quot; value=&quot;367&quot;/&gt;&lt;/object&gt;&lt;object type=&quot;3&quot; unique_id=&quot;10042&quot;&gt;&lt;property id=&quot;20148&quot; value=&quot;5&quot;/&gt;&lt;property id=&quot;20300&quot; value=&quot;Slide 39 - &amp;quot;Caring for Injured Animals&amp;quot;&quot;/&gt;&lt;property id=&quot;20307&quot; value=&quot;369&quot;/&gt;&lt;/object&gt;&lt;object type=&quot;3&quot; unique_id=&quot;10043&quot;&gt;&lt;property id=&quot;20148&quot; value=&quot;5&quot;/&gt;&lt;property id=&quot;20300&quot; value=&quot;Slide 40&quot;/&gt;&lt;property id=&quot;20307&quot; value=&quot;263&quot;/&gt;&lt;/object&gt;&lt;object type=&quot;3&quot; unique_id=&quot;10044&quot;&gt;&lt;property id=&quot;20148&quot; value=&quot;5&quot;/&gt;&lt;property id=&quot;20300&quot; value=&quot;Slide 41&quot;/&gt;&lt;property id=&quot;20307&quot; value=&quot;332&quot;/&gt;&lt;/object&gt;&lt;object type=&quot;3&quot; unique_id=&quot;10045&quot;&gt;&lt;property id=&quot;20148&quot; value=&quot;5&quot;/&gt;&lt;property id=&quot;20300&quot; value=&quot;Slide 42&quot;/&gt;&lt;property id=&quot;20307&quot; value=&quot;350&quot;/&gt;&lt;/object&gt;&lt;/object&gt;&lt;/object&gt;&lt;/database&gt;"/>
</p:tagLst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73FC06-EF05-41E9-A131-E2BC4812A86F}">
  <ds:schemaRefs>
    <ds:schemaRef ds:uri="http://purl.org/dc/terms/"/>
    <ds:schemaRef ds:uri="http://purl.org/dc/dcmitype/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5509702F-DCA3-49E4-BDAF-A460202337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8B5D7EA-B2AB-4149-9B06-E0EB911D89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Cert_ppt_template_all but TTT.pot</Template>
  <TotalTime>22109</TotalTime>
  <Words>2952</Words>
  <Application>Microsoft Office PowerPoint</Application>
  <PresentationFormat>On-screen Show (4:3)</PresentationFormat>
  <Paragraphs>717</Paragraphs>
  <Slides>90</Slides>
  <Notes>90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91" baseType="lpstr">
      <vt:lpstr>Cert_ppt_template_all but TTT</vt:lpstr>
      <vt:lpstr>Traffic and Crowd Management</vt:lpstr>
      <vt:lpstr>Participant Introductions</vt:lpstr>
      <vt:lpstr>Administrative Announcements</vt:lpstr>
      <vt:lpstr>Module Purpose</vt:lpstr>
      <vt:lpstr>What You Will Learn</vt:lpstr>
      <vt:lpstr>Module Objectives</vt:lpstr>
      <vt:lpstr>Module Objectives (cont’d)</vt:lpstr>
      <vt:lpstr>Module Objectives (cont’d)</vt:lpstr>
      <vt:lpstr>What Do You Think?</vt:lpstr>
      <vt:lpstr>Planned Events</vt:lpstr>
      <vt:lpstr>Unplanned Incidents</vt:lpstr>
      <vt:lpstr>CERT Role in Crowd Management</vt:lpstr>
      <vt:lpstr>CERTS May Assist with Crowds By …</vt:lpstr>
      <vt:lpstr>CERT Should NEVER …</vt:lpstr>
      <vt:lpstr>CERT Role in Traffic Management</vt:lpstr>
      <vt:lpstr>CERT Members Only Assist Traffic If …</vt:lpstr>
      <vt:lpstr>Local Evacuation Plan</vt:lpstr>
      <vt:lpstr>A CERT Member’s Duty</vt:lpstr>
      <vt:lpstr>Personal Safety</vt:lpstr>
      <vt:lpstr>Management vs. Control</vt:lpstr>
      <vt:lpstr>Local Ordinances and State Statutes</vt:lpstr>
      <vt:lpstr>Review of CERT Basic Training</vt:lpstr>
      <vt:lpstr>Onscene Management</vt:lpstr>
      <vt:lpstr>Incident Command System (ICS)</vt:lpstr>
      <vt:lpstr>What Do You Think?</vt:lpstr>
      <vt:lpstr>Team Organization</vt:lpstr>
      <vt:lpstr>CERT Sizeup</vt:lpstr>
      <vt:lpstr>What Do You Think?</vt:lpstr>
      <vt:lpstr>CERT Sizeup Steps</vt:lpstr>
      <vt:lpstr>CERT Sizeup Steps (cont’d)</vt:lpstr>
      <vt:lpstr>CERT Sizeup Steps (cont’d)</vt:lpstr>
      <vt:lpstr>Maintaining Scene Safety</vt:lpstr>
      <vt:lpstr>Maintaining Scene Safety (cont’d)</vt:lpstr>
      <vt:lpstr>Team Communication</vt:lpstr>
      <vt:lpstr>Communicating Effectively</vt:lpstr>
      <vt:lpstr>Demonstration</vt:lpstr>
      <vt:lpstr>Exercise</vt:lpstr>
      <vt:lpstr>Communication with the Public</vt:lpstr>
      <vt:lpstr>Be Assertive</vt:lpstr>
      <vt:lpstr>Be Decisive</vt:lpstr>
      <vt:lpstr>Be Courteous</vt:lpstr>
      <vt:lpstr>Exercise</vt:lpstr>
      <vt:lpstr>Radio Communication</vt:lpstr>
      <vt:lpstr>Radio Communication (cont’d)</vt:lpstr>
      <vt:lpstr>Operating a Two-Way Radio</vt:lpstr>
      <vt:lpstr>Operating a Two-Way Radio (cont’d)</vt:lpstr>
      <vt:lpstr>Radio Communication Tips</vt:lpstr>
      <vt:lpstr>Demonstration</vt:lpstr>
      <vt:lpstr>Communicating Up Chain of Command</vt:lpstr>
      <vt:lpstr>Crowd Management</vt:lpstr>
      <vt:lpstr>CERT Role in Management of Crowds</vt:lpstr>
      <vt:lpstr>Crowd Psychology</vt:lpstr>
      <vt:lpstr>Safety Concerns</vt:lpstr>
      <vt:lpstr>Behavior to Report</vt:lpstr>
      <vt:lpstr>Dangerous Situations</vt:lpstr>
      <vt:lpstr>Unruly Crowds</vt:lpstr>
      <vt:lpstr>Exercise</vt:lpstr>
      <vt:lpstr>Crowd Management Plan</vt:lpstr>
      <vt:lpstr>Exercise</vt:lpstr>
      <vt:lpstr>Traffic Management</vt:lpstr>
      <vt:lpstr>CERT Role in Traffic Management</vt:lpstr>
      <vt:lpstr>Flag Persons</vt:lpstr>
      <vt:lpstr>Equipment for Directing Traffic</vt:lpstr>
      <vt:lpstr>Demonstration</vt:lpstr>
      <vt:lpstr>Demonstration</vt:lpstr>
      <vt:lpstr>Using Flares and Cones</vt:lpstr>
      <vt:lpstr>Flare and Cone Patterns</vt:lpstr>
      <vt:lpstr>Benefits and Limitations of Flares</vt:lpstr>
      <vt:lpstr>Igniting Flares</vt:lpstr>
      <vt:lpstr>Extinguishing Flares</vt:lpstr>
      <vt:lpstr>Flare Safety Tips</vt:lpstr>
      <vt:lpstr>Benefits and Limitations of Cones</vt:lpstr>
      <vt:lpstr>Personal Safety</vt:lpstr>
      <vt:lpstr>Personal Safety (cont’d)</vt:lpstr>
      <vt:lpstr>What Do You Think?</vt:lpstr>
      <vt:lpstr>Keep Your Team Safe</vt:lpstr>
      <vt:lpstr>Keep Your Team Safe (cont’d)</vt:lpstr>
      <vt:lpstr>What Do You Think?</vt:lpstr>
      <vt:lpstr>Scene Safety at Traffic Incident</vt:lpstr>
      <vt:lpstr>Traffic Situations</vt:lpstr>
      <vt:lpstr>Straight Roads</vt:lpstr>
      <vt:lpstr>Straight Roads (cont’d)</vt:lpstr>
      <vt:lpstr>Curved Roads</vt:lpstr>
      <vt:lpstr>Intersections</vt:lpstr>
      <vt:lpstr>General Guidance at Intersections</vt:lpstr>
      <vt:lpstr>Intersection with One Person</vt:lpstr>
      <vt:lpstr>Intersection with More Than One Person</vt:lpstr>
      <vt:lpstr>Exercise</vt:lpstr>
      <vt:lpstr>Exercise</vt:lpstr>
      <vt:lpstr>Module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Traffic and Crowd Management PPT</dc:title>
  <dc:subject>This module is to provide CERT members with the skills needed to manage traffic and crowds in planned and emergency situations. </dc:subject>
  <dc:creator>FEMA;Community Emergency Response Team</dc:creator>
  <cp:keywords>FEMA; CERT; traffic, crowd, management</cp:keywords>
  <cp:lastModifiedBy>Jones, Cynthia</cp:lastModifiedBy>
  <cp:revision>463</cp:revision>
  <cp:lastPrinted>2005-12-21T16:28:49Z</cp:lastPrinted>
  <dcterms:created xsi:type="dcterms:W3CDTF">2005-12-20T16:22:26Z</dcterms:created>
  <dcterms:modified xsi:type="dcterms:W3CDTF">2016-07-05T20:28:49Z</dcterms:modified>
</cp:coreProperties>
</file>