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722" r:id="rId4"/>
  </p:sldMasterIdLst>
  <p:notesMasterIdLst>
    <p:notesMasterId r:id="rId88"/>
  </p:notesMasterIdLst>
  <p:handoutMasterIdLst>
    <p:handoutMasterId r:id="rId89"/>
  </p:handoutMasterIdLst>
  <p:sldIdLst>
    <p:sldId id="296" r:id="rId5"/>
    <p:sldId id="351" r:id="rId6"/>
    <p:sldId id="355" r:id="rId7"/>
    <p:sldId id="352" r:id="rId8"/>
    <p:sldId id="354" r:id="rId9"/>
    <p:sldId id="291" r:id="rId10"/>
    <p:sldId id="298" r:id="rId11"/>
    <p:sldId id="357" r:id="rId12"/>
    <p:sldId id="448" r:id="rId13"/>
    <p:sldId id="359" r:id="rId14"/>
    <p:sldId id="356" r:id="rId15"/>
    <p:sldId id="295" r:id="rId16"/>
    <p:sldId id="297" r:id="rId17"/>
    <p:sldId id="360" r:id="rId18"/>
    <p:sldId id="361" r:id="rId19"/>
    <p:sldId id="449" r:id="rId20"/>
    <p:sldId id="373" r:id="rId21"/>
    <p:sldId id="375" r:id="rId22"/>
    <p:sldId id="380" r:id="rId23"/>
    <p:sldId id="384" r:id="rId24"/>
    <p:sldId id="387" r:id="rId25"/>
    <p:sldId id="389" r:id="rId26"/>
    <p:sldId id="388" r:id="rId27"/>
    <p:sldId id="390" r:id="rId28"/>
    <p:sldId id="391" r:id="rId29"/>
    <p:sldId id="392" r:id="rId30"/>
    <p:sldId id="393" r:id="rId31"/>
    <p:sldId id="394" r:id="rId32"/>
    <p:sldId id="395" r:id="rId33"/>
    <p:sldId id="396" r:id="rId34"/>
    <p:sldId id="401" r:id="rId35"/>
    <p:sldId id="399" r:id="rId36"/>
    <p:sldId id="402" r:id="rId37"/>
    <p:sldId id="398" r:id="rId38"/>
    <p:sldId id="397" r:id="rId39"/>
    <p:sldId id="403" r:id="rId40"/>
    <p:sldId id="404" r:id="rId41"/>
    <p:sldId id="405" r:id="rId42"/>
    <p:sldId id="406" r:id="rId43"/>
    <p:sldId id="407" r:id="rId44"/>
    <p:sldId id="408" r:id="rId45"/>
    <p:sldId id="409" r:id="rId46"/>
    <p:sldId id="411" r:id="rId47"/>
    <p:sldId id="412" r:id="rId48"/>
    <p:sldId id="413" r:id="rId49"/>
    <p:sldId id="414" r:id="rId50"/>
    <p:sldId id="415" r:id="rId51"/>
    <p:sldId id="416" r:id="rId52"/>
    <p:sldId id="417" r:id="rId53"/>
    <p:sldId id="418" r:id="rId54"/>
    <p:sldId id="419" r:id="rId55"/>
    <p:sldId id="452" r:id="rId56"/>
    <p:sldId id="420" r:id="rId57"/>
    <p:sldId id="421" r:id="rId58"/>
    <p:sldId id="422" r:id="rId59"/>
    <p:sldId id="423" r:id="rId60"/>
    <p:sldId id="424" r:id="rId61"/>
    <p:sldId id="425" r:id="rId62"/>
    <p:sldId id="426" r:id="rId63"/>
    <p:sldId id="427" r:id="rId64"/>
    <p:sldId id="428" r:id="rId65"/>
    <p:sldId id="429" r:id="rId66"/>
    <p:sldId id="430" r:id="rId67"/>
    <p:sldId id="453" r:id="rId68"/>
    <p:sldId id="431" r:id="rId69"/>
    <p:sldId id="432" r:id="rId70"/>
    <p:sldId id="350" r:id="rId71"/>
    <p:sldId id="434" r:id="rId72"/>
    <p:sldId id="435" r:id="rId73"/>
    <p:sldId id="436" r:id="rId74"/>
    <p:sldId id="437" r:id="rId75"/>
    <p:sldId id="450" r:id="rId76"/>
    <p:sldId id="451" r:id="rId77"/>
    <p:sldId id="439" r:id="rId78"/>
    <p:sldId id="440" r:id="rId79"/>
    <p:sldId id="441" r:id="rId80"/>
    <p:sldId id="442" r:id="rId81"/>
    <p:sldId id="443" r:id="rId82"/>
    <p:sldId id="444" r:id="rId83"/>
    <p:sldId id="445" r:id="rId84"/>
    <p:sldId id="446" r:id="rId85"/>
    <p:sldId id="447" r:id="rId86"/>
    <p:sldId id="433" r:id="rId87"/>
  </p:sldIdLst>
  <p:sldSz cx="9144000" cy="6858000" type="screen4x3"/>
  <p:notesSz cx="7315200" cy="9601200"/>
  <p:custDataLst>
    <p:tags r:id="rId9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8000"/>
    <a:srgbClr val="B9FFB9"/>
    <a:srgbClr val="CFCFCF"/>
    <a:srgbClr val="336699"/>
    <a:srgbClr val="333333"/>
    <a:srgbClr val="CCCC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47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380" y="-90"/>
      </p:cViewPr>
      <p:guideLst>
        <p:guide orient="horz" pos="3796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685" y="-6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tags" Target="tags/tag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notesMaster" Target="notesMasters/notesMaster1.xml"/><Relationship Id="rId9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fld id="{48633D48-A935-45E1-8D4C-406175D33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79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fld id="{0E23739D-8F16-4F2E-9FCF-CAC2D289D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335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0356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5965C84-A9ED-4F1D-A2D7-3B7432C9E578}" type="slidenum">
              <a:rPr lang="en-US" altLang="en-US" sz="1300" b="0"/>
              <a:pPr algn="r">
                <a:spcBef>
                  <a:spcPct val="0"/>
                </a:spcBef>
              </a:pPr>
              <a:t>9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1380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76BA8DA-1DAB-4FB3-835C-404A408A4A4F}" type="slidenum">
              <a:rPr lang="en-US" altLang="en-US" sz="1300" b="0"/>
              <a:pPr algn="r">
                <a:spcBef>
                  <a:spcPct val="0"/>
                </a:spcBef>
              </a:pPr>
              <a:t>10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7277301-05FB-4C06-95CE-21DB4DF379D2}" type="slidenum">
              <a:rPr lang="en-US" altLang="en-US" sz="1300" b="0"/>
              <a:pPr algn="r">
                <a:spcBef>
                  <a:spcPct val="0"/>
                </a:spcBef>
              </a:pPr>
              <a:t>15</a:t>
            </a:fld>
            <a:endParaRPr lang="en-US" altLang="en-US" sz="1300" b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323BEBF-7B24-4184-9618-7F069CDB00BC}" type="slidenum">
              <a:rPr lang="en-US" altLang="en-US" sz="1300" b="0"/>
              <a:pPr algn="r">
                <a:spcBef>
                  <a:spcPct val="0"/>
                </a:spcBef>
              </a:pPr>
              <a:t>16</a:t>
            </a:fld>
            <a:endParaRPr lang="en-US" altLang="en-US" sz="1300" b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5A7F205-0BC4-4B65-90EA-EEFC18C6FD35}" type="slidenum">
              <a:rPr lang="en-US" altLang="en-US" sz="1300" b="0"/>
              <a:pPr algn="r">
                <a:spcBef>
                  <a:spcPct val="0"/>
                </a:spcBef>
              </a:pPr>
              <a:t>17</a:t>
            </a:fld>
            <a:endParaRPr lang="en-US" altLang="en-US" sz="1300" b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371F4D7-1D29-4121-8030-6EA4E5CF4FE8}" type="slidenum">
              <a:rPr lang="en-US" altLang="en-US" sz="1300" b="0"/>
              <a:pPr algn="r">
                <a:spcBef>
                  <a:spcPct val="0"/>
                </a:spcBef>
              </a:pPr>
              <a:t>18</a:t>
            </a:fld>
            <a:endParaRPr lang="en-US" altLang="en-US" sz="1300" b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2164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50DCE23-E0A8-4357-AF34-83CCD0172118}" type="slidenum">
              <a:rPr lang="en-US" altLang="en-US" sz="1300" b="0"/>
              <a:pPr algn="r">
                <a:spcBef>
                  <a:spcPct val="0"/>
                </a:spcBef>
              </a:pPr>
              <a:t>1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15C1E4A-5F09-43AE-A101-A4CA4A16D9C5}" type="slidenum">
              <a:rPr lang="en-US" altLang="en-US" sz="1300" b="0"/>
              <a:pPr algn="r">
                <a:spcBef>
                  <a:spcPct val="0"/>
                </a:spcBef>
              </a:pPr>
              <a:t>19</a:t>
            </a:fld>
            <a:endParaRPr lang="en-US" altLang="en-US" sz="1300" b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A9A52C1-3582-4D4D-B40F-396C479C8F51}" type="slidenum">
              <a:rPr lang="en-US" altLang="en-US" sz="1300" b="0"/>
              <a:pPr algn="r">
                <a:spcBef>
                  <a:spcPct val="0"/>
                </a:spcBef>
              </a:pPr>
              <a:t>20</a:t>
            </a:fld>
            <a:endParaRPr lang="en-US" altLang="en-US" sz="1300" b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354AA48-077E-4BDA-AF92-0210C4B7931A}" type="slidenum">
              <a:rPr lang="en-US" altLang="en-US" sz="1300" b="0"/>
              <a:pPr algn="r">
                <a:spcBef>
                  <a:spcPct val="0"/>
                </a:spcBef>
              </a:pPr>
              <a:t>21</a:t>
            </a:fld>
            <a:endParaRPr lang="en-US" altLang="en-US" sz="1300" b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F384F1B-77E4-4D1F-835F-BE8D260A295C}" type="slidenum">
              <a:rPr lang="en-US" altLang="en-US" sz="1300" b="0"/>
              <a:pPr algn="r">
                <a:spcBef>
                  <a:spcPct val="0"/>
                </a:spcBef>
              </a:pPr>
              <a:t>22</a:t>
            </a:fld>
            <a:endParaRPr lang="en-US" altLang="en-US" sz="1300" b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27414A9-DB5B-491D-8385-8071E822218B}" type="slidenum">
              <a:rPr lang="en-US" altLang="en-US" sz="1300" b="0"/>
              <a:pPr algn="r">
                <a:spcBef>
                  <a:spcPct val="0"/>
                </a:spcBef>
              </a:pPr>
              <a:t>23</a:t>
            </a:fld>
            <a:endParaRPr lang="en-US" altLang="en-US" sz="1300" b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4FD991A-95F9-4EB5-84BE-461E3199476C}" type="slidenum">
              <a:rPr lang="en-US" altLang="en-US" sz="1300" b="0"/>
              <a:pPr algn="r">
                <a:spcBef>
                  <a:spcPct val="0"/>
                </a:spcBef>
              </a:pPr>
              <a:t>24</a:t>
            </a:fld>
            <a:endParaRPr lang="en-US" altLang="en-US" sz="1300" b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78E3D8B-2211-4BD8-A62B-0728014BF42C}" type="slidenum">
              <a:rPr lang="en-US" altLang="en-US" sz="1300" b="0"/>
              <a:pPr algn="r">
                <a:spcBef>
                  <a:spcPct val="0"/>
                </a:spcBef>
              </a:pPr>
              <a:t>25</a:t>
            </a:fld>
            <a:endParaRPr lang="en-US" altLang="en-US" sz="1300" b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90A967E-0DA6-4F7A-BCD4-2B0CD39459CC}" type="slidenum">
              <a:rPr lang="en-US" altLang="en-US" sz="1300" b="0"/>
              <a:pPr algn="r">
                <a:spcBef>
                  <a:spcPct val="0"/>
                </a:spcBef>
              </a:pPr>
              <a:t>26</a:t>
            </a:fld>
            <a:endParaRPr lang="en-US" altLang="en-US" sz="1300" b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2FF5B37-3AF8-4640-A09F-107C09A119A5}" type="slidenum">
              <a:rPr lang="en-US" altLang="en-US" sz="1300" b="0"/>
              <a:pPr algn="r">
                <a:spcBef>
                  <a:spcPct val="0"/>
                </a:spcBef>
              </a:pPr>
              <a:t>27</a:t>
            </a:fld>
            <a:endParaRPr lang="en-US" altLang="en-US" sz="1300" b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5594012-7176-4DC5-B64B-EE5C3F3D0C53}" type="slidenum">
              <a:rPr lang="en-US" altLang="en-US" sz="1300" b="0"/>
              <a:pPr algn="r">
                <a:spcBef>
                  <a:spcPct val="0"/>
                </a:spcBef>
              </a:pPr>
              <a:t>28</a:t>
            </a:fld>
            <a:endParaRPr lang="en-US" altLang="en-US" sz="1300" b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3188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73E4277-8EE5-485A-B87A-B75357A4E36D}" type="slidenum">
              <a:rPr lang="en-US" altLang="en-US" sz="1300" b="0"/>
              <a:pPr algn="r">
                <a:spcBef>
                  <a:spcPct val="0"/>
                </a:spcBef>
              </a:pPr>
              <a:t>2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D83E512-D372-4130-ADCA-1D366193C9E9}" type="slidenum">
              <a:rPr lang="en-US" altLang="en-US" sz="1300" b="0"/>
              <a:pPr algn="r">
                <a:spcBef>
                  <a:spcPct val="0"/>
                </a:spcBef>
              </a:pPr>
              <a:t>29</a:t>
            </a:fld>
            <a:endParaRPr lang="en-US" altLang="en-US" sz="1300" b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A49E85E-3CEF-418B-BD09-91E77EBC28DA}" type="slidenum">
              <a:rPr lang="en-US" altLang="en-US" sz="1300" b="0"/>
              <a:pPr algn="r">
                <a:spcBef>
                  <a:spcPct val="0"/>
                </a:spcBef>
              </a:pPr>
              <a:t>30</a:t>
            </a:fld>
            <a:endParaRPr lang="en-US" altLang="en-US" sz="1300" b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997A3E0-8477-4078-B44D-75F696B7C429}" type="slidenum">
              <a:rPr lang="en-US" altLang="en-US" sz="1300" b="0"/>
              <a:pPr algn="r">
                <a:spcBef>
                  <a:spcPct val="0"/>
                </a:spcBef>
              </a:pPr>
              <a:t>31</a:t>
            </a:fld>
            <a:endParaRPr lang="en-US" altLang="en-US" sz="1300" b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8188480-89C4-4FF5-8B5D-D08D6068EFC3}" type="slidenum">
              <a:rPr lang="en-US" altLang="en-US" sz="1300" b="0"/>
              <a:pPr algn="r">
                <a:spcBef>
                  <a:spcPct val="0"/>
                </a:spcBef>
              </a:pPr>
              <a:t>32</a:t>
            </a:fld>
            <a:endParaRPr lang="en-US" altLang="en-US" sz="1300" b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7A90AD5-9C9D-49FE-BD5F-22A3F5F6AC99}" type="slidenum">
              <a:rPr lang="en-US" altLang="en-US" sz="1300" b="0"/>
              <a:pPr algn="r">
                <a:spcBef>
                  <a:spcPct val="0"/>
                </a:spcBef>
              </a:pPr>
              <a:t>33</a:t>
            </a:fld>
            <a:endParaRPr lang="en-US" altLang="en-US" sz="1300" b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5B8F110-1D3F-45DD-91FE-BDB04FF4591D}" type="slidenum">
              <a:rPr lang="en-US" altLang="en-US" sz="1300" b="0"/>
              <a:pPr algn="r">
                <a:spcBef>
                  <a:spcPct val="0"/>
                </a:spcBef>
              </a:pPr>
              <a:t>34</a:t>
            </a:fld>
            <a:endParaRPr lang="en-US" altLang="en-US" sz="1300" b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3DB5D48-05A4-4794-9F9C-583AD6418415}" type="slidenum">
              <a:rPr lang="en-US" altLang="en-US" sz="1300" b="0"/>
              <a:pPr algn="r">
                <a:spcBef>
                  <a:spcPct val="0"/>
                </a:spcBef>
              </a:pPr>
              <a:t>35</a:t>
            </a:fld>
            <a:endParaRPr lang="en-US" altLang="en-US" sz="1300" b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BE91C0C-F74F-487B-852A-FF771895F2B6}" type="slidenum">
              <a:rPr lang="en-US" altLang="en-US" sz="1300" b="0"/>
              <a:pPr algn="r">
                <a:spcBef>
                  <a:spcPct val="0"/>
                </a:spcBef>
              </a:pPr>
              <a:t>36</a:t>
            </a:fld>
            <a:endParaRPr lang="en-US" altLang="en-US" sz="1300" b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7D48959-A886-4F95-A0D1-D20D8C881E0C}" type="slidenum">
              <a:rPr lang="en-US" altLang="en-US" sz="1300" b="0"/>
              <a:pPr algn="r">
                <a:spcBef>
                  <a:spcPct val="0"/>
                </a:spcBef>
              </a:pPr>
              <a:t>37</a:t>
            </a:fld>
            <a:endParaRPr lang="en-US" altLang="en-US" sz="1300" b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ADA6AB7-3356-4C27-A70C-9E85E52FC85B}" type="slidenum">
              <a:rPr lang="en-US" altLang="en-US" sz="1300" b="0"/>
              <a:pPr algn="r">
                <a:spcBef>
                  <a:spcPct val="0"/>
                </a:spcBef>
              </a:pPr>
              <a:t>38</a:t>
            </a:fld>
            <a:endParaRPr lang="en-US" altLang="en-US" sz="1300" b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4212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25565CA-C6EC-4670-BAC5-21852F2C0882}" type="slidenum">
              <a:rPr lang="en-US" altLang="en-US" sz="1300" b="0"/>
              <a:pPr algn="r">
                <a:spcBef>
                  <a:spcPct val="0"/>
                </a:spcBef>
              </a:pPr>
              <a:t>3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3363E4E-B82D-4B7D-95F8-F727237C876A}" type="slidenum">
              <a:rPr lang="en-US" altLang="en-US" sz="1300" b="0"/>
              <a:pPr algn="r">
                <a:spcBef>
                  <a:spcPct val="0"/>
                </a:spcBef>
              </a:pPr>
              <a:t>39</a:t>
            </a:fld>
            <a:endParaRPr lang="en-US" altLang="en-US" sz="1300" b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F287435-B391-4F03-A12D-8F477B39C457}" type="slidenum">
              <a:rPr lang="en-US" altLang="en-US" sz="1300" b="0"/>
              <a:pPr algn="r">
                <a:spcBef>
                  <a:spcPct val="0"/>
                </a:spcBef>
              </a:pPr>
              <a:t>40</a:t>
            </a:fld>
            <a:endParaRPr lang="en-US" altLang="en-US" sz="1300" b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0B4318C-23BA-4CB2-8496-4F0C60C2E4E2}" type="slidenum">
              <a:rPr lang="en-US" altLang="en-US" sz="1300" b="0"/>
              <a:pPr algn="r">
                <a:spcBef>
                  <a:spcPct val="0"/>
                </a:spcBef>
              </a:pPr>
              <a:t>41</a:t>
            </a:fld>
            <a:endParaRPr lang="en-US" altLang="en-US" sz="1300" b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B80394D-50CC-4575-907C-5160FEA1A6BD}" type="slidenum">
              <a:rPr lang="en-US" altLang="en-US" sz="1300" b="0"/>
              <a:pPr algn="r">
                <a:spcBef>
                  <a:spcPct val="0"/>
                </a:spcBef>
              </a:pPr>
              <a:t>42</a:t>
            </a:fld>
            <a:endParaRPr lang="en-US" altLang="en-US" sz="1300" b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7EEC189-D235-4E3C-9A8C-FEDC6C6B6DA5}" type="slidenum">
              <a:rPr lang="en-US" altLang="en-US" sz="1300" b="0"/>
              <a:pPr algn="r">
                <a:spcBef>
                  <a:spcPct val="0"/>
                </a:spcBef>
              </a:pPr>
              <a:t>43</a:t>
            </a:fld>
            <a:endParaRPr lang="en-US" altLang="en-US" sz="1300" b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7C95114-EBE3-4A1A-971C-5889C8A0DB2D}" type="slidenum">
              <a:rPr lang="en-US" altLang="en-US" sz="1300" b="0"/>
              <a:pPr algn="r">
                <a:spcBef>
                  <a:spcPct val="0"/>
                </a:spcBef>
              </a:pPr>
              <a:t>44</a:t>
            </a:fld>
            <a:endParaRPr lang="en-US" altLang="en-US" sz="1300" b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A26BAE8-7557-455E-B737-EDA0DD461D9F}" type="slidenum">
              <a:rPr lang="en-US" altLang="en-US" sz="1300" b="0"/>
              <a:pPr algn="r">
                <a:spcBef>
                  <a:spcPct val="0"/>
                </a:spcBef>
              </a:pPr>
              <a:t>45</a:t>
            </a:fld>
            <a:endParaRPr lang="en-US" altLang="en-US" sz="1300" b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D8F4979-7E9E-4F31-920B-6BD8DF24F9C1}" type="slidenum">
              <a:rPr lang="en-US" altLang="en-US" sz="1300" b="0"/>
              <a:pPr algn="r">
                <a:spcBef>
                  <a:spcPct val="0"/>
                </a:spcBef>
              </a:pPr>
              <a:t>46</a:t>
            </a:fld>
            <a:endParaRPr lang="en-US" altLang="en-US" sz="1300" b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F611933-3E5E-4DA5-9A1E-66031F8E168F}" type="slidenum">
              <a:rPr lang="en-US" altLang="en-US" sz="1300" b="0"/>
              <a:pPr algn="r">
                <a:spcBef>
                  <a:spcPct val="0"/>
                </a:spcBef>
              </a:pPr>
              <a:t>47</a:t>
            </a:fld>
            <a:endParaRPr lang="en-US" altLang="en-US" sz="1300" b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3EF11C2-0E28-404A-936E-9B3713DF0CDE}" type="slidenum">
              <a:rPr lang="en-US" altLang="en-US" sz="1300" b="0"/>
              <a:pPr algn="r">
                <a:spcBef>
                  <a:spcPct val="0"/>
                </a:spcBef>
              </a:pPr>
              <a:t>48</a:t>
            </a:fld>
            <a:endParaRPr lang="en-US" altLang="en-US" sz="1300" b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5236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7B43FF3-26DF-420F-9B20-647B34280875}" type="slidenum">
              <a:rPr lang="en-US" altLang="en-US" sz="1300" b="0"/>
              <a:pPr algn="r">
                <a:spcBef>
                  <a:spcPct val="0"/>
                </a:spcBef>
              </a:pPr>
              <a:t>4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B98F8BF-738F-45D9-99C0-DEC40B06CAA3}" type="slidenum">
              <a:rPr lang="en-US" altLang="en-US" sz="1300" b="0"/>
              <a:pPr algn="r">
                <a:spcBef>
                  <a:spcPct val="0"/>
                </a:spcBef>
              </a:pPr>
              <a:t>49</a:t>
            </a:fld>
            <a:endParaRPr lang="en-US" altLang="en-US" sz="1300" b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1403ED5-98CC-44E1-897E-34B6E0C39EC8}" type="slidenum">
              <a:rPr lang="en-US" altLang="en-US" sz="1300" b="0"/>
              <a:pPr algn="r">
                <a:spcBef>
                  <a:spcPct val="0"/>
                </a:spcBef>
              </a:pPr>
              <a:t>50</a:t>
            </a:fld>
            <a:endParaRPr lang="en-US" altLang="en-US" sz="1300" b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AE2072D-CDDC-40AB-A918-4949F5A537E5}" type="slidenum">
              <a:rPr lang="en-US" altLang="en-US" sz="1300" b="0"/>
              <a:pPr algn="r">
                <a:spcBef>
                  <a:spcPct val="0"/>
                </a:spcBef>
              </a:pPr>
              <a:t>51</a:t>
            </a:fld>
            <a:endParaRPr lang="en-US" altLang="en-US" sz="1300" b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8FD5509-92A3-4205-BAB4-21AD9E5F9EE5}" type="slidenum">
              <a:rPr lang="en-US" altLang="en-US" sz="1300" b="0"/>
              <a:pPr algn="r">
                <a:spcBef>
                  <a:spcPct val="0"/>
                </a:spcBef>
              </a:pPr>
              <a:t>52</a:t>
            </a:fld>
            <a:endParaRPr lang="en-US" altLang="en-US" sz="1300" b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B737C16-5826-4D9B-9AB2-EAFAA3517FAB}" type="slidenum">
              <a:rPr lang="en-US" altLang="en-US" sz="1300" b="0"/>
              <a:pPr algn="r">
                <a:spcBef>
                  <a:spcPct val="0"/>
                </a:spcBef>
              </a:pPr>
              <a:t>53</a:t>
            </a:fld>
            <a:endParaRPr lang="en-US" altLang="en-US" sz="1300" b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1AB5CC4-C75A-402E-B177-D43D643F8E30}" type="slidenum">
              <a:rPr lang="en-US" altLang="en-US" sz="1300" b="0"/>
              <a:pPr algn="r">
                <a:spcBef>
                  <a:spcPct val="0"/>
                </a:spcBef>
              </a:pPr>
              <a:t>54</a:t>
            </a:fld>
            <a:endParaRPr lang="en-US" altLang="en-US" sz="1300" b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8AC0BC0-9D08-4D09-80C6-3AD57EDCE9F7}" type="slidenum">
              <a:rPr lang="en-US" altLang="en-US" sz="1300" b="0"/>
              <a:pPr algn="r">
                <a:spcBef>
                  <a:spcPct val="0"/>
                </a:spcBef>
              </a:pPr>
              <a:t>55</a:t>
            </a:fld>
            <a:endParaRPr lang="en-US" altLang="en-US" sz="1300" b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64130E5-4EB5-4C14-B209-2318722E8615}" type="slidenum">
              <a:rPr lang="en-US" altLang="en-US" sz="1300" b="0"/>
              <a:pPr algn="r">
                <a:spcBef>
                  <a:spcPct val="0"/>
                </a:spcBef>
              </a:pPr>
              <a:t>56</a:t>
            </a:fld>
            <a:endParaRPr lang="en-US" altLang="en-US" sz="1300" b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684C448-EA8C-45B9-A2A0-25F129BF45EC}" type="slidenum">
              <a:rPr lang="en-US" altLang="en-US" sz="1300" b="0"/>
              <a:pPr algn="r">
                <a:spcBef>
                  <a:spcPct val="0"/>
                </a:spcBef>
              </a:pPr>
              <a:t>57</a:t>
            </a:fld>
            <a:endParaRPr lang="en-US" altLang="en-US" sz="1300" b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CCC2AD0-6AC2-47E5-A75E-C9BDC7901234}" type="slidenum">
              <a:rPr lang="en-US" altLang="en-US" sz="1300" b="0"/>
              <a:pPr algn="r">
                <a:spcBef>
                  <a:spcPct val="0"/>
                </a:spcBef>
              </a:pPr>
              <a:t>58</a:t>
            </a:fld>
            <a:endParaRPr lang="en-US" altLang="en-US" sz="1300" b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705A1E1C-E11F-409F-93F0-8E7C28D31B00}" type="slidenum">
              <a:rPr lang="en-US" altLang="en-US" sz="1300" smtClean="0"/>
              <a:pPr>
                <a:spcBef>
                  <a:spcPct val="0"/>
                </a:spcBef>
              </a:pPr>
              <a:t>5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2B70AC9-4B17-4A7F-B0C8-BC1460C4CEB7}" type="slidenum">
              <a:rPr lang="en-US" altLang="en-US" sz="1300" b="0"/>
              <a:pPr algn="r">
                <a:spcBef>
                  <a:spcPct val="0"/>
                </a:spcBef>
              </a:pPr>
              <a:t>59</a:t>
            </a:fld>
            <a:endParaRPr lang="en-US" altLang="en-US" sz="1300" b="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4EFFFE6-F3DE-4589-863C-C9A46A44A215}" type="slidenum">
              <a:rPr lang="en-US" altLang="en-US" sz="1300" b="0"/>
              <a:pPr algn="r">
                <a:spcBef>
                  <a:spcPct val="0"/>
                </a:spcBef>
              </a:pPr>
              <a:t>60</a:t>
            </a:fld>
            <a:endParaRPr lang="en-US" altLang="en-US" sz="1300" b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7BBB6F3-04BB-45F0-9180-D57B9DAC3674}" type="slidenum">
              <a:rPr lang="en-US" altLang="en-US" sz="1300" b="0"/>
              <a:pPr algn="r">
                <a:spcBef>
                  <a:spcPct val="0"/>
                </a:spcBef>
              </a:pPr>
              <a:t>61</a:t>
            </a:fld>
            <a:endParaRPr lang="en-US" altLang="en-US" sz="1300" b="0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467F5CA-CDB2-437F-8092-0C57C70D24FA}" type="slidenum">
              <a:rPr lang="en-US" altLang="en-US" sz="1300" b="0"/>
              <a:pPr algn="r">
                <a:spcBef>
                  <a:spcPct val="0"/>
                </a:spcBef>
              </a:pPr>
              <a:t>62</a:t>
            </a:fld>
            <a:endParaRPr lang="en-US" altLang="en-US" sz="1300" b="0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BF243D9-E826-40BC-98D0-9F0422FC5966}" type="slidenum">
              <a:rPr lang="en-US" altLang="en-US" sz="1300" b="0"/>
              <a:pPr algn="r">
                <a:spcBef>
                  <a:spcPct val="0"/>
                </a:spcBef>
              </a:pPr>
              <a:t>63</a:t>
            </a:fld>
            <a:endParaRPr lang="en-US" altLang="en-US" sz="1300" b="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87712DE-18AC-4923-91FD-931DBBB5A56D}" type="slidenum">
              <a:rPr lang="en-US" altLang="en-US" sz="1300" b="0"/>
              <a:pPr algn="r">
                <a:spcBef>
                  <a:spcPct val="0"/>
                </a:spcBef>
              </a:pPr>
              <a:t>64</a:t>
            </a:fld>
            <a:endParaRPr lang="en-US" altLang="en-US" sz="1300" b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1B22FD3-287E-49CF-B341-82CF49B3118D}" type="slidenum">
              <a:rPr lang="en-US" altLang="en-US" sz="1300" b="0"/>
              <a:pPr algn="r">
                <a:spcBef>
                  <a:spcPct val="0"/>
                </a:spcBef>
              </a:pPr>
              <a:t>65</a:t>
            </a:fld>
            <a:endParaRPr lang="en-US" altLang="en-US" sz="1300" b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1A0A813-522D-49A4-A414-E049EBD4B7A3}" type="slidenum">
              <a:rPr lang="en-US" altLang="en-US" sz="1300" b="0"/>
              <a:pPr algn="r">
                <a:spcBef>
                  <a:spcPct val="0"/>
                </a:spcBef>
              </a:pPr>
              <a:t>66</a:t>
            </a:fld>
            <a:endParaRPr lang="en-US" altLang="en-US" sz="1300" b="0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846660A-436F-4B2E-869B-4DF1ADD01DF2}" type="slidenum">
              <a:rPr lang="en-US" altLang="en-US" sz="1300" b="0"/>
              <a:pPr algn="r">
                <a:spcBef>
                  <a:spcPct val="0"/>
                </a:spcBef>
              </a:pPr>
              <a:t>67</a:t>
            </a:fld>
            <a:endParaRPr lang="en-US" altLang="en-US" sz="1300" b="0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923084C-B492-49B3-AFFB-D6424D66AC65}" type="slidenum">
              <a:rPr lang="en-US" altLang="en-US" sz="1300" b="0"/>
              <a:pPr algn="r">
                <a:spcBef>
                  <a:spcPct val="0"/>
                </a:spcBef>
              </a:pPr>
              <a:t>68</a:t>
            </a:fld>
            <a:endParaRPr lang="en-US" altLang="en-US" sz="1300" b="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7284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6CAEF7E-8152-4657-9C03-680193DEED52}" type="slidenum">
              <a:rPr lang="en-US" altLang="en-US" sz="1300" b="0"/>
              <a:pPr algn="r">
                <a:spcBef>
                  <a:spcPct val="0"/>
                </a:spcBef>
              </a:pPr>
              <a:t>6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E51BE29-35E8-4214-889C-D9774D6CA13F}" type="slidenum">
              <a:rPr lang="en-US" altLang="en-US" sz="1300" b="0"/>
              <a:pPr algn="r">
                <a:spcBef>
                  <a:spcPct val="0"/>
                </a:spcBef>
              </a:pPr>
              <a:t>69</a:t>
            </a:fld>
            <a:endParaRPr lang="en-US" altLang="en-US" sz="1300" b="0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0550180-BC5A-439A-A17A-428CF3F1D761}" type="slidenum">
              <a:rPr lang="en-US" altLang="en-US" sz="1300" b="0"/>
              <a:pPr algn="r">
                <a:spcBef>
                  <a:spcPct val="0"/>
                </a:spcBef>
              </a:pPr>
              <a:t>70</a:t>
            </a:fld>
            <a:endParaRPr lang="en-US" altLang="en-US" sz="1300" b="0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3CF0632-91C5-4790-AE20-D941ABB466C9}" type="slidenum">
              <a:rPr lang="en-US" altLang="en-US" sz="1300" b="0"/>
              <a:pPr algn="r">
                <a:spcBef>
                  <a:spcPct val="0"/>
                </a:spcBef>
              </a:pPr>
              <a:t>71</a:t>
            </a:fld>
            <a:endParaRPr lang="en-US" altLang="en-US" sz="1300" b="0"/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E262583-1125-4F63-B298-EBC8B58C0CD0}" type="slidenum">
              <a:rPr lang="en-US" altLang="en-US" sz="1300" b="0"/>
              <a:pPr algn="r">
                <a:spcBef>
                  <a:spcPct val="0"/>
                </a:spcBef>
              </a:pPr>
              <a:t>72</a:t>
            </a:fld>
            <a:endParaRPr lang="en-US" altLang="en-US" sz="1300" b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C979F69-08B5-46C3-B9E0-34652D3A58E5}" type="slidenum">
              <a:rPr lang="en-US" altLang="en-US" sz="1300" b="0"/>
              <a:pPr algn="r">
                <a:spcBef>
                  <a:spcPct val="0"/>
                </a:spcBef>
              </a:pPr>
              <a:t>73</a:t>
            </a:fld>
            <a:endParaRPr lang="en-US" altLang="en-US" sz="1300" b="0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824137A-FCB9-4F41-8FE2-B9494E579A5B}" type="slidenum">
              <a:rPr lang="en-US" altLang="en-US" sz="1300" b="0"/>
              <a:pPr algn="r">
                <a:spcBef>
                  <a:spcPct val="0"/>
                </a:spcBef>
              </a:pPr>
              <a:t>74</a:t>
            </a:fld>
            <a:endParaRPr lang="en-US" altLang="en-US" sz="1300" b="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9561482-0D9C-43BF-B6EA-8A838190CA35}" type="slidenum">
              <a:rPr lang="en-US" altLang="en-US" sz="1300" b="0"/>
              <a:pPr algn="r">
                <a:spcBef>
                  <a:spcPct val="0"/>
                </a:spcBef>
              </a:pPr>
              <a:t>75</a:t>
            </a:fld>
            <a:endParaRPr lang="en-US" altLang="en-US" sz="1300" b="0"/>
          </a:p>
        </p:txBody>
      </p:sp>
      <p:sp>
        <p:nvSpPr>
          <p:cNvPr id="167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81ECC25-4E0D-4CCF-814F-F703518A4726}" type="slidenum">
              <a:rPr lang="en-US" altLang="en-US" sz="1300" b="0"/>
              <a:pPr algn="r">
                <a:spcBef>
                  <a:spcPct val="0"/>
                </a:spcBef>
              </a:pPr>
              <a:t>76</a:t>
            </a:fld>
            <a:endParaRPr lang="en-US" altLang="en-US" sz="1300" b="0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5FA8928-2B71-4434-A788-CCAF0CEB4502}" type="slidenum">
              <a:rPr lang="en-US" altLang="en-US" sz="1300" b="0"/>
              <a:pPr algn="r">
                <a:spcBef>
                  <a:spcPct val="0"/>
                </a:spcBef>
              </a:pPr>
              <a:t>77</a:t>
            </a:fld>
            <a:endParaRPr lang="en-US" altLang="en-US" sz="1300" b="0"/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70E8F27-5E94-4DF8-A969-DF4A2E417A54}" type="slidenum">
              <a:rPr lang="en-US" altLang="en-US" sz="1300" b="0"/>
              <a:pPr algn="r">
                <a:spcBef>
                  <a:spcPct val="0"/>
                </a:spcBef>
              </a:pPr>
              <a:t>78</a:t>
            </a:fld>
            <a:endParaRPr lang="en-US" altLang="en-US" sz="1300" b="0"/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8308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E98FC89-0365-407A-9B27-FF0C4008EC12}" type="slidenum">
              <a:rPr lang="en-US" altLang="en-US" sz="1300" b="0"/>
              <a:pPr algn="r">
                <a:spcBef>
                  <a:spcPct val="0"/>
                </a:spcBef>
              </a:pPr>
              <a:t>7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E3FF6CE-E491-4077-8536-B93A3CA09D56}" type="slidenum">
              <a:rPr lang="en-US" altLang="en-US" sz="1300" b="0"/>
              <a:pPr algn="r">
                <a:spcBef>
                  <a:spcPct val="0"/>
                </a:spcBef>
              </a:pPr>
              <a:t>79</a:t>
            </a:fld>
            <a:endParaRPr lang="en-US" altLang="en-US" sz="1300" b="0"/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DE5C95A-3EB0-49F3-A680-3D695AF99A71}" type="slidenum">
              <a:rPr lang="en-US" altLang="en-US" sz="1300" b="0"/>
              <a:pPr algn="r">
                <a:spcBef>
                  <a:spcPct val="0"/>
                </a:spcBef>
              </a:pPr>
              <a:t>80</a:t>
            </a:fld>
            <a:endParaRPr lang="en-US" altLang="en-US" sz="1300" b="0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C86B8D3-B043-4427-AF05-6C2E0D15CF58}" type="slidenum">
              <a:rPr lang="en-US" altLang="en-US" sz="1300" b="0"/>
              <a:pPr algn="r">
                <a:spcBef>
                  <a:spcPct val="0"/>
                </a:spcBef>
              </a:pPr>
              <a:t>81</a:t>
            </a:fld>
            <a:endParaRPr lang="en-US" altLang="en-US" sz="1300" b="0"/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7313CAA-57D0-4973-8827-327509ED8189}" type="slidenum">
              <a:rPr lang="en-US" altLang="en-US" sz="1300" b="0"/>
              <a:pPr algn="r">
                <a:spcBef>
                  <a:spcPct val="0"/>
                </a:spcBef>
              </a:pPr>
              <a:t>82</a:t>
            </a:fld>
            <a:endParaRPr lang="en-US" altLang="en-US" sz="1300" b="0"/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9332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6EB4E6C-8085-42FD-84A1-F453E3186A5C}" type="slidenum">
              <a:rPr lang="en-US" altLang="en-US" sz="1300" b="0"/>
              <a:pPr algn="r">
                <a:spcBef>
                  <a:spcPct val="0"/>
                </a:spcBef>
              </a:pPr>
              <a:t>8</a:t>
            </a:fld>
            <a:endParaRPr lang="en-US" altLang="en-US" sz="1300" b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4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75AAC-EBD8-4F75-B773-EA90585D4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25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71922-C586-446D-96DE-D554FE4FB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73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9E2BB-C6AC-48A0-BADA-259A744AA3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70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xfrm>
            <a:off x="2746375" y="6381750"/>
            <a:ext cx="3640138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299200" y="6245225"/>
            <a:ext cx="1397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E4E0F-9B47-4F41-9B44-3556644C7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244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04D84-FF73-4439-98A2-7DEC2EA7D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9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245225"/>
            <a:ext cx="3556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0025" y="6245225"/>
            <a:ext cx="1146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7BFEC-04EF-4A6F-9584-916D57E642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6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F38B0-B1DB-48C7-AEA1-88F5EE96A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1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A6AC8-B13F-40C7-9031-9417C7848C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65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E34C0-750B-49CA-9280-3E0D230E4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90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BBF00-F2A7-4BF1-8B96-ACB8C5436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5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B750D-938B-427A-858F-B9BB131625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9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Tools for Leadership Success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94AF025C-9294-46F2-B573-5E2A42749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67" r:id="rId3"/>
    <p:sldLayoutId id="2147483778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pitchFamily="34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17550" y="1949450"/>
            <a:ext cx="8024813" cy="1055688"/>
          </a:xfrm>
        </p:spPr>
        <p:txBody>
          <a:bodyPr/>
          <a:lstStyle/>
          <a:p>
            <a:pPr eaLnBrk="1" hangingPunct="1"/>
            <a:r>
              <a:rPr lang="en-US" altLang="en-US" sz="5000" smtClean="0"/>
              <a:t>CERT Tools for Leadership </a:t>
            </a:r>
            <a:br>
              <a:rPr lang="en-US" altLang="en-US" sz="5000" smtClean="0"/>
            </a:br>
            <a:r>
              <a:rPr lang="en-US" altLang="en-US" sz="5000" smtClean="0"/>
              <a:t>Success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4316413"/>
            <a:ext cx="6400800" cy="1752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mtClean="0">
                <a:solidFill>
                  <a:schemeClr val="tx1"/>
                </a:solidFill>
                <a:ea typeface="Geneva"/>
                <a:cs typeface="Geneva"/>
              </a:rPr>
              <a:t>Community Emergency </a:t>
            </a:r>
            <a:br>
              <a:rPr lang="en-US" altLang="en-US" smtClean="0">
                <a:solidFill>
                  <a:schemeClr val="tx1"/>
                </a:solidFill>
                <a:ea typeface="Geneva"/>
                <a:cs typeface="Geneva"/>
              </a:rPr>
            </a:br>
            <a:r>
              <a:rPr lang="en-US" altLang="en-US" smtClean="0">
                <a:solidFill>
                  <a:schemeClr val="tx1"/>
                </a:solidFill>
                <a:ea typeface="Geneva"/>
                <a:cs typeface="Geneva"/>
              </a:rPr>
              <a:t>Response Team</a:t>
            </a:r>
          </a:p>
        </p:txBody>
      </p:sp>
      <p:pic>
        <p:nvPicPr>
          <p:cNvPr id="4" name="Picture 11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zenCorps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Your Mission as CERT Members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790950" y="1341438"/>
            <a:ext cx="4895850" cy="45259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Reduce hazards in your community</a:t>
            </a:r>
          </a:p>
          <a:p>
            <a:pPr eaLnBrk="1" hangingPunct="1"/>
            <a:r>
              <a:rPr lang="en-US" altLang="en-US" sz="2800" smtClean="0"/>
              <a:t>Respond to immediate needs of your family and community after disaster</a:t>
            </a:r>
          </a:p>
          <a:p>
            <a:pPr eaLnBrk="1" hangingPunct="1"/>
            <a:r>
              <a:rPr lang="en-US" altLang="en-US" sz="2800" smtClean="0"/>
              <a:t>Respond as a team to do the greatest good for the greatest number of people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CFE9AF9-0E4E-4730-958A-5F967FDB135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4342" name="Picture 4" descr="CERT memb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1608138"/>
            <a:ext cx="3201987" cy="3665537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You Will Learn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47675" y="1341438"/>
            <a:ext cx="542925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Review of</a:t>
            </a:r>
            <a:r>
              <a:rPr lang="en-US" altLang="en-US" i="1" smtClean="0"/>
              <a:t> CERT Basic Training</a:t>
            </a:r>
            <a:r>
              <a:rPr lang="en-US" altLang="en-US" smtClean="0"/>
              <a:t> Concepts That Apply to Leadership</a:t>
            </a:r>
          </a:p>
          <a:p>
            <a:pPr eaLnBrk="1" hangingPunct="1"/>
            <a:r>
              <a:rPr lang="en-US" altLang="en-US" smtClean="0"/>
              <a:t>Leaders and Team Members</a:t>
            </a:r>
          </a:p>
          <a:p>
            <a:pPr eaLnBrk="1" hangingPunct="1"/>
            <a:r>
              <a:rPr lang="en-US" altLang="en-US" smtClean="0"/>
              <a:t>Leadership Styles</a:t>
            </a:r>
          </a:p>
          <a:p>
            <a:pPr eaLnBrk="1" hangingPunct="1"/>
            <a:r>
              <a:rPr lang="en-US" altLang="en-US" smtClean="0"/>
              <a:t>Leaders in Action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27D9E02-45A9-456D-8415-821019E583E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5366" name="Picture 6" descr="helping team memb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038" y="1477963"/>
            <a:ext cx="2879725" cy="40481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>
          <a:xfrm>
            <a:off x="176213" y="271463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mtClean="0"/>
              <a:t>Module Objectives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2800" smtClean="0"/>
              <a:t>At the end of this module, you will be able to:</a:t>
            </a:r>
          </a:p>
          <a:p>
            <a:pPr lvl="1" eaLnBrk="1" hangingPunct="1"/>
            <a:r>
              <a:rPr lang="en-US" altLang="en-US" sz="2400" smtClean="0"/>
              <a:t>Define leadership and team membership</a:t>
            </a:r>
          </a:p>
          <a:p>
            <a:pPr lvl="1" eaLnBrk="1" hangingPunct="1"/>
            <a:r>
              <a:rPr lang="en-US" altLang="en-US" sz="2400" smtClean="0"/>
              <a:t>Describe </a:t>
            </a:r>
            <a:r>
              <a:rPr lang="en-US" altLang="en-US" sz="2400" i="1" smtClean="0"/>
              <a:t>CERT Basic Training</a:t>
            </a:r>
            <a:r>
              <a:rPr lang="en-US" altLang="en-US" sz="2400" smtClean="0"/>
              <a:t> concepts that apply to leadership</a:t>
            </a:r>
          </a:p>
          <a:p>
            <a:pPr lvl="1" eaLnBrk="1" hangingPunct="1"/>
            <a:r>
              <a:rPr lang="en-US" altLang="en-US" sz="2400" smtClean="0"/>
              <a:t>Describe characteristics, skills, and responsibilities of an effective team leader and effective team members</a:t>
            </a:r>
          </a:p>
          <a:p>
            <a:pPr lvl="1" eaLnBrk="1" hangingPunct="1"/>
            <a:r>
              <a:rPr lang="en-US" altLang="en-US" sz="2400" smtClean="0"/>
              <a:t>Describe each style within a range of leadership styles that may be useful during CERT response</a:t>
            </a:r>
          </a:p>
          <a:p>
            <a:pPr lvl="1" eaLnBrk="1" hangingPunct="1"/>
            <a:r>
              <a:rPr lang="en-US" altLang="en-US" sz="2400" smtClean="0"/>
              <a:t>Identify the appropriate leadership response for a given situation 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A40C419-AA07-46C6-92BB-FEBF4541272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>
          <a:xfrm>
            <a:off x="128588" y="271463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mtClean="0"/>
              <a:t>Module Objectives (cont’d)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2800" smtClean="0"/>
              <a:t>At the end of this module, you will be able to:</a:t>
            </a:r>
          </a:p>
          <a:p>
            <a:pPr lvl="1" eaLnBrk="1" hangingPunct="1"/>
            <a:r>
              <a:rPr lang="en-US" altLang="en-US" sz="2400" smtClean="0"/>
              <a:t>Recognize your personal leadership style</a:t>
            </a:r>
          </a:p>
          <a:p>
            <a:pPr lvl="1" eaLnBrk="1" hangingPunct="1"/>
            <a:r>
              <a:rPr lang="en-US" altLang="en-US" sz="2400" smtClean="0"/>
              <a:t>List the steps a leader should take to direct team operations during an activation </a:t>
            </a:r>
          </a:p>
          <a:p>
            <a:pPr lvl="1" eaLnBrk="1" hangingPunct="1"/>
            <a:r>
              <a:rPr lang="en-US" altLang="en-US" sz="2400" smtClean="0"/>
              <a:t>Describe tips for making decisions under stressful conditions</a:t>
            </a:r>
          </a:p>
          <a:p>
            <a:pPr lvl="1" eaLnBrk="1" hangingPunct="1"/>
            <a:r>
              <a:rPr lang="en-US" altLang="en-US" sz="2400" smtClean="0"/>
              <a:t>Describe tips for addressing various leadership concerns</a:t>
            </a:r>
          </a:p>
          <a:p>
            <a:pPr lvl="1" eaLnBrk="1" hangingPunct="1"/>
            <a:r>
              <a:rPr lang="en-US" altLang="en-US" sz="2400" smtClean="0"/>
              <a:t>As a team, choose a leader and develop an action plan for a given scenario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6E23345-D529-4E12-BBF1-357F7B775C6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3" y="254000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Review of </a:t>
            </a:r>
            <a:r>
              <a:rPr lang="en-US" altLang="en-US" i="1" smtClean="0">
                <a:cs typeface="Times New Roman" pitchFamily="18" charset="0"/>
              </a:rPr>
              <a:t>CERT Basic Training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Incident Command System or ICS</a:t>
            </a:r>
          </a:p>
          <a:p>
            <a:pPr eaLnBrk="1" hangingPunct="1"/>
            <a:r>
              <a:rPr lang="en-US" altLang="en-US" smtClean="0"/>
              <a:t>CERT sizeup</a:t>
            </a:r>
          </a:p>
          <a:p>
            <a:pPr eaLnBrk="1" hangingPunct="1"/>
            <a:r>
              <a:rPr lang="en-US" altLang="en-US" smtClean="0"/>
              <a:t>Disaster psychology</a:t>
            </a:r>
          </a:p>
          <a:p>
            <a:pPr eaLnBrk="1" hangingPunct="1"/>
            <a:r>
              <a:rPr lang="en-US" altLang="en-US" smtClean="0"/>
              <a:t>Local protocol for choosing a team leader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2968EA3-5CDE-4685-8BB0-24E99870241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Incident Command System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Generally CERT is part of established ICS for an incident</a:t>
            </a:r>
          </a:p>
          <a:p>
            <a:pPr lvl="1" eaLnBrk="1" hangingPunct="1"/>
            <a:r>
              <a:rPr lang="en-US" altLang="en-US" smtClean="0"/>
              <a:t>CERT members follow orders from professional responders </a:t>
            </a:r>
          </a:p>
          <a:p>
            <a:pPr eaLnBrk="1" hangingPunct="1"/>
            <a:r>
              <a:rPr lang="en-US" altLang="en-US" smtClean="0"/>
              <a:t>If no professional responders are on scene, CERT sets up ICS</a:t>
            </a:r>
          </a:p>
          <a:p>
            <a:pPr lvl="1" eaLnBrk="1" hangingPunct="1"/>
            <a:r>
              <a:rPr lang="en-US" altLang="en-US" smtClean="0"/>
              <a:t>CERT members defer to professional responders when they arrive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EDE5981-8485-4C33-BB2E-4FDEE69B85F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 IC/TL Responsibilities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Provides overall leadership for incident response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Ensures incident safety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Establishes incident objectives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Is responsible for all functions until can be delegated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Delegates authority to others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Provides information to internal and external parties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Establishes and maintains liaison with other agencies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Manages media inquiries when necessary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Takes direction from agency official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B452DE8-77D1-4F78-9BA3-8378DE5BABE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Team Organization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operates in one of two ways</a:t>
            </a:r>
          </a:p>
          <a:p>
            <a:pPr lvl="1" eaLnBrk="1" hangingPunct="1"/>
            <a:r>
              <a:rPr lang="en-US" altLang="en-US" smtClean="0"/>
              <a:t>One team performing all tasks </a:t>
            </a:r>
          </a:p>
          <a:p>
            <a:pPr lvl="1" eaLnBrk="1" hangingPunct="1"/>
            <a:r>
              <a:rPr lang="en-US" altLang="en-US" smtClean="0"/>
              <a:t>Smaller teams performing specific tasks</a:t>
            </a:r>
          </a:p>
          <a:p>
            <a:pPr eaLnBrk="1" hangingPunct="1"/>
            <a:r>
              <a:rPr lang="en-US" altLang="en-US" smtClean="0"/>
              <a:t>Role of identified leader</a:t>
            </a:r>
          </a:p>
          <a:p>
            <a:pPr lvl="1" eaLnBrk="1" hangingPunct="1"/>
            <a:r>
              <a:rPr lang="en-US" altLang="en-US" smtClean="0"/>
              <a:t>Supervise tasks</a:t>
            </a:r>
          </a:p>
          <a:p>
            <a:pPr lvl="1" eaLnBrk="1" hangingPunct="1"/>
            <a:r>
              <a:rPr lang="en-US" altLang="en-US" smtClean="0"/>
              <a:t>Account for team members</a:t>
            </a:r>
          </a:p>
          <a:p>
            <a:pPr lvl="1" eaLnBrk="1" hangingPunct="1"/>
            <a:r>
              <a:rPr lang="en-US" altLang="en-US" smtClean="0"/>
              <a:t>Report information to his or her leader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3D55EC0-CE41-4F5A-964B-470B585F6C5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are the steps of the CERT sizeup?</a:t>
            </a: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8106E2D-98B9-4377-8B15-E3186F01599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Disaster Psychology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3821113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An effective team leader needs to be aware of:</a:t>
            </a:r>
          </a:p>
          <a:p>
            <a:pPr lvl="1" eaLnBrk="1" hangingPunct="1"/>
            <a:r>
              <a:rPr lang="en-US" altLang="en-US" smtClean="0"/>
              <a:t>The mental state of team members </a:t>
            </a:r>
          </a:p>
          <a:p>
            <a:pPr lvl="1" eaLnBrk="1" hangingPunct="1"/>
            <a:r>
              <a:rPr lang="en-US" altLang="en-US" smtClean="0"/>
              <a:t>His or her own mental state </a:t>
            </a: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F0249C0-8E75-4621-B980-07A647D1BFB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3558" name="Picture 8" descr="team mental st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5" y="1722438"/>
            <a:ext cx="4138613" cy="274637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52400" y="290513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Participant Introductions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Introduce yourself to the class by providing your:</a:t>
            </a:r>
          </a:p>
          <a:p>
            <a:pPr lvl="1" eaLnBrk="1" hangingPunct="1"/>
            <a:r>
              <a:rPr lang="en-US" altLang="en-US" smtClean="0"/>
              <a:t>Name</a:t>
            </a:r>
          </a:p>
          <a:p>
            <a:pPr lvl="1" eaLnBrk="1" hangingPunct="1"/>
            <a:r>
              <a:rPr lang="en-US" altLang="en-US" smtClean="0"/>
              <a:t>Reason you want to learn more about leadership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68600" y="6381750"/>
            <a:ext cx="3640138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930BEA4-B37B-438B-87D2-1DE53240858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Leader: Reduce Stress in Team Members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Brief team members before</a:t>
            </a:r>
            <a:r>
              <a:rPr lang="en-US" altLang="en-US" i="1" smtClean="0"/>
              <a:t> </a:t>
            </a:r>
            <a:r>
              <a:rPr lang="en-US" altLang="en-US" smtClean="0"/>
              <a:t>effort begins</a:t>
            </a:r>
          </a:p>
          <a:p>
            <a:pPr eaLnBrk="1" hangingPunct="1"/>
            <a:r>
              <a:rPr lang="en-US" altLang="en-US" smtClean="0"/>
              <a:t>Emphasize team support</a:t>
            </a:r>
          </a:p>
          <a:p>
            <a:pPr eaLnBrk="1" hangingPunct="1"/>
            <a:r>
              <a:rPr lang="en-US" altLang="en-US" smtClean="0"/>
              <a:t>Encourage resting and re-grouping</a:t>
            </a:r>
          </a:p>
          <a:p>
            <a:pPr eaLnBrk="1" hangingPunct="1"/>
            <a:r>
              <a:rPr lang="en-US" altLang="en-US" smtClean="0"/>
              <a:t>Have team take breaks away from incident</a:t>
            </a:r>
          </a:p>
          <a:p>
            <a:pPr eaLnBrk="1" hangingPunct="1"/>
            <a:r>
              <a:rPr lang="en-US" altLang="en-US" smtClean="0"/>
              <a:t>Encourage proper food and fluid intake</a:t>
            </a:r>
          </a:p>
          <a:p>
            <a:pPr eaLnBrk="1" hangingPunct="1"/>
            <a:r>
              <a:rPr lang="en-US" altLang="en-US" smtClean="0"/>
              <a:t>Rotate teams for breaks or new duties</a:t>
            </a:r>
          </a:p>
          <a:p>
            <a:pPr eaLnBrk="1" hangingPunct="1"/>
            <a:r>
              <a:rPr lang="en-US" altLang="en-US" smtClean="0"/>
              <a:t>Phase out workers gradually 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2606D06-9AF3-41F0-9889-A3B4DC22AAF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Empathetic Listening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Try to see team members’ perspectives</a:t>
            </a:r>
          </a:p>
          <a:p>
            <a:pPr eaLnBrk="1" hangingPunct="1"/>
            <a:r>
              <a:rPr lang="en-US" altLang="en-US" smtClean="0"/>
              <a:t>Listen for meaning and pay attention to nonverbal communication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297BA3E-4294-49F9-AE8C-B4E6C80D43F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5606" name="Picture 6" descr="empathetic liste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38" y="3138488"/>
            <a:ext cx="3908425" cy="2595562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457200" y="3027363"/>
            <a:ext cx="4038600" cy="184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b="0">
                <a:solidFill>
                  <a:schemeClr val="tx1"/>
                </a:solidFill>
              </a:rPr>
              <a:t>Paraphrase to make sure you understand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b="0"/>
          </a:p>
          <a:p>
            <a:pPr eaLnBrk="1" hangingPunct="1">
              <a:buFont typeface="Arial" pitchFamily="34" charset="0"/>
              <a:buNone/>
            </a:pPr>
            <a:endParaRPr lang="en-US" altLang="en-US" b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Choosing a Team Leader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3300"/>
                </a:solidFill>
              </a:rPr>
              <a:t>Insert local protocol for choosing a team leader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47AB6C6-130C-405A-9D23-BDF9F2FE7F5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Leaders and Team Members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Characteristics of effective team leader</a:t>
            </a:r>
          </a:p>
          <a:p>
            <a:pPr eaLnBrk="1" hangingPunct="1"/>
            <a:r>
              <a:rPr lang="en-US" altLang="en-US" smtClean="0"/>
              <a:t>Skills for effective leadership</a:t>
            </a:r>
          </a:p>
          <a:p>
            <a:pPr eaLnBrk="1" hangingPunct="1"/>
            <a:r>
              <a:rPr lang="en-US" altLang="en-US" smtClean="0"/>
              <a:t>Responsibilities of effective team leader</a:t>
            </a:r>
          </a:p>
          <a:p>
            <a:pPr eaLnBrk="1" hangingPunct="1"/>
            <a:r>
              <a:rPr lang="en-US" altLang="en-US" smtClean="0"/>
              <a:t>The Leadership Competence Model </a:t>
            </a:r>
          </a:p>
          <a:p>
            <a:pPr eaLnBrk="1" hangingPunct="1"/>
            <a:r>
              <a:rPr lang="en-US" altLang="en-US" smtClean="0"/>
              <a:t>Characteristics of effective team member</a:t>
            </a:r>
          </a:p>
          <a:p>
            <a:pPr eaLnBrk="1" hangingPunct="1"/>
            <a:r>
              <a:rPr lang="en-US" altLang="en-US" smtClean="0"/>
              <a:t>Responsibilities of effective team member 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EFB76A1-9CD0-412A-BF33-F8E485BEB4F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Team Composition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Team is unit of two or more individuals coordinating and cooperating to accomplish specific goals  </a:t>
            </a:r>
          </a:p>
          <a:p>
            <a:pPr eaLnBrk="1" hangingPunct="1"/>
            <a:r>
              <a:rPr lang="en-US" altLang="en-US" smtClean="0"/>
              <a:t>Leaders and team members are all part of same team</a:t>
            </a:r>
          </a:p>
          <a:p>
            <a:pPr eaLnBrk="1" hangingPunct="1"/>
            <a:r>
              <a:rPr lang="en-US" altLang="en-US" smtClean="0"/>
              <a:t>The team leader and members work together and look out for each other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5A27F55-7A17-422D-86BE-02843BF150A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Team Leaders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232275" y="1341438"/>
            <a:ext cx="4454525" cy="45259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“Great leaders are made, not born”</a:t>
            </a:r>
          </a:p>
          <a:p>
            <a:pPr eaLnBrk="1" hangingPunct="1"/>
            <a:r>
              <a:rPr lang="en-US" altLang="en-US" sz="2800" smtClean="0"/>
              <a:t>Effectiveness of a leader depends on applying specific principles</a:t>
            </a:r>
          </a:p>
          <a:p>
            <a:pPr eaLnBrk="1" hangingPunct="1"/>
            <a:r>
              <a:rPr lang="en-US" altLang="en-US" sz="2800" smtClean="0"/>
              <a:t>Everyone can learn to be an effective leader through study and practice</a:t>
            </a: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1893D04-F719-4EAE-83CA-CCBE535E4F9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9702" name="Picture 5" descr="team lea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1625600"/>
            <a:ext cx="3540125" cy="3652838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are the characteristics of an effective CERT leader? 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771C42C-9FDE-421A-9C8B-EDFE0F8F720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Team Leader Characteristics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Motivated</a:t>
            </a:r>
          </a:p>
          <a:p>
            <a:pPr eaLnBrk="1" hangingPunct="1"/>
            <a:r>
              <a:rPr lang="en-US" altLang="en-US" sz="2400" smtClean="0"/>
              <a:t>Inspiring</a:t>
            </a:r>
          </a:p>
          <a:p>
            <a:pPr eaLnBrk="1" hangingPunct="1"/>
            <a:r>
              <a:rPr lang="en-US" altLang="en-US" sz="2400" smtClean="0"/>
              <a:t>Goal-oriented</a:t>
            </a:r>
          </a:p>
          <a:p>
            <a:pPr eaLnBrk="1" hangingPunct="1"/>
            <a:r>
              <a:rPr lang="en-US" altLang="en-US" sz="2400" smtClean="0"/>
              <a:t>Good at prioritizing</a:t>
            </a:r>
          </a:p>
          <a:p>
            <a:pPr eaLnBrk="1" hangingPunct="1"/>
            <a:r>
              <a:rPr lang="en-US" altLang="en-US" sz="2400" smtClean="0"/>
              <a:t>Decisive</a:t>
            </a:r>
          </a:p>
          <a:p>
            <a:pPr eaLnBrk="1" hangingPunct="1"/>
            <a:r>
              <a:rPr lang="en-US" altLang="en-US" sz="2400" smtClean="0"/>
              <a:t>Trustworthy</a:t>
            </a:r>
          </a:p>
          <a:p>
            <a:pPr eaLnBrk="1" hangingPunct="1"/>
            <a:r>
              <a:rPr lang="en-US" altLang="en-US" sz="2400" smtClean="0"/>
              <a:t>Ethical</a:t>
            </a:r>
          </a:p>
          <a:p>
            <a:pPr eaLnBrk="1" hangingPunct="1"/>
            <a:r>
              <a:rPr lang="en-US" altLang="en-US" sz="2400" smtClean="0"/>
              <a:t>Good at communicating</a:t>
            </a:r>
          </a:p>
          <a:p>
            <a:pPr eaLnBrk="1" hangingPunct="1"/>
            <a:r>
              <a:rPr lang="en-US" altLang="en-US" sz="2400" smtClean="0"/>
              <a:t>Level-headed</a:t>
            </a:r>
          </a:p>
          <a:p>
            <a:pPr eaLnBrk="1" hangingPunct="1"/>
            <a:r>
              <a:rPr lang="en-US" altLang="en-US" sz="2400" smtClean="0"/>
              <a:t>Flexible</a:t>
            </a:r>
          </a:p>
        </p:txBody>
      </p:sp>
      <p:sp>
        <p:nvSpPr>
          <p:cNvPr id="31749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3175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764C4F9-274A-488A-9CD9-BBFF548F9CA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1751" name="Picture 8" descr="team leader characterist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3" y="1379538"/>
            <a:ext cx="3824287" cy="4459287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Team Leader Characteristics (cont’d)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Not necessarily a “star” </a:t>
            </a:r>
          </a:p>
          <a:p>
            <a:pPr eaLnBrk="1" hangingPunct="1"/>
            <a:r>
              <a:rPr lang="en-US" altLang="en-US" smtClean="0"/>
              <a:t>Open about what he or she does not know</a:t>
            </a:r>
          </a:p>
          <a:p>
            <a:pPr eaLnBrk="1" hangingPunct="1"/>
            <a:r>
              <a:rPr lang="en-US" altLang="en-US" smtClean="0"/>
              <a:t>Open about errors</a:t>
            </a:r>
          </a:p>
          <a:p>
            <a:pPr eaLnBrk="1" hangingPunct="1"/>
            <a:r>
              <a:rPr lang="en-US" altLang="en-US" smtClean="0"/>
              <a:t>Prepared to accept responsibility</a:t>
            </a:r>
          </a:p>
          <a:p>
            <a:pPr eaLnBrk="1" hangingPunct="1"/>
            <a:r>
              <a:rPr lang="en-US" altLang="en-US" smtClean="0"/>
              <a:t>Prepared to give credit to others</a:t>
            </a:r>
          </a:p>
          <a:p>
            <a:pPr eaLnBrk="1" hangingPunct="1"/>
            <a:r>
              <a:rPr lang="en-US" altLang="en-US" smtClean="0"/>
              <a:t>Reflection of the team to Incident Command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1AE3923-F6EA-4B27-AC05-6CC369879B3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Skills for Effective Leadership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479925" y="1341438"/>
            <a:ext cx="4206875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Motivate</a:t>
            </a:r>
          </a:p>
          <a:p>
            <a:pPr eaLnBrk="1" hangingPunct="1"/>
            <a:r>
              <a:rPr lang="en-US" altLang="en-US" smtClean="0"/>
              <a:t>Take responsibility</a:t>
            </a:r>
          </a:p>
          <a:p>
            <a:pPr eaLnBrk="1" hangingPunct="1"/>
            <a:r>
              <a:rPr lang="en-US" altLang="en-US" smtClean="0"/>
              <a:t>Act decisively</a:t>
            </a:r>
          </a:p>
          <a:p>
            <a:pPr eaLnBrk="1" hangingPunct="1"/>
            <a:r>
              <a:rPr lang="en-US" altLang="en-US" smtClean="0"/>
              <a:t>Communicate effectively</a:t>
            </a:r>
          </a:p>
          <a:p>
            <a:pPr eaLnBrk="1" hangingPunct="1"/>
            <a:r>
              <a:rPr lang="en-US" altLang="en-US" smtClean="0"/>
              <a:t>Behave ethically</a:t>
            </a:r>
          </a:p>
          <a:p>
            <a:pPr eaLnBrk="1" hangingPunct="1"/>
            <a:r>
              <a:rPr lang="en-US" altLang="en-US" smtClean="0"/>
              <a:t>Build trust</a:t>
            </a: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4ABC2ED-8636-4CED-BC14-F57EB26CCFC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3798" name="Picture 5" descr="team leader skil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" y="1717675"/>
            <a:ext cx="3409950" cy="33242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Administrative Announcements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Breaks</a:t>
            </a:r>
          </a:p>
          <a:p>
            <a:pPr eaLnBrk="1" hangingPunct="1"/>
            <a:r>
              <a:rPr lang="en-US" altLang="en-US" smtClean="0"/>
              <a:t>Emergency exits</a:t>
            </a:r>
          </a:p>
          <a:p>
            <a:pPr eaLnBrk="1" hangingPunct="1"/>
            <a:r>
              <a:rPr lang="en-US" altLang="en-US" smtClean="0"/>
              <a:t>Restrooms</a:t>
            </a:r>
          </a:p>
          <a:p>
            <a:pPr eaLnBrk="1" hangingPunct="1"/>
            <a:r>
              <a:rPr lang="en-US" altLang="en-US" smtClean="0"/>
              <a:t>Smoking policy</a:t>
            </a:r>
          </a:p>
          <a:p>
            <a:pPr eaLnBrk="1" hangingPunct="1"/>
            <a:r>
              <a:rPr lang="en-US" altLang="en-US" smtClean="0"/>
              <a:t>Silence cell phones</a:t>
            </a:r>
          </a:p>
          <a:p>
            <a:pPr eaLnBrk="1" hangingPunct="1"/>
            <a:r>
              <a:rPr lang="en-US" altLang="en-US" smtClean="0"/>
              <a:t>Module completion</a:t>
            </a:r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CB79A9A-3E3B-4D9C-997A-F45C758B500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Motivate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Show passion for team’s mission</a:t>
            </a:r>
          </a:p>
          <a:p>
            <a:pPr eaLnBrk="1" hangingPunct="1"/>
            <a:r>
              <a:rPr lang="en-US" altLang="en-US" smtClean="0"/>
              <a:t>Get team members involved in decision-making </a:t>
            </a:r>
          </a:p>
          <a:p>
            <a:pPr eaLnBrk="1" hangingPunct="1"/>
            <a:r>
              <a:rPr lang="en-US" altLang="en-US" smtClean="0"/>
              <a:t>Give team members meaningful responsibilities</a:t>
            </a:r>
          </a:p>
          <a:p>
            <a:pPr eaLnBrk="1" hangingPunct="1"/>
            <a:r>
              <a:rPr lang="en-US" altLang="en-US" smtClean="0"/>
              <a:t>Praise team members</a:t>
            </a:r>
          </a:p>
          <a:p>
            <a:pPr eaLnBrk="1" hangingPunct="1"/>
            <a:r>
              <a:rPr lang="en-US" altLang="en-US" smtClean="0"/>
              <a:t>Build sense of team cohesion</a:t>
            </a:r>
          </a:p>
          <a:p>
            <a:pPr eaLnBrk="1" hangingPunct="1"/>
            <a:r>
              <a:rPr lang="en-US" altLang="en-US" smtClean="0"/>
              <a:t>Create positive working environment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348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FCD69F5-D768-4C6F-8A61-C006EA3F939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Take Responsibility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3548063" y="1341438"/>
            <a:ext cx="5138737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Act as final decision-maker for team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Accept consequences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Admit mistakes or errors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Ask for guidance when needed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Re-evaluate plans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Improve situations that go wrong</a:t>
            </a:r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CE23853-7AF1-4557-B1E8-39670207FDF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5846" name="Picture 6" descr="responsibil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1636713"/>
            <a:ext cx="2305050" cy="4102100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Act Decisively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789488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Make decisions based on facts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Listen to feedback, but make final decisions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Trust personal instincts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Make decisions that are timely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Do not second guess decisions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Resolve conflicts quickly</a:t>
            </a: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A78F581-A8DE-4DD3-861F-CCFA69B3F12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6870" name="Picture 5" descr="leaders in a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166938"/>
            <a:ext cx="3306763" cy="2652712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Communicate Effectively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questions to guide exchanges and keep focus</a:t>
            </a:r>
          </a:p>
          <a:p>
            <a:pPr eaLnBrk="1" hangingPunct="1"/>
            <a:r>
              <a:rPr lang="en-US" altLang="en-US" smtClean="0"/>
              <a:t>Ask for opinions and observations of team members </a:t>
            </a:r>
          </a:p>
          <a:p>
            <a:pPr eaLnBrk="1" hangingPunct="1"/>
            <a:r>
              <a:rPr lang="en-US" altLang="en-US" smtClean="0"/>
              <a:t>Read verbal and non-verbal cues</a:t>
            </a:r>
          </a:p>
          <a:p>
            <a:pPr eaLnBrk="1" hangingPunct="1"/>
            <a:r>
              <a:rPr lang="en-US" altLang="en-US" smtClean="0"/>
              <a:t>Give clear directions</a:t>
            </a:r>
          </a:p>
          <a:p>
            <a:pPr eaLnBrk="1" hangingPunct="1"/>
            <a:r>
              <a:rPr lang="en-US" altLang="en-US" smtClean="0"/>
              <a:t>Ensure balanced exchanges within team</a:t>
            </a:r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5D6C527-AA5E-4B35-8B4E-D14479AE6B5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Behave Ethically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059238" y="1341438"/>
            <a:ext cx="4627562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Be honest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Treat others with respect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Take your duties seriously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Treat everyone fairly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Stay within your capabilities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Set good example by modeling behavior you expect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F3C59A8-2B34-4FFB-903F-43FBF6CACD5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8918" name="Picture 5" descr="behave ethicall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1473200"/>
            <a:ext cx="3424237" cy="4229100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Build Trust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Make your actions and words consistent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Behave by values and morals expected of team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Be honest about personal strengths and weaknesses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Be open and honest about situation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Admit to mistakes or failures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Listen to input from team members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Trust team members’ judgment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Expect team members to be successful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7DA34AB-3ADF-4CDE-9656-3504276B8B1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You Think?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are the responsibilities required of an effective CERT leader? </a:t>
            </a:r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409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942E2EB-937C-4F89-8382-D547B880E6A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Leader Responsibilities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Establish team chain of command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Delegate responsibility to team members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Develop goals and tasks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Maintain view of entire situation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Anticipate changes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Resolve problems within team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Ensure safety of team members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Take care of personal well-being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Be available and visible to team </a:t>
            </a: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419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177C7B2-46E8-4AB9-94BA-5D4A5B95619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Leadership vs. Management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49875" y="2038350"/>
            <a:ext cx="2951163" cy="38052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Planning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Organizing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Staffing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Controlling</a:t>
            </a:r>
          </a:p>
        </p:txBody>
      </p:sp>
      <p:sp>
        <p:nvSpPr>
          <p:cNvPr id="43012" name="Rectangle 11"/>
          <p:cNvSpPr>
            <a:spLocks noGrp="1" noChangeArrowheads="1"/>
          </p:cNvSpPr>
          <p:nvPr>
            <p:ph sz="half" idx="2"/>
          </p:nvPr>
        </p:nvSpPr>
        <p:spPr>
          <a:xfrm>
            <a:off x="903288" y="2025650"/>
            <a:ext cx="4038600" cy="3681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Setting direction</a:t>
            </a:r>
          </a:p>
          <a:p>
            <a:pPr eaLnBrk="1" hangingPunct="1"/>
            <a:r>
              <a:rPr lang="en-US" altLang="en-US" smtClean="0"/>
              <a:t>Encouraging vision</a:t>
            </a:r>
          </a:p>
          <a:p>
            <a:pPr eaLnBrk="1" hangingPunct="1"/>
            <a:r>
              <a:rPr lang="en-US" altLang="en-US" smtClean="0"/>
              <a:t>Getting people to work together </a:t>
            </a:r>
          </a:p>
          <a:p>
            <a:pPr eaLnBrk="1" hangingPunct="1"/>
            <a:r>
              <a:rPr lang="en-US" altLang="en-US" smtClean="0"/>
              <a:t>Motivating</a:t>
            </a:r>
          </a:p>
          <a:p>
            <a:pPr eaLnBrk="1" hangingPunct="1"/>
            <a:r>
              <a:rPr lang="en-US" altLang="en-US" smtClean="0"/>
              <a:t>Inspiring</a:t>
            </a:r>
          </a:p>
          <a:p>
            <a:pPr eaLnBrk="1" hangingPunct="1"/>
            <a:r>
              <a:rPr lang="en-US" altLang="en-US" smtClean="0"/>
              <a:t>Creating change</a:t>
            </a:r>
          </a:p>
        </p:txBody>
      </p:sp>
      <p:sp>
        <p:nvSpPr>
          <p:cNvPr id="43013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4301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F7A2BB0-9DFC-408C-A2DE-298A693B25B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3015" name="Rectangle 15"/>
          <p:cNvSpPr>
            <a:spLocks noChangeArrowheads="1"/>
          </p:cNvSpPr>
          <p:nvPr/>
        </p:nvSpPr>
        <p:spPr bwMode="auto">
          <a:xfrm>
            <a:off x="5324475" y="1439863"/>
            <a:ext cx="237331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800" b="0" u="sng">
                <a:solidFill>
                  <a:schemeClr val="tx1"/>
                </a:solidFill>
              </a:rPr>
              <a:t>Management</a:t>
            </a:r>
          </a:p>
        </p:txBody>
      </p:sp>
      <p:sp>
        <p:nvSpPr>
          <p:cNvPr id="43016" name="Rectangle 13"/>
          <p:cNvSpPr>
            <a:spLocks noChangeArrowheads="1"/>
          </p:cNvSpPr>
          <p:nvPr/>
        </p:nvSpPr>
        <p:spPr bwMode="auto">
          <a:xfrm>
            <a:off x="1528763" y="1446213"/>
            <a:ext cx="20272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800" b="0" u="sng">
                <a:solidFill>
                  <a:schemeClr val="tx1"/>
                </a:solidFill>
              </a:rPr>
              <a:t>Leadership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Conscious Incompetence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This person: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Knows nothing about leadership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Is aware of lack of knowledge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Steps aside to let others lead</a:t>
            </a: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B0FCC52-25F6-4087-BB5D-CCD8399BBD3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Why do CERT members need to learn leadership skills?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A0BA618-5FCE-4EAE-8855-6D3AE2BEF68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Conscious Competence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This person: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Knows a little about leadership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Has desire to improve – and works at it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75% of people fit into this category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Most can be good team leaders </a:t>
            </a:r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9EE8161-4EF9-4E40-B606-5E22D25225C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Unconscious Competence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This person: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Knows how to lead without thinking about it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Assumes role of leader and others willingly follow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This person is a natural leader </a:t>
            </a: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7ACA2B9-B2B4-4041-BCB5-2A43864445F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Unconscious Incompetence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This person:</a:t>
            </a:r>
          </a:p>
          <a:p>
            <a:pPr lvl="1" eaLnBrk="1" hangingPunct="1"/>
            <a:r>
              <a:rPr lang="en-US" altLang="en-US" smtClean="0"/>
              <a:t>Has no natural leadership abilities</a:t>
            </a:r>
          </a:p>
          <a:p>
            <a:pPr lvl="1" eaLnBrk="1" hangingPunct="1"/>
            <a:r>
              <a:rPr lang="en-US" altLang="en-US" smtClean="0"/>
              <a:t>Doesn’t realize that he or she lacks leadership abilities</a:t>
            </a:r>
          </a:p>
          <a:p>
            <a:pPr eaLnBrk="1" hangingPunct="1"/>
            <a:r>
              <a:rPr lang="en-US" altLang="en-US" smtClean="0"/>
              <a:t>This is the least desirable leader, especially in an emergency setting</a:t>
            </a:r>
          </a:p>
        </p:txBody>
      </p:sp>
      <p:sp>
        <p:nvSpPr>
          <p:cNvPr id="471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471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B1F58C4-D2A7-4FAA-81EF-E4792A099DC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Exercise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What Is Your Leadership Competence?</a:t>
            </a:r>
          </a:p>
        </p:txBody>
      </p:sp>
      <p:sp>
        <p:nvSpPr>
          <p:cNvPr id="481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481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5002644-A273-4FB6-8EDD-9DDD850D99B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Team Members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856163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Team members define success of leader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 team accomplishes more than an individual can accomplish alone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Behavior of individual team members will determine the team’s success</a:t>
            </a:r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1B24B6B-0D17-461E-A5F4-FD3C4C7A3ED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9158" name="Picture 5" descr="te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13" y="1914525"/>
            <a:ext cx="3186112" cy="3009900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You Think?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What are the characteristics of an effective CERT member?</a:t>
            </a:r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2841FBE-FB59-455F-B517-D47A24D715E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Team Member Characteristics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695825" y="1608138"/>
            <a:ext cx="41148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Motivated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Energetic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Hard-working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Adaptable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Helpful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Loyal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Responsible </a:t>
            </a:r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D805A3E-C308-4DC4-8A3B-BE7417A0F20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1207" name="Picture 7" descr="team characterist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3" y="1731963"/>
            <a:ext cx="3303587" cy="3403600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>
                <a:cs typeface="Times New Roman" pitchFamily="18" charset="0"/>
              </a:rPr>
              <a:t>Exercise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Characteristics of an Effective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Team Member</a:t>
            </a:r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522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2286174-4051-4051-AE6D-F56BF36A6FE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You Think?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What are the responsibilities of an effective CERT member? </a:t>
            </a:r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532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FA4B942-DFBB-45A7-9944-2DBA5E54A5D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Team Member Responsibilities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094163" y="1341438"/>
            <a:ext cx="4592637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Comply willingly</a:t>
            </a:r>
          </a:p>
          <a:p>
            <a:pPr eaLnBrk="1" hangingPunct="1"/>
            <a:r>
              <a:rPr lang="en-US" altLang="en-US" smtClean="0"/>
              <a:t>Follow directions per chain of command</a:t>
            </a:r>
          </a:p>
          <a:p>
            <a:pPr eaLnBrk="1" hangingPunct="1"/>
            <a:r>
              <a:rPr lang="en-US" altLang="en-US" smtClean="0"/>
              <a:t>Complete assigned tasks</a:t>
            </a:r>
          </a:p>
          <a:p>
            <a:pPr eaLnBrk="1" hangingPunct="1"/>
            <a:r>
              <a:rPr lang="en-US" altLang="en-US" smtClean="0"/>
              <a:t>Give your best effort </a:t>
            </a:r>
          </a:p>
          <a:p>
            <a:pPr eaLnBrk="1" hangingPunct="1"/>
            <a:r>
              <a:rPr lang="en-US" altLang="en-US" smtClean="0"/>
              <a:t>Keep team leader informed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8677B3E-5DFE-4CC2-A153-172FE804B40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4278" name="Picture 5" descr="team responsibilit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1595438"/>
            <a:ext cx="3478212" cy="3860800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 Members and Leadership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In emergencies, every CERT member will encounter situations where they need to lead</a:t>
            </a:r>
          </a:p>
          <a:p>
            <a:pPr eaLnBrk="1" hangingPunct="1"/>
            <a:r>
              <a:rPr lang="en-US" altLang="en-US" sz="2800" smtClean="0"/>
              <a:t>Sometimes you may be a leader of your team</a:t>
            </a:r>
          </a:p>
          <a:p>
            <a:pPr eaLnBrk="1" hangingPunct="1"/>
            <a:r>
              <a:rPr lang="en-US" altLang="en-US" sz="2800" smtClean="0"/>
              <a:t>Being a leader during an emergency requires special training</a:t>
            </a:r>
          </a:p>
          <a:p>
            <a:pPr eaLnBrk="1" hangingPunct="1"/>
            <a:r>
              <a:rPr lang="en-US" altLang="en-US" sz="2800" smtClean="0"/>
              <a:t>Are you comfortable being team leader?</a:t>
            </a:r>
          </a:p>
          <a:p>
            <a:pPr eaLnBrk="1" hangingPunct="1"/>
            <a:r>
              <a:rPr lang="en-US" altLang="en-US" sz="2800" smtClean="0"/>
              <a:t>Do you know how to support your team leader by being an effective team member?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EA24249-0E39-4FFF-A4A4-979DA28609C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Team Member Responsibilities (cont’d)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1783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Seek clarification if you don’t understand </a:t>
            </a:r>
          </a:p>
          <a:p>
            <a:pPr eaLnBrk="1" hangingPunct="1"/>
            <a:r>
              <a:rPr lang="en-US" altLang="en-US" smtClean="0"/>
              <a:t>Support team leader’s actions</a:t>
            </a:r>
          </a:p>
          <a:p>
            <a:pPr eaLnBrk="1" hangingPunct="1"/>
            <a:r>
              <a:rPr lang="en-US" altLang="en-US" smtClean="0"/>
              <a:t>Support teammates</a:t>
            </a:r>
          </a:p>
          <a:p>
            <a:pPr eaLnBrk="1" hangingPunct="1"/>
            <a:r>
              <a:rPr lang="en-US" altLang="en-US" smtClean="0"/>
              <a:t>Maintain scene safety</a:t>
            </a:r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553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7F8AB31-5D28-46B6-A0FF-C7D13091FFA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5302" name="Picture 5" descr="team responsibilities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585913"/>
            <a:ext cx="3744913" cy="3744912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Successful Team Interactions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Put team mission first </a:t>
            </a:r>
          </a:p>
          <a:p>
            <a:pPr eaLnBrk="1" hangingPunct="1"/>
            <a:r>
              <a:rPr lang="en-US" altLang="en-US" smtClean="0"/>
              <a:t>Be supportive of each other </a:t>
            </a:r>
          </a:p>
          <a:p>
            <a:pPr eaLnBrk="1" hangingPunct="1"/>
            <a:r>
              <a:rPr lang="en-US" altLang="en-US" smtClean="0"/>
              <a:t>Recognize each other’s strengths </a:t>
            </a:r>
          </a:p>
          <a:p>
            <a:pPr eaLnBrk="1" hangingPunct="1"/>
            <a:r>
              <a:rPr lang="en-US" altLang="en-US" smtClean="0"/>
              <a:t>Make use of your skills and be honest about weaknesses</a:t>
            </a:r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563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F1E22F2-4868-4120-92AD-4815A7C2B73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Successful Team Interactions (cont’d)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Trust each other</a:t>
            </a:r>
          </a:p>
          <a:p>
            <a:pPr eaLnBrk="1" hangingPunct="1"/>
            <a:r>
              <a:rPr lang="en-US" altLang="en-US" smtClean="0"/>
              <a:t>Communicate honestly</a:t>
            </a:r>
          </a:p>
          <a:p>
            <a:pPr eaLnBrk="1" hangingPunct="1"/>
            <a:r>
              <a:rPr lang="en-US" altLang="en-US" smtClean="0"/>
              <a:t>Work out conflicts quickly and respectfully</a:t>
            </a:r>
          </a:p>
          <a:p>
            <a:pPr eaLnBrk="1" hangingPunct="1"/>
            <a:r>
              <a:rPr lang="en-US" altLang="en-US" smtClean="0"/>
              <a:t>Providing the service requested of them without issues or attitudes 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573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9FAA1E2-9F6C-481A-816C-1582AB085EB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Successful Team Operations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92638" y="1652588"/>
            <a:ext cx="4094162" cy="38655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Choose team leader to quickly resolve feelings of uncertainty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Follow leader’s directions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Tell leader if plan is not working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Adapt if things don’t go as planned</a:t>
            </a:r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583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7348FCE-9C29-4B73-BB71-CB706926927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8374" name="Picture 6" descr="succ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1876425"/>
            <a:ext cx="3938587" cy="311467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Successful Team Operations (cont’d)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214813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Ask yourself: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Am I doing my part?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Am I doing everything I can to support my team and team leader?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Am I giving my leader enough information to make a decision? 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38F7A2B-3D1A-451B-9610-996EFA3A6D5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9398" name="Picture 6" descr="ask yoursel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1957388"/>
            <a:ext cx="3255963" cy="3132137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Leadership Styles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7610475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Situations that require leadership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Categories of CERT situations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Leadership styles for CERT situations </a:t>
            </a:r>
          </a:p>
        </p:txBody>
      </p:sp>
      <p:sp>
        <p:nvSpPr>
          <p:cNvPr id="604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04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A09D97E-A24A-4AF2-AE12-F301F243036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0422" name="Picture 6" descr="leadership sty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3092450"/>
            <a:ext cx="4854575" cy="2673350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You Think?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What are some situations you’ve dealt with in your personal life that required leadership skills? </a:t>
            </a:r>
          </a:p>
        </p:txBody>
      </p:sp>
      <p:sp>
        <p:nvSpPr>
          <p:cNvPr id="614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14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2864C62-6E81-4D9F-A32D-045B4D368C7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You Think?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What situations have you been involved in with CERT that required leadership skills? </a:t>
            </a:r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24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40BDC06-F640-4AAA-9813-457A614B0A5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Situational Leadership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way you respond to one situation will not always work for another situation</a:t>
            </a:r>
          </a:p>
          <a:p>
            <a:pPr eaLnBrk="1" hangingPunct="1"/>
            <a:r>
              <a:rPr lang="en-US" altLang="en-US" smtClean="0"/>
              <a:t>When faced with problems, use your judgment to decide best way to respond </a:t>
            </a:r>
          </a:p>
          <a:p>
            <a:pPr eaLnBrk="1" hangingPunct="1"/>
            <a:r>
              <a:rPr lang="en-US" altLang="en-US" smtClean="0"/>
              <a:t>The same person can lead differently based on the situation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34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7D78406-0407-4824-BD9C-7042CFE27C7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Situational Leadership (cont’d)</a:t>
            </a:r>
          </a:p>
        </p:txBody>
      </p:sp>
      <p:sp>
        <p:nvSpPr>
          <p:cNvPr id="6451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Situational leadership is knowing when, where, and with whom to use each particular leadership style </a:t>
            </a:r>
          </a:p>
          <a:p>
            <a:pPr eaLnBrk="1" hangingPunct="1"/>
            <a:r>
              <a:rPr lang="en-US" altLang="en-US" smtClean="0"/>
              <a:t>The best way to respond in a CERT activation is by urgency of situation</a:t>
            </a: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45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112C921-78B2-4F55-ABDE-0A8F4FCCF2E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Module Purpose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7663" indent="-347663" eaLnBrk="1" hangingPunct="1"/>
            <a:r>
              <a:rPr lang="en-US" altLang="en-US" dirty="0" smtClean="0"/>
              <a:t>To train CERT members to be successful team leaders and team members</a:t>
            </a:r>
          </a:p>
          <a:p>
            <a:pPr marL="347663" indent="-347663" eaLnBrk="1" hangingPunct="1"/>
            <a:r>
              <a:rPr lang="en-US" altLang="en-US" dirty="0" smtClean="0"/>
              <a:t>To choose suitable team leaders during CERT activations</a:t>
            </a:r>
          </a:p>
          <a:p>
            <a:pPr marL="347663" indent="-347663" eaLnBrk="1" hangingPunct="1"/>
            <a:r>
              <a:rPr lang="en-US" altLang="en-US" dirty="0" smtClean="0"/>
              <a:t>To apply appropriate leadership styles to various situations</a:t>
            </a:r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5D97003-6214-4CF3-A518-1B488892596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Situations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mtClean="0"/>
              <a:t>Three levels based on urgency:</a:t>
            </a:r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55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8FB99A5-0A39-4E31-9BC2-B9358D17EAE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5542" name="Picture 5" descr="urg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2220913"/>
            <a:ext cx="2382837" cy="2247900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3" name="Picture 6" descr="plann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200" y="2222500"/>
            <a:ext cx="2387600" cy="2249488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4" name="Picture 7" descr="participativ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25" y="2224088"/>
            <a:ext cx="2395538" cy="2235200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1123950" y="4589463"/>
            <a:ext cx="15541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2800" b="0">
                <a:solidFill>
                  <a:schemeClr val="tx1"/>
                </a:solidFill>
              </a:rPr>
              <a:t>Urgent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3657600" y="4600575"/>
            <a:ext cx="1838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2800" b="0">
                <a:solidFill>
                  <a:schemeClr val="tx1"/>
                </a:solidFill>
              </a:rPr>
              <a:t>Controlled</a:t>
            </a: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6451600" y="4602163"/>
            <a:ext cx="15541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2800" b="0">
                <a:solidFill>
                  <a:schemeClr val="tx1"/>
                </a:solidFill>
              </a:rPr>
              <a:t>Planned</a:t>
            </a:r>
          </a:p>
        </p:txBody>
      </p:sp>
      <p:pic>
        <p:nvPicPr>
          <p:cNvPr id="12" name="Picture 11" descr="CERT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FEMA logo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Urgent Situations: Decisive Leadership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Situation requires immediate action</a:t>
            </a:r>
          </a:p>
          <a:p>
            <a:pPr eaLnBrk="1" hangingPunct="1"/>
            <a:r>
              <a:rPr lang="en-US" altLang="en-US" smtClean="0"/>
              <a:t>Leadership style: Directive, task driven, and risk driven</a:t>
            </a:r>
          </a:p>
          <a:p>
            <a:pPr eaLnBrk="1" hangingPunct="1"/>
            <a:r>
              <a:rPr lang="en-US" altLang="en-US" smtClean="0"/>
              <a:t>Leadership process:</a:t>
            </a:r>
          </a:p>
          <a:p>
            <a:pPr lvl="1" eaLnBrk="1" hangingPunct="1"/>
            <a:r>
              <a:rPr lang="en-US" altLang="en-US" smtClean="0"/>
              <a:t>Receive input from team but make decisions alone</a:t>
            </a:r>
          </a:p>
          <a:p>
            <a:pPr lvl="1" eaLnBrk="1" hangingPunct="1"/>
            <a:r>
              <a:rPr lang="en-US" altLang="en-US" smtClean="0"/>
              <a:t>Provide clear expectations to team members</a:t>
            </a:r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65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40C002C-9ED5-45BD-8659-7EA1F7CA9F8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000" smtClean="0"/>
              <a:t>Controlled Situations: Participative Leadership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Situation is managed</a:t>
            </a:r>
          </a:p>
          <a:p>
            <a:pPr lvl="1" eaLnBrk="1" hangingPunct="1"/>
            <a:r>
              <a:rPr lang="en-US" altLang="en-US" smtClean="0"/>
              <a:t>Lives and property are not in immediate danger </a:t>
            </a:r>
          </a:p>
          <a:p>
            <a:pPr eaLnBrk="1" hangingPunct="1"/>
            <a:r>
              <a:rPr lang="en-US" altLang="en-US" smtClean="0"/>
              <a:t>Leadership style: Requests more feedback and advice from team members </a:t>
            </a:r>
          </a:p>
          <a:p>
            <a:pPr eaLnBrk="1" hangingPunct="1"/>
            <a:r>
              <a:rPr lang="en-US" altLang="en-US" smtClean="0"/>
              <a:t>Leadership process:</a:t>
            </a:r>
          </a:p>
          <a:p>
            <a:pPr lvl="1" eaLnBrk="1" hangingPunct="1"/>
            <a:r>
              <a:rPr lang="en-US" altLang="en-US" smtClean="0"/>
              <a:t>Encourage and motivate team members</a:t>
            </a: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75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01C4A4F-BACB-4DF0-A00F-819DA2916B9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Planned Situations: Delegative Leadership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Situation is organized in advance</a:t>
            </a:r>
          </a:p>
          <a:p>
            <a:pPr lvl="1" eaLnBrk="1" hangingPunct="1"/>
            <a:r>
              <a:rPr lang="en-US" altLang="en-US" smtClean="0"/>
              <a:t>Established plan of action</a:t>
            </a:r>
          </a:p>
          <a:p>
            <a:pPr lvl="1" eaLnBrk="1" hangingPunct="1"/>
            <a:r>
              <a:rPr lang="en-US" altLang="en-US" smtClean="0"/>
              <a:t>No immediate safety risks</a:t>
            </a:r>
          </a:p>
          <a:p>
            <a:pPr eaLnBrk="1" hangingPunct="1"/>
            <a:r>
              <a:rPr lang="en-US" altLang="en-US" smtClean="0"/>
              <a:t>Leadership style: More inclusive</a:t>
            </a:r>
          </a:p>
          <a:p>
            <a:pPr eaLnBrk="1" hangingPunct="1"/>
            <a:r>
              <a:rPr lang="en-US" altLang="en-US" smtClean="0"/>
              <a:t>Leadership process:</a:t>
            </a:r>
          </a:p>
          <a:p>
            <a:pPr lvl="1" eaLnBrk="1" hangingPunct="1"/>
            <a:r>
              <a:rPr lang="en-US" altLang="en-US" smtClean="0"/>
              <a:t>Team members are allowed to make decisions and implement tasks themselves</a:t>
            </a: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86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C1D7BDF-A3BD-4BE1-9E8C-F4C32F987E7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Delegative Leadership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Caution: Team may be less productive</a:t>
            </a:r>
          </a:p>
          <a:p>
            <a:pPr eaLnBrk="1" hangingPunct="1"/>
            <a:r>
              <a:rPr lang="en-US" altLang="en-US" sz="2800" smtClean="0"/>
              <a:t>Suggestions:</a:t>
            </a:r>
          </a:p>
          <a:p>
            <a:pPr lvl="1" eaLnBrk="1" hangingPunct="1"/>
            <a:r>
              <a:rPr lang="en-US" altLang="en-US" sz="2400" smtClean="0"/>
              <a:t>Have team members clearly define their roles</a:t>
            </a:r>
          </a:p>
          <a:p>
            <a:pPr lvl="1" eaLnBrk="1" hangingPunct="1"/>
            <a:r>
              <a:rPr lang="en-US" altLang="en-US" sz="2400" smtClean="0"/>
              <a:t>Have team members define all tasks that need to be accomplished</a:t>
            </a:r>
          </a:p>
          <a:p>
            <a:pPr lvl="1" eaLnBrk="1" hangingPunct="1"/>
            <a:r>
              <a:rPr lang="en-US" altLang="en-US" sz="2400" smtClean="0"/>
              <a:t>Maintain awareness of all team operations </a:t>
            </a:r>
          </a:p>
          <a:p>
            <a:pPr lvl="1" eaLnBrk="1" hangingPunct="1"/>
            <a:r>
              <a:rPr lang="en-US" altLang="en-US" sz="2400" smtClean="0"/>
              <a:t>Provide direction to team whenever needed</a:t>
            </a:r>
          </a:p>
          <a:p>
            <a:pPr lvl="1" eaLnBrk="1" hangingPunct="1"/>
            <a:r>
              <a:rPr lang="en-US" altLang="en-US" sz="2400" smtClean="0"/>
              <a:t>Remain available to team members who have questions</a:t>
            </a:r>
          </a:p>
          <a:p>
            <a:pPr lvl="1" eaLnBrk="1" hangingPunct="1"/>
            <a:r>
              <a:rPr lang="en-US" altLang="en-US" sz="2400" smtClean="0"/>
              <a:t>Maintain role of team leader </a:t>
            </a:r>
          </a:p>
        </p:txBody>
      </p:sp>
      <p:sp>
        <p:nvSpPr>
          <p:cNvPr id="696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696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5673022-75FF-4604-A26C-2A8E48ABBC1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Exercise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Choosing the Right Leadership Style</a:t>
            </a:r>
          </a:p>
        </p:txBody>
      </p:sp>
      <p:sp>
        <p:nvSpPr>
          <p:cNvPr id="706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06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548DE79-2039-460B-8622-FCD7687EF45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Exercise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What Is Your Preferred Leadership Style?</a:t>
            </a:r>
          </a:p>
        </p:txBody>
      </p:sp>
      <p:sp>
        <p:nvSpPr>
          <p:cNvPr id="716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16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5A78B9F-52AC-4655-91EE-630E5DA2B5B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Leaders in Action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430713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What leaders do and how they do it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Situational awareness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Tasks for leading team operations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Leading in stressful situations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Your concerns about CERT leadership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Practice activity</a:t>
            </a:r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27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AB8DAFA-A25A-4B93-B4D2-55A7FC71E1E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2710" name="Picture 6" descr="RCP_06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5" y="1774825"/>
            <a:ext cx="3400425" cy="3624263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Leaders Do?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341438"/>
            <a:ext cx="4006850" cy="4525962"/>
          </a:xfrm>
        </p:spPr>
        <p:txBody>
          <a:bodyPr/>
          <a:lstStyle/>
          <a:p>
            <a:pPr eaLnBrk="1" hangingPunct="1"/>
            <a:r>
              <a:rPr lang="en-US" altLang="en-US" sz="3200" smtClean="0"/>
              <a:t>Guide the way</a:t>
            </a:r>
          </a:p>
          <a:p>
            <a:pPr eaLnBrk="1" hangingPunct="1"/>
            <a:r>
              <a:rPr lang="en-US" altLang="en-US" sz="3200" smtClean="0"/>
              <a:t>Direct and control the plan</a:t>
            </a:r>
          </a:p>
          <a:p>
            <a:pPr eaLnBrk="1" hangingPunct="1"/>
            <a:r>
              <a:rPr lang="en-US" altLang="en-US" sz="3200" smtClean="0"/>
              <a:t>Motivate and influence team members</a:t>
            </a:r>
          </a:p>
          <a:p>
            <a:pPr eaLnBrk="1" hangingPunct="1"/>
            <a:r>
              <a:rPr lang="en-US" altLang="en-US" sz="3200" smtClean="0"/>
              <a:t>Ensure progress toward team goals</a:t>
            </a:r>
          </a:p>
          <a:p>
            <a:pPr eaLnBrk="1" hangingPunct="1"/>
            <a:endParaRPr lang="en-US" altLang="en-US" sz="3200" smtClean="0"/>
          </a:p>
        </p:txBody>
      </p:sp>
      <p:sp>
        <p:nvSpPr>
          <p:cNvPr id="73732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3733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5CE287F-D3A1-407E-BE9C-0E6E4EB73B4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3734" name="Picture 6" descr="what do leaders 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150" y="1709738"/>
            <a:ext cx="4351338" cy="34258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How Do Leaders Do It?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4541838" y="1341438"/>
            <a:ext cx="4144962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They are not afraid to make mistakes</a:t>
            </a:r>
          </a:p>
          <a:p>
            <a:pPr eaLnBrk="1" hangingPunct="1"/>
            <a:r>
              <a:rPr lang="en-US" altLang="en-US" smtClean="0"/>
              <a:t>They get their plan moving and make things happen </a:t>
            </a:r>
          </a:p>
          <a:p>
            <a:pPr eaLnBrk="1" hangingPunct="1"/>
            <a:r>
              <a:rPr lang="en-US" altLang="en-US" smtClean="0"/>
              <a:t>They know that there is never a perfect solution </a:t>
            </a:r>
          </a:p>
        </p:txBody>
      </p:sp>
      <p:sp>
        <p:nvSpPr>
          <p:cNvPr id="747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47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58C9C19-DCEE-4C23-B1D6-4B7CED582AD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4758" name="Picture 5" descr="how do leaders do 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1611313"/>
            <a:ext cx="3700463" cy="3690937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Leader Defined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3751263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Inspires act of following</a:t>
            </a:r>
          </a:p>
          <a:p>
            <a:pPr eaLnBrk="1" hangingPunct="1"/>
            <a:r>
              <a:rPr lang="en-US" altLang="en-US" smtClean="0"/>
              <a:t>Unites people as a team to work toward the accomplishment of a common mission</a:t>
            </a:r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76B1819-C8DD-42A0-8226-A3170523DD9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1270" name="Picture 7" descr="team lea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663" y="1674813"/>
            <a:ext cx="3881437" cy="35782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Situational Awareness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CERT leaders oversee people, operating procedures, and equipment</a:t>
            </a:r>
          </a:p>
          <a:p>
            <a:pPr eaLnBrk="1" hangingPunct="1"/>
            <a:r>
              <a:rPr lang="en-US" altLang="en-US" sz="2800" smtClean="0"/>
              <a:t>CERT leaders maintain situational awareness at all times:</a:t>
            </a:r>
            <a:r>
              <a:rPr lang="en-US" altLang="en-US" smtClean="0"/>
              <a:t> </a:t>
            </a:r>
          </a:p>
          <a:p>
            <a:pPr lvl="1" eaLnBrk="1" hangingPunct="1"/>
            <a:r>
              <a:rPr lang="en-US" altLang="en-US" smtClean="0"/>
              <a:t>Physical conditions of incident</a:t>
            </a:r>
          </a:p>
          <a:p>
            <a:pPr lvl="1" eaLnBrk="1" hangingPunct="1"/>
            <a:r>
              <a:rPr lang="en-US" altLang="en-US" smtClean="0"/>
              <a:t>Where team members are and what they are doing</a:t>
            </a:r>
          </a:p>
          <a:p>
            <a:pPr lvl="1" eaLnBrk="1" hangingPunct="1"/>
            <a:r>
              <a:rPr lang="en-US" altLang="en-US" smtClean="0"/>
              <a:t>Psychosocial conditions of team </a:t>
            </a:r>
          </a:p>
          <a:p>
            <a:pPr lvl="1" eaLnBrk="1" hangingPunct="1"/>
            <a:r>
              <a:rPr lang="en-US" altLang="en-US" smtClean="0"/>
              <a:t>Current status of all aspects of incident </a:t>
            </a:r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57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C8C221C-0DED-4C35-8C92-6CB62E6886C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If Lose Situational Awareness May …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Show confusion, fixation, impaired thinking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Provide too much or conflicting information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Demonstrate narrow focus or inability to think ahead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Give incomplete directions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Overlook unmet goals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Lose control of situation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Neglect team standards</a:t>
            </a:r>
            <a:r>
              <a:rPr lang="en-US" altLang="en-US" sz="3600" smtClean="0"/>
              <a:t> </a:t>
            </a:r>
          </a:p>
        </p:txBody>
      </p:sp>
      <p:sp>
        <p:nvSpPr>
          <p:cNvPr id="768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68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470AB82-3248-415F-B3D6-9C643506572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Loss of Situational Awareness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76885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May lead to: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No plan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No personal accountability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Random, undisciplined communication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No regular situation assessment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Unfocused span of control</a:t>
            </a:r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78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352A5DC-2AB3-48B5-A6B3-5C71992D213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7830" name="Picture 4" descr="situ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0" y="1555750"/>
            <a:ext cx="3268663" cy="2316163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Loss of Situational Awareness (cont’d)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May lead to failure of team operations and inability to accomplish team tasks:</a:t>
            </a:r>
          </a:p>
          <a:p>
            <a:pPr lvl="1" eaLnBrk="1" hangingPunct="1"/>
            <a:r>
              <a:rPr lang="en-US" altLang="en-US" smtClean="0"/>
              <a:t>Team members working alone instead of as a team</a:t>
            </a:r>
          </a:p>
          <a:p>
            <a:pPr lvl="1" eaLnBrk="1" hangingPunct="1"/>
            <a:r>
              <a:rPr lang="en-US" altLang="en-US" smtClean="0"/>
              <a:t>Tasks not accomplished as assigned</a:t>
            </a:r>
          </a:p>
          <a:p>
            <a:pPr lvl="1" eaLnBrk="1" hangingPunct="1"/>
            <a:r>
              <a:rPr lang="en-US" altLang="en-US" smtClean="0"/>
              <a:t>IC unaware of what the team is doing </a:t>
            </a:r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88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D02368D-73FD-4CE1-9489-8717BC710BF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Maintain Situational Awareness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Anticipate scope and adjust span of control</a:t>
            </a:r>
          </a:p>
          <a:p>
            <a:pPr eaLnBrk="1" hangingPunct="1"/>
            <a:r>
              <a:rPr lang="en-US" altLang="en-US" smtClean="0"/>
              <a:t>Filter out, control, or redirect irrelevant information</a:t>
            </a:r>
          </a:p>
          <a:p>
            <a:pPr eaLnBrk="1" hangingPunct="1"/>
            <a:r>
              <a:rPr lang="en-US" altLang="en-US" smtClean="0"/>
              <a:t>Expect the unexpected and prepare for it</a:t>
            </a:r>
          </a:p>
          <a:p>
            <a:pPr eaLnBrk="1" hangingPunct="1"/>
            <a:r>
              <a:rPr lang="en-US" altLang="en-US" smtClean="0"/>
              <a:t>Keep big picture in mind</a:t>
            </a:r>
          </a:p>
          <a:p>
            <a:pPr eaLnBrk="1" hangingPunct="1"/>
            <a:r>
              <a:rPr lang="en-US" altLang="en-US" smtClean="0"/>
              <a:t>Develop a system of standard procedures </a:t>
            </a:r>
          </a:p>
          <a:p>
            <a:pPr eaLnBrk="1" hangingPunct="1"/>
            <a:r>
              <a:rPr lang="en-US" altLang="en-US" smtClean="0"/>
              <a:t>Monitor and evaluate constantly</a:t>
            </a:r>
          </a:p>
        </p:txBody>
      </p:sp>
      <p:sp>
        <p:nvSpPr>
          <p:cNvPr id="798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798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3E120C4-3E6E-40BD-830A-926E0B73695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Leaders in Stressful Conditions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3954463" y="1341438"/>
            <a:ext cx="4732337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May experience:</a:t>
            </a:r>
          </a:p>
          <a:p>
            <a:pPr lvl="1" eaLnBrk="1" hangingPunct="1"/>
            <a:r>
              <a:rPr lang="en-US" altLang="en-US" smtClean="0"/>
              <a:t>Confusion or disorientation</a:t>
            </a:r>
          </a:p>
          <a:p>
            <a:pPr lvl="1" eaLnBrk="1" hangingPunct="1"/>
            <a:r>
              <a:rPr lang="en-US" altLang="en-US" smtClean="0"/>
              <a:t>Indecisiveness</a:t>
            </a:r>
          </a:p>
          <a:p>
            <a:pPr lvl="1" eaLnBrk="1" hangingPunct="1"/>
            <a:r>
              <a:rPr lang="en-US" altLang="en-US" smtClean="0"/>
              <a:t>Shortened attention span</a:t>
            </a:r>
          </a:p>
          <a:p>
            <a:pPr lvl="1" eaLnBrk="1" hangingPunct="1"/>
            <a:r>
              <a:rPr lang="en-US" altLang="en-US" smtClean="0"/>
              <a:t>Difficulty concentrating</a:t>
            </a:r>
          </a:p>
          <a:p>
            <a:pPr lvl="1" eaLnBrk="1" hangingPunct="1"/>
            <a:r>
              <a:rPr lang="en-US" altLang="en-US" smtClean="0"/>
              <a:t>Memory loss </a:t>
            </a:r>
          </a:p>
          <a:p>
            <a:pPr lvl="1" eaLnBrk="1" hangingPunct="1"/>
            <a:r>
              <a:rPr lang="en-US" altLang="en-US" smtClean="0"/>
              <a:t>Self-blame </a:t>
            </a:r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809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6AE7B70-E89A-48C1-92A7-BCA23E45667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80902" name="Picture 5" descr="st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955800"/>
            <a:ext cx="3278188" cy="3189288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When a Leader Needs a Break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Team leaders are responsible for taking breaks or delegating leadership responsibility</a:t>
            </a:r>
          </a:p>
          <a:p>
            <a:pPr lvl="1" eaLnBrk="1" hangingPunct="1"/>
            <a:r>
              <a:rPr lang="en-US" altLang="en-US" sz="2400" smtClean="0"/>
              <a:t>Sometimes leader might not step down </a:t>
            </a:r>
          </a:p>
          <a:p>
            <a:pPr eaLnBrk="1" hangingPunct="1"/>
            <a:r>
              <a:rPr lang="en-US" altLang="en-US" sz="2800" smtClean="0"/>
              <a:t>Team member action:</a:t>
            </a:r>
          </a:p>
          <a:p>
            <a:pPr lvl="1" eaLnBrk="1" hangingPunct="1"/>
            <a:r>
              <a:rPr lang="en-US" altLang="en-US" sz="2400" smtClean="0"/>
              <a:t>Ask leader if he or she needs a break or more help </a:t>
            </a:r>
          </a:p>
          <a:p>
            <a:pPr eaLnBrk="1" hangingPunct="1"/>
            <a:r>
              <a:rPr lang="en-US" altLang="en-US" sz="2800" smtClean="0"/>
              <a:t>If the team believes it necessary, one or two members should approach the leader and discuss a change of command</a:t>
            </a:r>
          </a:p>
        </p:txBody>
      </p:sp>
      <p:sp>
        <p:nvSpPr>
          <p:cNvPr id="819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819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26D31BB-4701-4D16-A1F4-FF79C4E1433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Making Decisions Under Stress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5346700" cy="45259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Arial" pitchFamily="34" charset="0"/>
              <a:buAutoNum type="arabicPeriod"/>
            </a:pPr>
            <a:r>
              <a:rPr lang="en-US" altLang="en-US" sz="2800" smtClean="0"/>
              <a:t>Define all problems </a:t>
            </a:r>
          </a:p>
          <a:p>
            <a:pPr marL="609600" indent="-609600" eaLnBrk="1" hangingPunct="1">
              <a:lnSpc>
                <a:spcPct val="80000"/>
              </a:lnSpc>
              <a:buFont typeface="Arial" pitchFamily="34" charset="0"/>
              <a:buAutoNum type="arabicPeriod"/>
            </a:pPr>
            <a:r>
              <a:rPr lang="en-US" altLang="en-US" sz="2800" smtClean="0"/>
              <a:t>Evaluate information carefully </a:t>
            </a:r>
          </a:p>
          <a:p>
            <a:pPr marL="609600" indent="-609600" eaLnBrk="1" hangingPunct="1">
              <a:lnSpc>
                <a:spcPct val="80000"/>
              </a:lnSpc>
              <a:buFont typeface="Arial" pitchFamily="34" charset="0"/>
              <a:buAutoNum type="arabicPeriod"/>
            </a:pPr>
            <a:r>
              <a:rPr lang="en-US" altLang="en-US" sz="2800" smtClean="0"/>
              <a:t>Identify problems that team can handle </a:t>
            </a:r>
          </a:p>
          <a:p>
            <a:pPr marL="609600" indent="-609600" eaLnBrk="1" hangingPunct="1">
              <a:lnSpc>
                <a:spcPct val="80000"/>
              </a:lnSpc>
              <a:buFont typeface="Arial" pitchFamily="34" charset="0"/>
              <a:buAutoNum type="arabicPeriod"/>
            </a:pPr>
            <a:r>
              <a:rPr lang="en-US" altLang="en-US" sz="2800" smtClean="0"/>
              <a:t>Prioritize problems</a:t>
            </a:r>
          </a:p>
          <a:p>
            <a:pPr marL="609600" indent="-609600" eaLnBrk="1" hangingPunct="1">
              <a:lnSpc>
                <a:spcPct val="80000"/>
              </a:lnSpc>
              <a:buFont typeface="Arial" pitchFamily="34" charset="0"/>
              <a:buAutoNum type="arabicPeriod"/>
            </a:pPr>
            <a:r>
              <a:rPr lang="en-US" altLang="en-US" sz="2800" smtClean="0"/>
              <a:t>Choose course of action for each problem</a:t>
            </a:r>
          </a:p>
          <a:p>
            <a:pPr marL="609600" indent="-609600" eaLnBrk="1" hangingPunct="1">
              <a:lnSpc>
                <a:spcPct val="80000"/>
              </a:lnSpc>
              <a:buFont typeface="Arial" pitchFamily="34" charset="0"/>
              <a:buAutoNum type="arabicPeriod"/>
            </a:pPr>
            <a:r>
              <a:rPr lang="en-US" altLang="en-US" sz="2800" smtClean="0"/>
              <a:t>Select alternative approach if initial course of action is ineffective </a:t>
            </a:r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829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9EFEB8A-93B7-4970-B5EC-7DFD8455EB0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82950" name="Picture 6" descr="decis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13" y="1997075"/>
            <a:ext cx="2703512" cy="29051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Leading in Stressful Situations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4811713" y="1341438"/>
            <a:ext cx="3875087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Limit discussion and make unilateral decisions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Provide clear direction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Have team members paraphrase instructions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Use simple language and short sentences</a:t>
            </a:r>
          </a:p>
        </p:txBody>
      </p:sp>
      <p:sp>
        <p:nvSpPr>
          <p:cNvPr id="839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839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0244739-0BC3-4066-B490-21F646080DE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83974" name="Picture 5" descr="leading in st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2028825"/>
            <a:ext cx="4098925" cy="2722563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Exercise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Leading in Stressful Situations</a:t>
            </a:r>
          </a:p>
        </p:txBody>
      </p:sp>
      <p:sp>
        <p:nvSpPr>
          <p:cNvPr id="849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849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563F39C-55F5-4870-8B07-07F1057434F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Team Member Defined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41850" y="1341438"/>
            <a:ext cx="404495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Works together with others in a team to accomplish specific goals</a:t>
            </a:r>
          </a:p>
          <a:p>
            <a:pPr lvl="1" eaLnBrk="1" hangingPunct="1"/>
            <a:r>
              <a:rPr lang="en-US" altLang="en-US" smtClean="0"/>
              <a:t>Goals are identified by person appointed to lead the team</a:t>
            </a:r>
          </a:p>
        </p:txBody>
      </p:sp>
      <p:sp>
        <p:nvSpPr>
          <p:cNvPr id="122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122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767ADD4-1C8B-46A3-A9DD-AF92420A41E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2294" name="Picture 6" descr="team memb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1703388"/>
            <a:ext cx="4006850" cy="3117850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You Think?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Does anyone have any remaining concerns about leading during a CERT activation?</a:t>
            </a:r>
          </a:p>
        </p:txBody>
      </p:sp>
      <p:sp>
        <p:nvSpPr>
          <p:cNvPr id="860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860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81EC0B3-A955-40FD-80A8-26C66310C70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Exercise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Your Leadership Concerns </a:t>
            </a:r>
          </a:p>
        </p:txBody>
      </p:sp>
      <p:sp>
        <p:nvSpPr>
          <p:cNvPr id="870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870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1C075B5-79B2-480F-AE28-ACE2FDDEDE7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Exercise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Team Roleplay</a:t>
            </a:r>
          </a:p>
        </p:txBody>
      </p:sp>
      <p:sp>
        <p:nvSpPr>
          <p:cNvPr id="880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880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A4F175E-F9A6-47C6-AF7A-989A107E2D0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Module Summary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i="1" smtClean="0"/>
              <a:t>CERT Basic Training </a:t>
            </a:r>
            <a:r>
              <a:rPr lang="en-US" altLang="en-US" smtClean="0"/>
              <a:t>Concepts That Apply to Leadership</a:t>
            </a:r>
          </a:p>
          <a:p>
            <a:pPr eaLnBrk="1" hangingPunct="1"/>
            <a:r>
              <a:rPr lang="en-US" altLang="en-US" smtClean="0"/>
              <a:t>Leaders and Team Members</a:t>
            </a:r>
          </a:p>
          <a:p>
            <a:pPr eaLnBrk="1" hangingPunct="1"/>
            <a:r>
              <a:rPr lang="en-US" altLang="en-US" smtClean="0"/>
              <a:t>Leadership Styles</a:t>
            </a:r>
          </a:p>
          <a:p>
            <a:pPr eaLnBrk="1" hangingPunct="1"/>
            <a:r>
              <a:rPr lang="en-US" altLang="en-US" smtClean="0"/>
              <a:t>Leaders in Action</a:t>
            </a:r>
          </a:p>
        </p:txBody>
      </p:sp>
      <p:sp>
        <p:nvSpPr>
          <p:cNvPr id="890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890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A7E3319-070F-422D-A360-18185F757B3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is your common mission as members of a Community Emergency Response Team? </a:t>
            </a: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Tools for Leadership Success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63969D5-E5C0-442D-86DF-9DB2AD98C88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Animal Response II&amp;quot;&quot;/&gt;&lt;property id=&quot;20307&quot; value=&quot;296&quot;/&gt;&lt;/object&gt;&lt;object type=&quot;3&quot; unique_id=&quot;10005&quot;&gt;&lt;property id=&quot;20148&quot; value=&quot;5&quot;/&gt;&lt;property id=&quot;20300&quot; value=&quot;Slide 2 - &amp;quot;Module Purpose&amp;quot;&quot;/&gt;&lt;property id=&quot;20307&quot; value=&quot;291&quot;/&gt;&lt;/object&gt;&lt;object type=&quot;3&quot; unique_id=&quot;10006&quot;&gt;&lt;property id=&quot;20148&quot; value=&quot;5&quot;/&gt;&lt;property id=&quot;20300&quot; value=&quot;Slide 3 - &amp;quot;What You Will Learn&amp;quot;&quot;/&gt;&lt;property id=&quot;20307&quot; value=&quot;298&quot;/&gt;&lt;/object&gt;&lt;object type=&quot;3&quot; unique_id=&quot;10007&quot;&gt;&lt;property id=&quot;20148&quot; value=&quot;5&quot;/&gt;&lt;property id=&quot;20300&quot; value=&quot;Slide 4&quot;/&gt;&lt;property id=&quot;20307&quot; value=&quot;295&quot;/&gt;&lt;/object&gt;&lt;object type=&quot;3&quot; unique_id=&quot;10008&quot;&gt;&lt;property id=&quot;20148&quot; value=&quot;5&quot;/&gt;&lt;property id=&quot;20300&quot; value=&quot;Slide 5&quot;/&gt;&lt;property id=&quot;20307&quot; value=&quot;297&quot;/&gt;&lt;/object&gt;&lt;object type=&quot;3&quot; unique_id=&quot;10009&quot;&gt;&lt;property id=&quot;20148&quot; value=&quot;5&quot;/&gt;&lt;property id=&quot;20300&quot; value=&quot;Slide 6&quot;/&gt;&lt;property id=&quot;20307&quot; value=&quot;292&quot;/&gt;&lt;/object&gt;&lt;object type=&quot;3&quot; unique_id=&quot;10010&quot;&gt;&lt;property id=&quot;20148&quot; value=&quot;5&quot;/&gt;&lt;property id=&quot;20300&quot; value=&quot;Slide 7&quot;/&gt;&lt;property id=&quot;20307&quot; value=&quot;301&quot;/&gt;&lt;/object&gt;&lt;object type=&quot;3&quot; unique_id=&quot;10011&quot;&gt;&lt;property id=&quot;20148&quot; value=&quot;5&quot;/&gt;&lt;property id=&quot;20300&quot; value=&quot;Slide 8&quot;/&gt;&lt;property id=&quot;20307&quot; value=&quot;341&quot;/&gt;&lt;/object&gt;&lt;object type=&quot;3&quot; unique_id=&quot;10012&quot;&gt;&lt;property id=&quot;20148&quot; value=&quot;5&quot;/&gt;&lt;property id=&quot;20300&quot; value=&quot;Slide 9&quot;/&gt;&lt;property id=&quot;20307&quot; value=&quot;342&quot;/&gt;&lt;/object&gt;&lt;object type=&quot;3&quot; unique_id=&quot;10013&quot;&gt;&lt;property id=&quot;20148&quot; value=&quot;5&quot;/&gt;&lt;property id=&quot;20300&quot; value=&quot;Slide 10&quot;/&gt;&lt;property id=&quot;20307&quot; value=&quot;343&quot;/&gt;&lt;/object&gt;&lt;object type=&quot;3&quot; unique_id=&quot;10014&quot;&gt;&lt;property id=&quot;20148&quot; value=&quot;5&quot;/&gt;&lt;property id=&quot;20300&quot; value=&quot;Slide 11&quot;/&gt;&lt;property id=&quot;20307&quot; value=&quot;344&quot;/&gt;&lt;/object&gt;&lt;object type=&quot;3&quot; unique_id=&quot;10015&quot;&gt;&lt;property id=&quot;20148&quot; value=&quot;5&quot;/&gt;&lt;property id=&quot;20300&quot; value=&quot;Slide 12&quot;/&gt;&lt;property id=&quot;20307&quot; value=&quot;311&quot;/&gt;&lt;/object&gt;&lt;object type=&quot;3&quot; unique_id=&quot;10016&quot;&gt;&lt;property id=&quot;20148&quot; value=&quot;5&quot;/&gt;&lt;property id=&quot;20300&quot; value=&quot;Slide 13&quot;/&gt;&lt;property id=&quot;20307&quot; value=&quot;345&quot;/&gt;&lt;/object&gt;&lt;object type=&quot;3&quot; unique_id=&quot;10017&quot;&gt;&lt;property id=&quot;20148&quot; value=&quot;5&quot;/&gt;&lt;property id=&quot;20300&quot; value=&quot;Slide 14&quot;/&gt;&lt;property id=&quot;20307&quot; value=&quot;308&quot;/&gt;&lt;/object&gt;&lt;object type=&quot;3&quot; unique_id=&quot;10018&quot;&gt;&lt;property id=&quot;20148&quot; value=&quot;5&quot;/&gt;&lt;property id=&quot;20300&quot; value=&quot;Slide 15&quot;/&gt;&lt;property id=&quot;20307&quot; value=&quot;316&quot;/&gt;&lt;/object&gt;&lt;object type=&quot;3&quot; unique_id=&quot;10019&quot;&gt;&lt;property id=&quot;20148&quot; value=&quot;5&quot;/&gt;&lt;property id=&quot;20300&quot; value=&quot;Slide 16&quot;/&gt;&lt;property id=&quot;20307&quot; value=&quot;353&quot;/&gt;&lt;/object&gt;&lt;object type=&quot;3&quot; unique_id=&quot;10020&quot;&gt;&lt;property id=&quot;20148&quot; value=&quot;5&quot;/&gt;&lt;property id=&quot;20300&quot; value=&quot;Slide 17&quot;/&gt;&lt;property id=&quot;20307&quot; value=&quot;319&quot;/&gt;&lt;/object&gt;&lt;object type=&quot;3&quot; unique_id=&quot;10021&quot;&gt;&lt;property id=&quot;20148&quot; value=&quot;5&quot;/&gt;&lt;property id=&quot;20300&quot; value=&quot;Slide 18&quot;/&gt;&lt;property id=&quot;20307&quot; value=&quot;347&quot;/&gt;&lt;/object&gt;&lt;object type=&quot;3&quot; unique_id=&quot;10022&quot;&gt;&lt;property id=&quot;20148&quot; value=&quot;5&quot;/&gt;&lt;property id=&quot;20300&quot; value=&quot;Slide 19&quot;/&gt;&lt;property id=&quot;20307&quot; value=&quot;324&quot;/&gt;&lt;/object&gt;&lt;object type=&quot;3&quot; unique_id=&quot;10023&quot;&gt;&lt;property id=&quot;20148&quot; value=&quot;5&quot;/&gt;&lt;property id=&quot;20300&quot; value=&quot;Slide 20&quot;/&gt;&lt;property id=&quot;20307&quot; value=&quot;348&quot;/&gt;&lt;/object&gt;&lt;object type=&quot;3&quot; unique_id=&quot;10024&quot;&gt;&lt;property id=&quot;20148&quot; value=&quot;5&quot;/&gt;&lt;property id=&quot;20300&quot; value=&quot;Slide 21&quot;/&gt;&lt;property id=&quot;20307&quot; value=&quot;349&quot;/&gt;&lt;/object&gt;&lt;object type=&quot;3&quot; unique_id=&quot;10025&quot;&gt;&lt;property id=&quot;20148&quot; value=&quot;5&quot;/&gt;&lt;property id=&quot;20300&quot; value=&quot;Slide 22&quot;/&gt;&lt;property id=&quot;20307&quot; value=&quot;351&quot;/&gt;&lt;/object&gt;&lt;object type=&quot;3&quot; unique_id=&quot;10026&quot;&gt;&lt;property id=&quot;20148&quot; value=&quot;5&quot;/&gt;&lt;property id=&quot;20300&quot; value=&quot;Slide 23&quot;/&gt;&lt;property id=&quot;20307&quot; value=&quot;354&quot;/&gt;&lt;/object&gt;&lt;object type=&quot;3&quot; unique_id=&quot;10027&quot;&gt;&lt;property id=&quot;20148&quot; value=&quot;5&quot;/&gt;&lt;property id=&quot;20300&quot; value=&quot;Slide 24&quot;/&gt;&lt;property id=&quot;20307&quot; value=&quot;356&quot;/&gt;&lt;/object&gt;&lt;object type=&quot;3&quot; unique_id=&quot;10028&quot;&gt;&lt;property id=&quot;20148&quot; value=&quot;5&quot;/&gt;&lt;property id=&quot;20300&quot; value=&quot;Slide 25&quot;/&gt;&lt;property id=&quot;20307&quot; value=&quot;361&quot;/&gt;&lt;/object&gt;&lt;object type=&quot;3&quot; unique_id=&quot;10029&quot;&gt;&lt;property id=&quot;20148&quot; value=&quot;5&quot;/&gt;&lt;property id=&quot;20300&quot; value=&quot;Slide 26 - &amp;quot;Dog Restraints: Standing and Lateral&amp;quot;&quot;/&gt;&lt;property id=&quot;20307&quot; value=&quot;370&quot;/&gt;&lt;/object&gt;&lt;object type=&quot;3&quot; unique_id=&quot;10030&quot;&gt;&lt;property id=&quot;20148&quot; value=&quot;5&quot;/&gt;&lt;property id=&quot;20300&quot; value=&quot;Slide 27&quot;/&gt;&lt;property id=&quot;20307&quot; value=&quot;355&quot;/&gt;&lt;/object&gt;&lt;object type=&quot;3&quot; unique_id=&quot;10031&quot;&gt;&lt;property id=&quot;20148&quot; value=&quot;5&quot;/&gt;&lt;property id=&quot;20300&quot; value=&quot;Slide 28&quot;/&gt;&lt;property id=&quot;20307&quot; value=&quot;363&quot;/&gt;&lt;/object&gt;&lt;object type=&quot;3&quot; unique_id=&quot;10032&quot;&gt;&lt;property id=&quot;20148&quot; value=&quot;5&quot;/&gt;&lt;property id=&quot;20300&quot; value=&quot;Slide 29&quot;/&gt;&lt;property id=&quot;20307&quot; value=&quot;357&quot;/&gt;&lt;/object&gt;&lt;object type=&quot;3&quot; unique_id=&quot;10033&quot;&gt;&lt;property id=&quot;20148&quot; value=&quot;5&quot;/&gt;&lt;property id=&quot;20300&quot; value=&quot;Slide 30&quot;/&gt;&lt;property id=&quot;20307&quot; value=&quot;359&quot;/&gt;&lt;/object&gt;&lt;object type=&quot;3&quot; unique_id=&quot;10034&quot;&gt;&lt;property id=&quot;20148&quot; value=&quot;5&quot;/&gt;&lt;property id=&quot;20300&quot; value=&quot;Slide 31&quot;/&gt;&lt;property id=&quot;20307&quot; value=&quot;358&quot;/&gt;&lt;/object&gt;&lt;object type=&quot;3&quot; unique_id=&quot;10035&quot;&gt;&lt;property id=&quot;20148&quot; value=&quot;5&quot;/&gt;&lt;property id=&quot;20300&quot; value=&quot;Slide 32&quot;/&gt;&lt;property id=&quot;20307&quot; value=&quot;360&quot;/&gt;&lt;/object&gt;&lt;object type=&quot;3&quot; unique_id=&quot;10036&quot;&gt;&lt;property id=&quot;20148&quot; value=&quot;5&quot;/&gt;&lt;property id=&quot;20300&quot; value=&quot;Slide 33&quot;/&gt;&lt;property id=&quot;20307&quot; value=&quot;362&quot;/&gt;&lt;/object&gt;&lt;object type=&quot;3&quot; unique_id=&quot;10037&quot;&gt;&lt;property id=&quot;20148&quot; value=&quot;5&quot;/&gt;&lt;property id=&quot;20300&quot; value=&quot;Slide 34&quot;/&gt;&lt;property id=&quot;20307&quot; value=&quot;366&quot;/&gt;&lt;/object&gt;&lt;object type=&quot;3&quot; unique_id=&quot;10038&quot;&gt;&lt;property id=&quot;20148&quot; value=&quot;5&quot;/&gt;&lt;property id=&quot;20300&quot; value=&quot;Slide 35&quot;/&gt;&lt;property id=&quot;20307&quot; value=&quot;364&quot;/&gt;&lt;/object&gt;&lt;object type=&quot;3&quot; unique_id=&quot;10039&quot;&gt;&lt;property id=&quot;20148&quot; value=&quot;5&quot;/&gt;&lt;property id=&quot;20300&quot; value=&quot;Slide 36&quot;/&gt;&lt;property id=&quot;20307&quot; value=&quot;365&quot;/&gt;&lt;/object&gt;&lt;object type=&quot;3&quot; unique_id=&quot;10040&quot;&gt;&lt;property id=&quot;20148&quot; value=&quot;5&quot;/&gt;&lt;property id=&quot;20300&quot; value=&quot;Slide 37&quot;/&gt;&lt;property id=&quot;20307&quot; value=&quot;368&quot;/&gt;&lt;/object&gt;&lt;object type=&quot;3&quot; unique_id=&quot;10041&quot;&gt;&lt;property id=&quot;20148&quot; value=&quot;5&quot;/&gt;&lt;property id=&quot;20300&quot; value=&quot;Slide 38 - &amp;quot;Exotic Animals and Other Species&amp;quot;&quot;/&gt;&lt;property id=&quot;20307&quot; value=&quot;367&quot;/&gt;&lt;/object&gt;&lt;object type=&quot;3&quot; unique_id=&quot;10042&quot;&gt;&lt;property id=&quot;20148&quot; value=&quot;5&quot;/&gt;&lt;property id=&quot;20300&quot; value=&quot;Slide 39 - &amp;quot;Caring for Injured Animals&amp;quot;&quot;/&gt;&lt;property id=&quot;20307&quot; value=&quot;369&quot;/&gt;&lt;/object&gt;&lt;object type=&quot;3&quot; unique_id=&quot;10043&quot;&gt;&lt;property id=&quot;20148&quot; value=&quot;5&quot;/&gt;&lt;property id=&quot;20300&quot; value=&quot;Slide 40&quot;/&gt;&lt;property id=&quot;20307&quot; value=&quot;263&quot;/&gt;&lt;/object&gt;&lt;object type=&quot;3&quot; unique_id=&quot;10044&quot;&gt;&lt;property id=&quot;20148&quot; value=&quot;5&quot;/&gt;&lt;property id=&quot;20300&quot; value=&quot;Slide 41&quot;/&gt;&lt;property id=&quot;20307&quot; value=&quot;332&quot;/&gt;&lt;/object&gt;&lt;object type=&quot;3&quot; unique_id=&quot;10045&quot;&gt;&lt;property id=&quot;20148&quot; value=&quot;5&quot;/&gt;&lt;property id=&quot;20300&quot; value=&quot;Slide 42&quot;/&gt;&lt;property id=&quot;20307&quot; value=&quot;350&quot;/&gt;&lt;/object&gt;&lt;/object&gt;&lt;/object&gt;&lt;/database&gt;"/>
</p:tagLst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B58EEB-E7ED-4593-A8F9-C8C6C37FE78B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261C36C-B3AE-47A9-9FCE-7838423E31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F8FB63D-9771-4477-8E74-7BAD82F9D66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19173</TotalTime>
  <Words>2811</Words>
  <Application>Microsoft Office PowerPoint</Application>
  <PresentationFormat>On-screen Show (4:3)</PresentationFormat>
  <Paragraphs>691</Paragraphs>
  <Slides>83</Slides>
  <Notes>83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83</vt:i4>
      </vt:variant>
    </vt:vector>
  </HeadingPairs>
  <TitlesOfParts>
    <vt:vector size="84" baseType="lpstr">
      <vt:lpstr>Cert_ppt_template_all but TTT</vt:lpstr>
      <vt:lpstr>CERT Tools for Leadership  Success </vt:lpstr>
      <vt:lpstr>Participant Introductions</vt:lpstr>
      <vt:lpstr>Administrative Announcements</vt:lpstr>
      <vt:lpstr>What Do You Think?</vt:lpstr>
      <vt:lpstr>CERT Members and Leadership </vt:lpstr>
      <vt:lpstr>Module Purpose</vt:lpstr>
      <vt:lpstr>Leader Defined</vt:lpstr>
      <vt:lpstr>Team Member Defined</vt:lpstr>
      <vt:lpstr>What Do You Think?</vt:lpstr>
      <vt:lpstr>Your Mission as CERT Members</vt:lpstr>
      <vt:lpstr>What You Will Learn</vt:lpstr>
      <vt:lpstr>Module Objectives</vt:lpstr>
      <vt:lpstr>Module Objectives (cont’d)</vt:lpstr>
      <vt:lpstr>Review of CERT Basic Training</vt:lpstr>
      <vt:lpstr>Incident Command System</vt:lpstr>
      <vt:lpstr>CERT IC/TL Responsibilities</vt:lpstr>
      <vt:lpstr>Team Organization</vt:lpstr>
      <vt:lpstr>What Do You Think?</vt:lpstr>
      <vt:lpstr>Disaster Psychology</vt:lpstr>
      <vt:lpstr>Leader: Reduce Stress in Team Members</vt:lpstr>
      <vt:lpstr>Empathetic Listening</vt:lpstr>
      <vt:lpstr>Choosing a Team Leader</vt:lpstr>
      <vt:lpstr>Leaders and Team Members</vt:lpstr>
      <vt:lpstr>Team Composition</vt:lpstr>
      <vt:lpstr>Team Leaders</vt:lpstr>
      <vt:lpstr>What Do You Think?</vt:lpstr>
      <vt:lpstr>Team Leader Characteristics</vt:lpstr>
      <vt:lpstr>Team Leader Characteristics (cont’d)</vt:lpstr>
      <vt:lpstr>Skills for Effective Leadership</vt:lpstr>
      <vt:lpstr>Motivate</vt:lpstr>
      <vt:lpstr>Take Responsibility</vt:lpstr>
      <vt:lpstr>Act Decisively</vt:lpstr>
      <vt:lpstr>Communicate Effectively</vt:lpstr>
      <vt:lpstr>Behave Ethically</vt:lpstr>
      <vt:lpstr>Build Trust</vt:lpstr>
      <vt:lpstr>What Do You Think?</vt:lpstr>
      <vt:lpstr>Leader Responsibilities</vt:lpstr>
      <vt:lpstr>Leadership vs. Management</vt:lpstr>
      <vt:lpstr>Conscious Incompetence</vt:lpstr>
      <vt:lpstr>Conscious Competence</vt:lpstr>
      <vt:lpstr>Unconscious Competence</vt:lpstr>
      <vt:lpstr>Unconscious Incompetence</vt:lpstr>
      <vt:lpstr>Exercise</vt:lpstr>
      <vt:lpstr>Team Members</vt:lpstr>
      <vt:lpstr>What Do You Think?</vt:lpstr>
      <vt:lpstr>Team Member Characteristics</vt:lpstr>
      <vt:lpstr>Exercise</vt:lpstr>
      <vt:lpstr>What Do You Think?</vt:lpstr>
      <vt:lpstr>Team Member Responsibilities</vt:lpstr>
      <vt:lpstr>Team Member Responsibilities (cont’d)</vt:lpstr>
      <vt:lpstr>Successful Team Interactions</vt:lpstr>
      <vt:lpstr>Successful Team Interactions (cont’d)</vt:lpstr>
      <vt:lpstr>Successful Team Operations</vt:lpstr>
      <vt:lpstr>Successful Team Operations (cont’d)</vt:lpstr>
      <vt:lpstr>Leadership Styles</vt:lpstr>
      <vt:lpstr>What Do You Think?</vt:lpstr>
      <vt:lpstr>What Do You Think?</vt:lpstr>
      <vt:lpstr>Situational Leadership</vt:lpstr>
      <vt:lpstr>Situational Leadership (cont’d)</vt:lpstr>
      <vt:lpstr>CERT Situations</vt:lpstr>
      <vt:lpstr>Urgent Situations: Decisive Leadership</vt:lpstr>
      <vt:lpstr>Controlled Situations: Participative Leadership</vt:lpstr>
      <vt:lpstr>Planned Situations: Delegative Leadership</vt:lpstr>
      <vt:lpstr>Delegative Leadership </vt:lpstr>
      <vt:lpstr>Exercise</vt:lpstr>
      <vt:lpstr>Exercise</vt:lpstr>
      <vt:lpstr>Leaders in Action</vt:lpstr>
      <vt:lpstr>What Do Leaders Do?</vt:lpstr>
      <vt:lpstr>How Do Leaders Do It?</vt:lpstr>
      <vt:lpstr>Situational Awareness</vt:lpstr>
      <vt:lpstr>If Lose Situational Awareness May …</vt:lpstr>
      <vt:lpstr>Loss of Situational Awareness</vt:lpstr>
      <vt:lpstr>Loss of Situational Awareness (cont’d)</vt:lpstr>
      <vt:lpstr>Maintain Situational Awareness</vt:lpstr>
      <vt:lpstr>Leaders in Stressful Conditions</vt:lpstr>
      <vt:lpstr>When a Leader Needs a Break</vt:lpstr>
      <vt:lpstr>Making Decisions Under Stress</vt:lpstr>
      <vt:lpstr>Leading in Stressful Situations</vt:lpstr>
      <vt:lpstr>Exercise</vt:lpstr>
      <vt:lpstr>What Do You Think?</vt:lpstr>
      <vt:lpstr>Exercise</vt:lpstr>
      <vt:lpstr>Exercise</vt:lpstr>
      <vt:lpstr>Module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Tools for Leadership Success</dc:title>
  <dc:subject>This module is to train CERT members to be successful team leaders and team members</dc:subject>
  <dc:creator>FEMA;Community Emergency Response Team</dc:creator>
  <cp:keywords>FEMA; CERT; tools, leadership, success</cp:keywords>
  <cp:lastModifiedBy>Jones, Cynthia</cp:lastModifiedBy>
  <cp:revision>460</cp:revision>
  <cp:lastPrinted>2005-12-21T16:28:49Z</cp:lastPrinted>
  <dcterms:created xsi:type="dcterms:W3CDTF">2005-12-20T16:22:26Z</dcterms:created>
  <dcterms:modified xsi:type="dcterms:W3CDTF">2016-07-05T20:29:53Z</dcterms:modified>
</cp:coreProperties>
</file>