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734" r:id="rId4"/>
  </p:sldMasterIdLst>
  <p:notesMasterIdLst>
    <p:notesMasterId r:id="rId67"/>
  </p:notesMasterIdLst>
  <p:handoutMasterIdLst>
    <p:handoutMasterId r:id="rId68"/>
  </p:handoutMasterIdLst>
  <p:sldIdLst>
    <p:sldId id="296" r:id="rId5"/>
    <p:sldId id="352" r:id="rId6"/>
    <p:sldId id="351" r:id="rId7"/>
    <p:sldId id="291" r:id="rId8"/>
    <p:sldId id="298" r:id="rId9"/>
    <p:sldId id="295" r:id="rId10"/>
    <p:sldId id="405" r:id="rId11"/>
    <p:sldId id="350" r:id="rId12"/>
    <p:sldId id="353" r:id="rId13"/>
    <p:sldId id="406" r:id="rId14"/>
    <p:sldId id="358" r:id="rId15"/>
    <p:sldId id="354" r:id="rId16"/>
    <p:sldId id="355" r:id="rId17"/>
    <p:sldId id="419" r:id="rId18"/>
    <p:sldId id="356" r:id="rId19"/>
    <p:sldId id="363" r:id="rId20"/>
    <p:sldId id="357" r:id="rId21"/>
    <p:sldId id="407" r:id="rId22"/>
    <p:sldId id="365" r:id="rId23"/>
    <p:sldId id="408" r:id="rId24"/>
    <p:sldId id="366" r:id="rId25"/>
    <p:sldId id="367" r:id="rId26"/>
    <p:sldId id="422" r:id="rId27"/>
    <p:sldId id="368" r:id="rId28"/>
    <p:sldId id="423" r:id="rId29"/>
    <p:sldId id="409" r:id="rId30"/>
    <p:sldId id="369" r:id="rId31"/>
    <p:sldId id="371" r:id="rId32"/>
    <p:sldId id="412" r:id="rId33"/>
    <p:sldId id="372" r:id="rId34"/>
    <p:sldId id="373" r:id="rId35"/>
    <p:sldId id="374" r:id="rId36"/>
    <p:sldId id="421" r:id="rId37"/>
    <p:sldId id="375" r:id="rId38"/>
    <p:sldId id="376" r:id="rId39"/>
    <p:sldId id="410" r:id="rId40"/>
    <p:sldId id="380" r:id="rId41"/>
    <p:sldId id="378" r:id="rId42"/>
    <p:sldId id="425" r:id="rId43"/>
    <p:sldId id="411" r:id="rId44"/>
    <p:sldId id="383" r:id="rId45"/>
    <p:sldId id="384" r:id="rId46"/>
    <p:sldId id="385" r:id="rId47"/>
    <p:sldId id="386" r:id="rId48"/>
    <p:sldId id="392" r:id="rId49"/>
    <p:sldId id="388" r:id="rId50"/>
    <p:sldId id="424" r:id="rId51"/>
    <p:sldId id="389" r:id="rId52"/>
    <p:sldId id="413" r:id="rId53"/>
    <p:sldId id="414" r:id="rId54"/>
    <p:sldId id="415" r:id="rId55"/>
    <p:sldId id="393" r:id="rId56"/>
    <p:sldId id="394" r:id="rId57"/>
    <p:sldId id="396" r:id="rId58"/>
    <p:sldId id="398" r:id="rId59"/>
    <p:sldId id="397" r:id="rId60"/>
    <p:sldId id="416" r:id="rId61"/>
    <p:sldId id="402" r:id="rId62"/>
    <p:sldId id="403" r:id="rId63"/>
    <p:sldId id="417" r:id="rId64"/>
    <p:sldId id="418" r:id="rId65"/>
    <p:sldId id="404" r:id="rId66"/>
  </p:sldIdLst>
  <p:sldSz cx="9144000" cy="6858000" type="screen4x3"/>
  <p:notesSz cx="7315200" cy="9601200"/>
  <p:custDataLst>
    <p:tags r:id="rId6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8000"/>
    <a:srgbClr val="B9FFB9"/>
    <a:srgbClr val="CFCFCF"/>
    <a:srgbClr val="336699"/>
    <a:srgbClr val="333333"/>
    <a:srgbClr val="CCCC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7" autoAdjust="0"/>
    <p:restoredTop sz="94670" autoAdjust="0"/>
  </p:normalViewPr>
  <p:slideViewPr>
    <p:cSldViewPr snapToGrid="0">
      <p:cViewPr>
        <p:scale>
          <a:sx n="80" d="100"/>
          <a:sy n="80" d="100"/>
        </p:scale>
        <p:origin x="-1488" y="-156"/>
      </p:cViewPr>
      <p:guideLst>
        <p:guide orient="horz" pos="870"/>
        <p:guide pos="3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2760" y="-10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71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tags" Target="tags/tag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fld id="{5B7EA914-F14C-4D31-87C2-C290C98A89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319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fld id="{87CE9F67-B086-4279-BD27-AE0D7FD198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40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0D7D30E-3F4B-4256-BEBB-02F1E7546246}" type="slidenum">
              <a:rPr lang="en-US" altLang="en-US" sz="1300" b="0"/>
              <a:pPr algn="r">
                <a:spcBef>
                  <a:spcPct val="0"/>
                </a:spcBef>
              </a:pPr>
              <a:t>10</a:t>
            </a:fld>
            <a:endParaRPr lang="en-US" altLang="en-US" sz="1300" b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1A6E290-24E4-4A1C-AEDB-DF2F536F9B9C}" type="slidenum">
              <a:rPr lang="en-US" altLang="en-US" sz="1300" b="0"/>
              <a:pPr algn="r">
                <a:spcBef>
                  <a:spcPct val="0"/>
                </a:spcBef>
              </a:pPr>
              <a:t>11</a:t>
            </a:fld>
            <a:endParaRPr lang="en-US" altLang="en-US" sz="1300" b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57470B8-0E9C-414A-BB2B-10BA7F4D9F28}" type="slidenum">
              <a:rPr lang="en-US" altLang="en-US" sz="1300" b="0"/>
              <a:pPr algn="r">
                <a:spcBef>
                  <a:spcPct val="0"/>
                </a:spcBef>
              </a:pPr>
              <a:t>12</a:t>
            </a:fld>
            <a:endParaRPr lang="en-US" altLang="en-US" sz="1300" b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E797770-226A-46A9-A0F7-1D649C8785AA}" type="slidenum">
              <a:rPr lang="en-US" altLang="en-US" sz="1300" b="0"/>
              <a:pPr algn="r">
                <a:spcBef>
                  <a:spcPct val="0"/>
                </a:spcBef>
              </a:pPr>
              <a:t>13</a:t>
            </a:fld>
            <a:endParaRPr lang="en-US" altLang="en-US" sz="1300" b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0600" cy="360045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663186E-BC2A-4637-BED6-7307159CE2EC}" type="slidenum">
              <a:rPr lang="en-US" altLang="en-US" sz="1300" b="0"/>
              <a:pPr algn="r">
                <a:spcBef>
                  <a:spcPct val="0"/>
                </a:spcBef>
              </a:pPr>
              <a:t>14</a:t>
            </a:fld>
            <a:endParaRPr lang="en-US" altLang="en-US" sz="1300" b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C014F59-23FA-41C5-BF3F-2667B376E2C1}" type="slidenum">
              <a:rPr lang="en-US" altLang="en-US" sz="1300" b="0"/>
              <a:pPr algn="r">
                <a:spcBef>
                  <a:spcPct val="0"/>
                </a:spcBef>
              </a:pPr>
              <a:t>15</a:t>
            </a:fld>
            <a:endParaRPr lang="en-US" altLang="en-US" sz="1300" b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1D72A51-DB95-4EE6-9299-352870A56381}" type="slidenum">
              <a:rPr lang="en-US" altLang="en-US" sz="1300" b="0"/>
              <a:pPr algn="r">
                <a:spcBef>
                  <a:spcPct val="0"/>
                </a:spcBef>
              </a:pPr>
              <a:t>16</a:t>
            </a:fld>
            <a:endParaRPr lang="en-US" altLang="en-US" sz="1300" b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2069913-8F0C-4BC9-B791-96F1482FE317}" type="slidenum">
              <a:rPr lang="en-US" altLang="en-US" sz="1300" b="0"/>
              <a:pPr algn="r">
                <a:spcBef>
                  <a:spcPct val="0"/>
                </a:spcBef>
              </a:pPr>
              <a:t>18</a:t>
            </a:fld>
            <a:endParaRPr lang="en-US" altLang="en-US" sz="1300" b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8612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301150D-BF2B-4C39-8453-8DE2B42459AF}" type="slidenum">
              <a:rPr lang="en-US" altLang="en-US" sz="1300" b="0"/>
              <a:pPr algn="r">
                <a:spcBef>
                  <a:spcPct val="0"/>
                </a:spcBef>
              </a:pPr>
              <a:t>1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17652C1-2AB3-4CD5-AEA7-B1F301ADF71C}" type="slidenum">
              <a:rPr lang="en-US" altLang="en-US" sz="1300" b="0"/>
              <a:pPr algn="r">
                <a:spcBef>
                  <a:spcPct val="0"/>
                </a:spcBef>
              </a:pPr>
              <a:t>20</a:t>
            </a:fld>
            <a:endParaRPr lang="en-US" altLang="en-US" sz="1300" b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7157C8A-B07B-467B-A04C-02E4AE090601}" type="slidenum">
              <a:rPr lang="en-US" altLang="en-US" sz="1300" b="0"/>
              <a:pPr algn="r">
                <a:spcBef>
                  <a:spcPct val="0"/>
                </a:spcBef>
              </a:pPr>
              <a:t>21</a:t>
            </a:fld>
            <a:endParaRPr lang="en-US" altLang="en-US" sz="1300" b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CBAB36C-B133-4316-959D-94F8134054D7}" type="slidenum">
              <a:rPr lang="en-US" altLang="en-US" sz="1300" b="0"/>
              <a:pPr algn="r">
                <a:spcBef>
                  <a:spcPct val="0"/>
                </a:spcBef>
              </a:pPr>
              <a:t>22</a:t>
            </a:fld>
            <a:endParaRPr lang="en-US" altLang="en-US" sz="1300" b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34429BF-F546-46A6-9A2B-1AC1CB45D5AA}" type="slidenum">
              <a:rPr lang="en-US" altLang="en-US" sz="1300" b="0"/>
              <a:pPr algn="r">
                <a:spcBef>
                  <a:spcPct val="0"/>
                </a:spcBef>
              </a:pPr>
              <a:t>23</a:t>
            </a:fld>
            <a:endParaRPr lang="en-US" altLang="en-US" sz="1300" b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4AB7242-5BDD-41D7-894F-D7E79DEE8433}" type="slidenum">
              <a:rPr lang="en-US" altLang="en-US" sz="1300" b="0"/>
              <a:pPr algn="r">
                <a:spcBef>
                  <a:spcPct val="0"/>
                </a:spcBef>
              </a:pPr>
              <a:t>24</a:t>
            </a:fld>
            <a:endParaRPr lang="en-US" altLang="en-US" sz="1300" b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64F41B6-52A7-4711-A079-5660454578F9}" type="slidenum">
              <a:rPr lang="en-US" altLang="en-US" sz="1300" b="0"/>
              <a:pPr algn="r">
                <a:spcBef>
                  <a:spcPct val="0"/>
                </a:spcBef>
              </a:pPr>
              <a:t>26</a:t>
            </a:fld>
            <a:endParaRPr lang="en-US" altLang="en-US" sz="1300" b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9B1F076-EB3F-4079-89A3-CCFE4CFF5CC4}" type="slidenum">
              <a:rPr lang="en-US" altLang="en-US" sz="1300" b="0"/>
              <a:pPr algn="r">
                <a:spcBef>
                  <a:spcPct val="0"/>
                </a:spcBef>
              </a:pPr>
              <a:t>27</a:t>
            </a:fld>
            <a:endParaRPr lang="en-US" altLang="en-US" sz="1300" b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862356B-2A05-4EEE-B10A-4106D78352F9}" type="slidenum">
              <a:rPr lang="en-US" altLang="en-US" sz="1300" b="0"/>
              <a:pPr algn="r">
                <a:spcBef>
                  <a:spcPct val="0"/>
                </a:spcBef>
              </a:pPr>
              <a:t>28</a:t>
            </a:fld>
            <a:endParaRPr lang="en-US" altLang="en-US" sz="1300" b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9636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AE3CA2B-7D90-4314-9968-0FFDF2ADE2D4}" type="slidenum">
              <a:rPr lang="en-US" altLang="en-US" sz="1300" b="0"/>
              <a:pPr algn="r">
                <a:spcBef>
                  <a:spcPct val="0"/>
                </a:spcBef>
              </a:pPr>
              <a:t>2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C717BDB-6DAE-4462-8978-8E1F40237B4C}" type="slidenum">
              <a:rPr lang="en-US" altLang="en-US" sz="1300" b="0"/>
              <a:pPr algn="r">
                <a:spcBef>
                  <a:spcPct val="0"/>
                </a:spcBef>
              </a:pPr>
              <a:t>29</a:t>
            </a:fld>
            <a:endParaRPr lang="en-US" altLang="en-US" sz="1300" b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D7C552D-CDB4-464A-8A0F-61B52EDB212D}" type="slidenum">
              <a:rPr lang="en-US" altLang="en-US" sz="1300" b="0"/>
              <a:pPr algn="r">
                <a:spcBef>
                  <a:spcPct val="0"/>
                </a:spcBef>
              </a:pPr>
              <a:t>30</a:t>
            </a:fld>
            <a:endParaRPr lang="en-US" altLang="en-US" sz="1300" b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2EB288C-7EDA-4D9A-B5CE-2F54BB762E86}" type="slidenum">
              <a:rPr lang="en-US" altLang="en-US" sz="1300" b="0"/>
              <a:pPr algn="r">
                <a:spcBef>
                  <a:spcPct val="0"/>
                </a:spcBef>
              </a:pPr>
              <a:t>31</a:t>
            </a:fld>
            <a:endParaRPr lang="en-US" altLang="en-US" sz="1300" b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C00F569-4CE0-4304-8F5D-64188E7F3BA4}" type="slidenum">
              <a:rPr lang="en-US" altLang="en-US" sz="1300" b="0"/>
              <a:pPr algn="r">
                <a:spcBef>
                  <a:spcPct val="0"/>
                </a:spcBef>
              </a:pPr>
              <a:t>32</a:t>
            </a:fld>
            <a:endParaRPr lang="en-US" altLang="en-US" sz="1300" b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C314D8B-3024-4FE2-9636-8F8CA6FD894E}" type="slidenum">
              <a:rPr lang="en-US" altLang="en-US" sz="1300" b="0"/>
              <a:pPr algn="r">
                <a:spcBef>
                  <a:spcPct val="0"/>
                </a:spcBef>
              </a:pPr>
              <a:t>33</a:t>
            </a:fld>
            <a:endParaRPr lang="en-US" altLang="en-US" sz="1300" b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E846C26-38E7-463B-9E7E-B123E0C9D5BB}" type="slidenum">
              <a:rPr lang="en-US" altLang="en-US" sz="1300" b="0"/>
              <a:pPr algn="r">
                <a:spcBef>
                  <a:spcPct val="0"/>
                </a:spcBef>
              </a:pPr>
              <a:t>34</a:t>
            </a:fld>
            <a:endParaRPr lang="en-US" altLang="en-US" sz="1300" b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0F504E4-89E5-4043-A604-A178AEA9EE81}" type="slidenum">
              <a:rPr lang="en-US" altLang="en-US" sz="1300" b="0"/>
              <a:pPr algn="r">
                <a:spcBef>
                  <a:spcPct val="0"/>
                </a:spcBef>
              </a:pPr>
              <a:t>36</a:t>
            </a:fld>
            <a:endParaRPr lang="en-US" altLang="en-US" sz="1300" b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667758B-9B8E-46D3-B4C0-58A0A09CAA46}" type="slidenum">
              <a:rPr lang="en-US" altLang="en-US" sz="1300" b="0"/>
              <a:pPr algn="r">
                <a:spcBef>
                  <a:spcPct val="0"/>
                </a:spcBef>
              </a:pPr>
              <a:t>37</a:t>
            </a:fld>
            <a:endParaRPr lang="en-US" altLang="en-US" sz="1300" b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E4415DC-0799-4798-B772-6CDD0F987326}" type="slidenum">
              <a:rPr lang="en-US" altLang="en-US" sz="1300" b="0"/>
              <a:pPr algn="r">
                <a:spcBef>
                  <a:spcPct val="0"/>
                </a:spcBef>
              </a:pPr>
              <a:t>38</a:t>
            </a:fld>
            <a:endParaRPr lang="en-US" altLang="en-US" sz="1300" b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4008A7CC-3028-406F-AEC7-973B3FF313D7}" type="slidenum">
              <a:rPr lang="en-US" altLang="en-US" sz="1300" smtClean="0"/>
              <a:pPr>
                <a:spcBef>
                  <a:spcPct val="0"/>
                </a:spcBef>
              </a:pPr>
              <a:t>3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2FD66EC-C16F-43BD-9EDA-927741C7006B}" type="slidenum">
              <a:rPr lang="en-US" altLang="en-US" sz="1300" b="0"/>
              <a:pPr algn="r">
                <a:spcBef>
                  <a:spcPct val="0"/>
                </a:spcBef>
              </a:pPr>
              <a:t>40</a:t>
            </a:fld>
            <a:endParaRPr lang="en-US" altLang="en-US" sz="1300" b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02858A3-8C89-4844-911D-DABB957B8203}" type="slidenum">
              <a:rPr lang="en-US" altLang="en-US" sz="1300" b="0"/>
              <a:pPr algn="r">
                <a:spcBef>
                  <a:spcPct val="0"/>
                </a:spcBef>
              </a:pPr>
              <a:t>41</a:t>
            </a:fld>
            <a:endParaRPr lang="en-US" altLang="en-US" sz="1300" b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95B253E-B984-4208-8CDF-39D457AC9768}" type="slidenum">
              <a:rPr lang="en-US" altLang="en-US" sz="1300" b="0"/>
              <a:pPr algn="r">
                <a:spcBef>
                  <a:spcPct val="0"/>
                </a:spcBef>
              </a:pPr>
              <a:t>42</a:t>
            </a:fld>
            <a:endParaRPr lang="en-US" altLang="en-US" sz="1300" b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134DC9C-4363-46D2-8F80-55CDFF62DDC0}" type="slidenum">
              <a:rPr lang="en-US" altLang="en-US" sz="1300" b="0"/>
              <a:pPr algn="r">
                <a:spcBef>
                  <a:spcPct val="0"/>
                </a:spcBef>
              </a:pPr>
              <a:t>43</a:t>
            </a:fld>
            <a:endParaRPr lang="en-US" altLang="en-US" sz="1300" b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3B4123E-A3C3-4164-A932-4F4E5DD5D920}" type="slidenum">
              <a:rPr lang="en-US" altLang="en-US" sz="1300" b="0"/>
              <a:pPr algn="r">
                <a:spcBef>
                  <a:spcPct val="0"/>
                </a:spcBef>
              </a:pPr>
              <a:t>44</a:t>
            </a:fld>
            <a:endParaRPr lang="en-US" altLang="en-US" sz="1300" b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6A8CA5A-4AA2-4AB9-9C89-54B3E2AF291F}" type="slidenum">
              <a:rPr lang="en-US" altLang="en-US" sz="1300" b="0"/>
              <a:pPr algn="r">
                <a:spcBef>
                  <a:spcPct val="0"/>
                </a:spcBef>
              </a:pPr>
              <a:t>45</a:t>
            </a:fld>
            <a:endParaRPr lang="en-US" altLang="en-US" sz="1300" b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59C6DB8-3317-43BC-B972-76EED05D5FE3}" type="slidenum">
              <a:rPr lang="en-US" altLang="en-US" sz="1300" b="0"/>
              <a:pPr algn="r">
                <a:spcBef>
                  <a:spcPct val="0"/>
                </a:spcBef>
              </a:pPr>
              <a:t>47</a:t>
            </a:fld>
            <a:endParaRPr lang="en-US" altLang="en-US" sz="1300" b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1684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BC2ECC0-0FC4-44D2-84C0-0BC9BAD38D42}" type="slidenum">
              <a:rPr lang="en-US" altLang="en-US" sz="1300" b="0"/>
              <a:pPr algn="r">
                <a:spcBef>
                  <a:spcPct val="0"/>
                </a:spcBef>
              </a:pPr>
              <a:t>4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132632D-1FD6-401C-9F0F-22B63923F2EF}" type="slidenum">
              <a:rPr lang="en-US" altLang="en-US" sz="1300" b="0"/>
              <a:pPr algn="r">
                <a:spcBef>
                  <a:spcPct val="0"/>
                </a:spcBef>
              </a:pPr>
              <a:t>51</a:t>
            </a:fld>
            <a:endParaRPr lang="en-US" altLang="en-US" sz="1300" b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92851C3-40FB-4E4C-A4CB-B9836945E5F7}" type="slidenum">
              <a:rPr lang="en-US" altLang="en-US" sz="1300" b="0"/>
              <a:pPr algn="r">
                <a:spcBef>
                  <a:spcPct val="0"/>
                </a:spcBef>
              </a:pPr>
              <a:t>52</a:t>
            </a:fld>
            <a:endParaRPr lang="en-US" altLang="en-US" sz="1300" b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6354912-0C43-4108-B4A9-4D0180D5DF47}" type="slidenum">
              <a:rPr lang="en-US" altLang="en-US" sz="1300" b="0"/>
              <a:pPr algn="r">
                <a:spcBef>
                  <a:spcPct val="0"/>
                </a:spcBef>
              </a:pPr>
              <a:t>53</a:t>
            </a:fld>
            <a:endParaRPr lang="en-US" altLang="en-US" sz="1300" b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044C5F3-C3A5-4B11-B0A8-861CA30F54E5}" type="slidenum">
              <a:rPr lang="en-US" altLang="en-US" sz="1300" b="0"/>
              <a:pPr algn="r">
                <a:spcBef>
                  <a:spcPct val="0"/>
                </a:spcBef>
              </a:pPr>
              <a:t>54</a:t>
            </a:fld>
            <a:endParaRPr lang="en-US" altLang="en-US" sz="1300" b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FAE31C0-6D25-4877-AFBF-6E994E9D1C2C}" type="slidenum">
              <a:rPr lang="en-US" altLang="en-US" sz="1300" b="0"/>
              <a:pPr algn="r">
                <a:spcBef>
                  <a:spcPct val="0"/>
                </a:spcBef>
              </a:pPr>
              <a:t>55</a:t>
            </a:fld>
            <a:endParaRPr lang="en-US" altLang="en-US" sz="1300" b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55CD852-5A01-493F-B08E-41610F3C509F}" type="slidenum">
              <a:rPr lang="en-US" altLang="en-US" sz="1300" b="0"/>
              <a:pPr algn="r">
                <a:spcBef>
                  <a:spcPct val="0"/>
                </a:spcBef>
              </a:pPr>
              <a:t>57</a:t>
            </a:fld>
            <a:endParaRPr lang="en-US" altLang="en-US" sz="1300" b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BECF561-628C-4137-BFD0-2077A38D7DBC}" type="slidenum">
              <a:rPr lang="en-US" altLang="en-US" sz="1300" b="0"/>
              <a:pPr algn="r">
                <a:spcBef>
                  <a:spcPct val="0"/>
                </a:spcBef>
              </a:pPr>
              <a:t>58</a:t>
            </a:fld>
            <a:endParaRPr lang="en-US" altLang="en-US" sz="1300" b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45FF52B-63F5-4A3B-A997-F148A413CE7F}" type="slidenum">
              <a:rPr lang="en-US" altLang="en-US" sz="1300" b="0"/>
              <a:pPr algn="r">
                <a:spcBef>
                  <a:spcPct val="0"/>
                </a:spcBef>
              </a:pPr>
              <a:t>61</a:t>
            </a:fld>
            <a:endParaRPr lang="en-US" altLang="en-US" sz="1300" b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9C61C2D-4E09-494C-9D24-C97E34F04C99}" type="slidenum">
              <a:rPr lang="en-US" altLang="en-US" sz="1300" b="0"/>
              <a:pPr algn="r">
                <a:spcBef>
                  <a:spcPct val="0"/>
                </a:spcBef>
              </a:pPr>
              <a:t>7</a:t>
            </a:fld>
            <a:endParaRPr lang="en-US" altLang="en-US" sz="1300" b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BA1E6FA-60D6-443B-B6D5-1509E3FD35C6}" type="slidenum">
              <a:rPr lang="en-US" altLang="en-US" sz="1300" b="0"/>
              <a:pPr algn="r">
                <a:spcBef>
                  <a:spcPct val="0"/>
                </a:spcBef>
              </a:pPr>
              <a:t>8</a:t>
            </a:fld>
            <a:endParaRPr lang="en-US" altLang="en-US" sz="1300" b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98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C7644-54E3-42AB-8553-7D0ACF62DD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837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03A1E-B087-4976-A8F7-B1F71C21F4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770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BF279-DA41-493E-B67E-CD95A16A01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961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F426F-9D14-4875-8EAB-34B1BB51A6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66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14549-0B34-45F4-B05D-D81D42B3BB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698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481A1-BA4D-4882-BC91-1BD31749CA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019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6C6ED-CF0A-4936-8C99-C96058C4DF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197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9DF81-E287-48CD-9C8C-850C356536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177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C1814-FC16-4A06-B9A3-F7606F758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9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38C37-F309-41A9-B42B-4FD018571F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00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831F0-51C2-4802-87E1-EC5D2120E8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672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Flood Response for CERTs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3DE76B3C-053F-4402-8117-969B61D6DC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pitchFamily="34" charset="0"/>
        <a:buChar char="●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2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17550" y="1674813"/>
            <a:ext cx="7480300" cy="1055687"/>
          </a:xfrm>
        </p:spPr>
        <p:txBody>
          <a:bodyPr/>
          <a:lstStyle/>
          <a:p>
            <a:pPr eaLnBrk="1" hangingPunct="1"/>
            <a:r>
              <a:rPr lang="en-US" altLang="en-US" sz="5400" dirty="0" smtClean="0"/>
              <a:t>Flood Response for CERTs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4316413"/>
            <a:ext cx="6400800" cy="1752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mtClean="0">
                <a:ea typeface="Geneva"/>
                <a:cs typeface="Geneva"/>
              </a:rPr>
              <a:t>Community Emergency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Response Team</a:t>
            </a:r>
          </a:p>
        </p:txBody>
      </p:sp>
      <p:pic>
        <p:nvPicPr>
          <p:cNvPr id="4" name="Picture 11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zenCorps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Review of </a:t>
            </a:r>
            <a:r>
              <a:rPr lang="en-US" altLang="en-US" sz="3200" i="1" smtClean="0"/>
              <a:t>CERT Basic Training </a:t>
            </a:r>
            <a:r>
              <a:rPr lang="en-US" altLang="en-US" sz="3200" smtClean="0"/>
              <a:t>Concepts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Onscene Management and ICS</a:t>
            </a:r>
          </a:p>
          <a:p>
            <a:pPr eaLnBrk="1" hangingPunct="1"/>
            <a:r>
              <a:rPr lang="en-US" altLang="en-US" smtClean="0"/>
              <a:t>Maintaining Personal Safety </a:t>
            </a:r>
          </a:p>
          <a:p>
            <a:pPr eaLnBrk="1" hangingPunct="1"/>
            <a:r>
              <a:rPr lang="en-US" altLang="en-US" smtClean="0"/>
              <a:t>Typical Flood Response Injuries</a:t>
            </a:r>
          </a:p>
        </p:txBody>
      </p:sp>
      <p:sp>
        <p:nvSpPr>
          <p:cNvPr id="122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122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1A12D53-3E0E-44FE-9D02-D3F27A129C76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Onscene Management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mtClean="0"/>
              <a:t>Purpose of onscene management is to:</a:t>
            </a:r>
          </a:p>
          <a:p>
            <a:pPr lvl="1" eaLnBrk="1" hangingPunct="1"/>
            <a:r>
              <a:rPr lang="en-US" altLang="en-US" smtClean="0"/>
              <a:t>Maintain safety of responders</a:t>
            </a:r>
          </a:p>
          <a:p>
            <a:pPr lvl="1" eaLnBrk="1" hangingPunct="1"/>
            <a:r>
              <a:rPr lang="en-US" altLang="en-US" smtClean="0"/>
              <a:t>Provide clear leadership and organizational structure</a:t>
            </a:r>
          </a:p>
          <a:p>
            <a:pPr lvl="1" eaLnBrk="1" hangingPunct="1"/>
            <a:r>
              <a:rPr lang="en-US" altLang="en-US" smtClean="0"/>
              <a:t>Improve effectiveness of rescue efforts</a:t>
            </a: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2C0DEEA-AA52-4AF2-B41E-028108DA5E3C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Incident Command System (ICS)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CERTs are part of ICS</a:t>
            </a:r>
          </a:p>
          <a:p>
            <a:pPr eaLnBrk="1" hangingPunct="1"/>
            <a:r>
              <a:rPr lang="en-US" altLang="en-US" smtClean="0"/>
              <a:t>Basic ICS structure is established by person who arrives first on scene</a:t>
            </a:r>
          </a:p>
          <a:p>
            <a:pPr eaLnBrk="1" hangingPunct="1"/>
            <a:r>
              <a:rPr lang="en-US" altLang="en-US" smtClean="0"/>
              <a:t>CERT members always defer to professional responders</a:t>
            </a:r>
          </a:p>
          <a:p>
            <a:pPr eaLnBrk="1" hangingPunct="1"/>
            <a:r>
              <a:rPr lang="en-US" altLang="en-US" smtClean="0"/>
              <a:t>If no professional responders on scene, CERT Incident Commander/Team Leader (IC/TL) is in charge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BFA719B-8984-470C-B600-4FA2E503F3C0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are the command positions of the ICS?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153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547C20C-AEC5-453A-8637-E90DA7C594FD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Team Organization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may operate in two ways</a:t>
            </a:r>
          </a:p>
          <a:p>
            <a:pPr lvl="1" eaLnBrk="1" hangingPunct="1"/>
            <a:r>
              <a:rPr lang="en-US" altLang="en-US" smtClean="0"/>
              <a:t>One team performing all tasks </a:t>
            </a:r>
          </a:p>
          <a:p>
            <a:pPr lvl="1" eaLnBrk="1" hangingPunct="1"/>
            <a:r>
              <a:rPr lang="en-US" altLang="en-US" smtClean="0"/>
              <a:t>Smaller teams performing specific tasks</a:t>
            </a:r>
          </a:p>
          <a:p>
            <a:pPr eaLnBrk="1" hangingPunct="1"/>
            <a:r>
              <a:rPr lang="en-US" altLang="en-US" smtClean="0"/>
              <a:t>In all situations, each unit must have an identified leader </a:t>
            </a:r>
          </a:p>
          <a:p>
            <a:pPr lvl="1" eaLnBrk="1" hangingPunct="1"/>
            <a:r>
              <a:rPr lang="en-US" altLang="en-US" smtClean="0"/>
              <a:t>To supervise tasks being performed</a:t>
            </a:r>
          </a:p>
          <a:p>
            <a:pPr lvl="1" eaLnBrk="1" hangingPunct="1"/>
            <a:r>
              <a:rPr lang="en-US" altLang="en-US" smtClean="0"/>
              <a:t>To account for team members</a:t>
            </a:r>
          </a:p>
          <a:p>
            <a:pPr lvl="1" eaLnBrk="1" hangingPunct="1"/>
            <a:r>
              <a:rPr lang="en-US" altLang="en-US" smtClean="0"/>
              <a:t>To report information to his or her leader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D0E6B4E-EF7C-4995-AF0C-409A71344D5C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Maintaining Personal Safety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Personal safety is CERT member’s #1 priority</a:t>
            </a:r>
          </a:p>
          <a:p>
            <a:pPr eaLnBrk="1" hangingPunct="1"/>
            <a:r>
              <a:rPr lang="en-US" altLang="en-US" smtClean="0"/>
              <a:t>Know your limitations</a:t>
            </a:r>
          </a:p>
          <a:p>
            <a:pPr lvl="1" eaLnBrk="1" hangingPunct="1"/>
            <a:r>
              <a:rPr lang="en-US" altLang="en-US" smtClean="0"/>
              <a:t>Don’t engage in </a:t>
            </a:r>
            <a:br>
              <a:rPr lang="en-US" altLang="en-US" smtClean="0"/>
            </a:br>
            <a:r>
              <a:rPr lang="en-US" altLang="en-US" smtClean="0"/>
              <a:t>activities that are</a:t>
            </a:r>
            <a:br>
              <a:rPr lang="en-US" altLang="en-US" smtClean="0"/>
            </a:br>
            <a:r>
              <a:rPr lang="en-US" altLang="en-US" smtClean="0"/>
              <a:t>uncomfortable</a:t>
            </a:r>
          </a:p>
          <a:p>
            <a:pPr eaLnBrk="1" hangingPunct="1"/>
            <a:r>
              <a:rPr lang="en-US" altLang="en-US" smtClean="0"/>
              <a:t>Use buddy system</a:t>
            </a: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E5BEDFE-E54E-40DB-A434-749D29A6DDCE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/>
          </a:p>
        </p:txBody>
      </p:sp>
      <p:pic>
        <p:nvPicPr>
          <p:cNvPr id="17414" name="Picture 6" descr="wheelbarrow of sandba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538" y="3028950"/>
            <a:ext cx="4381500" cy="2911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safety concerns do you have about flood response?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92DC18D-E7FC-4B30-B68F-F0244A3EBA09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Typical Flood Response Injuries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Working in and around floodwaters is dangerous </a:t>
            </a:r>
          </a:p>
          <a:p>
            <a:pPr eaLnBrk="1" hangingPunct="1"/>
            <a:r>
              <a:rPr lang="en-US" altLang="en-US" sz="2800" smtClean="0"/>
              <a:t>Reminder: Safety precautions limit injuries</a:t>
            </a:r>
          </a:p>
          <a:p>
            <a:pPr eaLnBrk="1" hangingPunct="1"/>
            <a:r>
              <a:rPr lang="en-US" altLang="en-US" sz="2800" smtClean="0"/>
              <a:t>Typical injuries</a:t>
            </a:r>
          </a:p>
          <a:p>
            <a:pPr lvl="1" eaLnBrk="1" hangingPunct="1"/>
            <a:r>
              <a:rPr lang="en-US" altLang="en-US" sz="2400" smtClean="0"/>
              <a:t>Heat- and </a:t>
            </a:r>
            <a:br>
              <a:rPr lang="en-US" altLang="en-US" sz="2400" smtClean="0"/>
            </a:br>
            <a:r>
              <a:rPr lang="en-US" altLang="en-US" sz="2400" smtClean="0"/>
              <a:t>cold-related injuries</a:t>
            </a:r>
          </a:p>
          <a:p>
            <a:pPr lvl="1" eaLnBrk="1" hangingPunct="1"/>
            <a:r>
              <a:rPr lang="en-US" altLang="en-US" sz="2400" smtClean="0"/>
              <a:t>Sprains</a:t>
            </a:r>
          </a:p>
          <a:p>
            <a:pPr lvl="1" eaLnBrk="1" hangingPunct="1"/>
            <a:r>
              <a:rPr lang="en-US" altLang="en-US" sz="2400" smtClean="0"/>
              <a:t>Strains</a:t>
            </a:r>
          </a:p>
          <a:p>
            <a:pPr lvl="1" eaLnBrk="1" hangingPunct="1"/>
            <a:r>
              <a:rPr lang="en-US" altLang="en-US" sz="2400" smtClean="0"/>
              <a:t>Lacerations</a:t>
            </a:r>
          </a:p>
          <a:p>
            <a:pPr lvl="1" eaLnBrk="1" hangingPunct="1"/>
            <a:r>
              <a:rPr lang="en-US" altLang="en-US" sz="2400" smtClean="0"/>
              <a:t>Blisters</a:t>
            </a: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54AFD4F-05DE-4138-BECC-2432E6A644A5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/>
          </a:p>
        </p:txBody>
      </p:sp>
      <p:pic>
        <p:nvPicPr>
          <p:cNvPr id="19462" name="Picture 6" descr="cold working condit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2503488"/>
            <a:ext cx="4175125" cy="3417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Cold-Related Injuries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341438"/>
            <a:ext cx="84201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Causes</a:t>
            </a:r>
          </a:p>
          <a:p>
            <a:pPr lvl="1" eaLnBrk="1" hangingPunct="1"/>
            <a:r>
              <a:rPr lang="en-US" altLang="en-US" smtClean="0"/>
              <a:t>Exposure to cold air or water</a:t>
            </a:r>
          </a:p>
          <a:p>
            <a:pPr lvl="1" eaLnBrk="1" hangingPunct="1"/>
            <a:r>
              <a:rPr lang="en-US" altLang="en-US" smtClean="0"/>
              <a:t>Inadequate food combined with inadequate clothing and/or heat</a:t>
            </a:r>
          </a:p>
          <a:p>
            <a:pPr eaLnBrk="1" hangingPunct="1"/>
            <a:r>
              <a:rPr lang="en-US" altLang="en-US" smtClean="0"/>
              <a:t>Signs and Symptoms</a:t>
            </a:r>
          </a:p>
          <a:p>
            <a:pPr lvl="1" eaLnBrk="1" hangingPunct="1"/>
            <a:r>
              <a:rPr lang="en-US" altLang="en-US" smtClean="0"/>
              <a:t>Body temperature of 95° Fahrenheit (37° Celsius) or lower </a:t>
            </a:r>
          </a:p>
          <a:p>
            <a:pPr lvl="1" eaLnBrk="1" hangingPunct="1"/>
            <a:r>
              <a:rPr lang="en-US" altLang="en-US" smtClean="0"/>
              <a:t>Redness or blueness of the skin</a:t>
            </a:r>
          </a:p>
          <a:p>
            <a:pPr lvl="1" eaLnBrk="1" hangingPunct="1"/>
            <a:r>
              <a:rPr lang="en-US" altLang="en-US" smtClean="0"/>
              <a:t>Numbness accompanied by shivering</a:t>
            </a:r>
          </a:p>
          <a:p>
            <a:pPr eaLnBrk="1" hangingPunct="1"/>
            <a:r>
              <a:rPr lang="en-US" altLang="en-US" smtClean="0"/>
              <a:t>Older people particularly at risk</a:t>
            </a: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99E9869-6D43-4225-8316-047F91EDF25D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Treating Cold-Related Injuries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Remove wet clothing</a:t>
            </a:r>
          </a:p>
          <a:p>
            <a:pPr eaLnBrk="1" hangingPunct="1"/>
            <a:r>
              <a:rPr lang="en-US" altLang="en-US" smtClean="0"/>
              <a:t>Wrap in blanket or sleeping bag; cover head and neck; protect from weather</a:t>
            </a:r>
          </a:p>
          <a:p>
            <a:pPr eaLnBrk="1" hangingPunct="1"/>
            <a:r>
              <a:rPr lang="en-US" altLang="en-US" smtClean="0"/>
              <a:t>Conscious survivor: warm, sweet drinks and food; warm bath if possible</a:t>
            </a:r>
          </a:p>
          <a:p>
            <a:pPr eaLnBrk="1" hangingPunct="1"/>
            <a:r>
              <a:rPr lang="en-US" altLang="en-US" smtClean="0"/>
              <a:t>Unconscious survivor: recovery position</a:t>
            </a:r>
          </a:p>
          <a:p>
            <a:pPr eaLnBrk="1" hangingPunct="1"/>
            <a:r>
              <a:rPr lang="en-US" altLang="en-US" smtClean="0"/>
              <a:t>Do not use massage</a:t>
            </a:r>
          </a:p>
          <a:p>
            <a:pPr eaLnBrk="1" hangingPunct="1"/>
            <a:r>
              <a:rPr lang="en-US" altLang="en-US" smtClean="0"/>
              <a:t>Keep survivor from walking around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E777A8A-6295-4CB1-BF7C-5F67964B573E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cs typeface="Times New Roman" pitchFamily="18" charset="0"/>
              </a:rPr>
              <a:t>Participant Introductions</a:t>
            </a:r>
          </a:p>
        </p:txBody>
      </p:sp>
      <p:sp>
        <p:nvSpPr>
          <p:cNvPr id="4099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7B1EDAF-30D9-41BA-902F-BF43CA2883F4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/>
          </a:p>
        </p:txBody>
      </p:sp>
      <p:sp>
        <p:nvSpPr>
          <p:cNvPr id="4101" name="Content Placeholder 2"/>
          <p:cNvSpPr>
            <a:spLocks noGrp="1"/>
          </p:cNvSpPr>
          <p:nvPr>
            <p:ph idx="4294967295"/>
          </p:nvPr>
        </p:nvSpPr>
        <p:spPr>
          <a:xfrm>
            <a:off x="790575" y="1277938"/>
            <a:ext cx="8353425" cy="4683125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Introduce yourself to the class by providing your:</a:t>
            </a:r>
          </a:p>
          <a:p>
            <a:pPr lvl="1" eaLnBrk="1" hangingPunct="1"/>
            <a:r>
              <a:rPr lang="en-US" altLang="en-US" dirty="0" smtClean="0"/>
              <a:t>Name</a:t>
            </a:r>
          </a:p>
          <a:p>
            <a:pPr lvl="1" eaLnBrk="1" hangingPunct="1"/>
            <a:r>
              <a:rPr lang="en-US" altLang="en-US" dirty="0" smtClean="0"/>
              <a:t>Reason you want to learn more about flood response</a:t>
            </a:r>
          </a:p>
          <a:p>
            <a:pPr lvl="1" eaLnBrk="1" hangingPunct="1"/>
            <a:endParaRPr lang="en-US" altLang="en-US" dirty="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Heat-Related Injuries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Heat cramps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smtClean="0"/>
              <a:t>Muscle spasms from over-exertion in extreme heat</a:t>
            </a:r>
            <a:endParaRPr lang="en-US" altLang="en-US" sz="2400" u="sng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Heat exhaustion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smtClean="0"/>
              <a:t>Loss of body fluids through heavy sweating while working in extreme heat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smtClean="0"/>
              <a:t>Blood flow to skin increases, blood flow to vital organs decreases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smtClean="0"/>
              <a:t>Result: mild form of shock</a:t>
            </a:r>
            <a:endParaRPr lang="en-US" altLang="en-US" sz="2400" u="sng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Heat stroke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smtClean="0"/>
              <a:t>Life-threatening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smtClean="0"/>
              <a:t>survivor's temperature control system shuts down; possible brain damage and death</a:t>
            </a: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5942073-3383-4916-9140-67841A26EFB3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Treating Heat-Related Injuries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Place survivor in cool environment</a:t>
            </a:r>
          </a:p>
          <a:p>
            <a:pPr eaLnBrk="1" hangingPunct="1"/>
            <a:r>
              <a:rPr lang="en-US" altLang="en-US" smtClean="0"/>
              <a:t>Cool body slowly with cool, wet towels or sheets</a:t>
            </a:r>
          </a:p>
          <a:p>
            <a:pPr eaLnBrk="1" hangingPunct="1"/>
            <a:r>
              <a:rPr lang="en-US" altLang="en-US" smtClean="0"/>
              <a:t>Have survivor drink water slowly: ½ glass every 15 minutes</a:t>
            </a:r>
          </a:p>
          <a:p>
            <a:pPr eaLnBrk="1" hangingPunct="1"/>
            <a:r>
              <a:rPr lang="en-US" altLang="en-US" smtClean="0"/>
              <a:t>If vomiting, cramping, or loss of  consciousness: NO food or drink; alert medical professional ASAP</a:t>
            </a: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6CE33C2-E7CE-475C-879A-B6DCCC8BC477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Treating Sprains and Strains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Signs</a:t>
            </a:r>
          </a:p>
          <a:p>
            <a:pPr lvl="1" eaLnBrk="1" hangingPunct="1"/>
            <a:r>
              <a:rPr lang="en-US" altLang="en-US" smtClean="0"/>
              <a:t>Tenderness at injury site</a:t>
            </a:r>
          </a:p>
          <a:p>
            <a:pPr lvl="1" eaLnBrk="1" hangingPunct="1"/>
            <a:r>
              <a:rPr lang="en-US" altLang="en-US" smtClean="0"/>
              <a:t>Swelling and/or bruising</a:t>
            </a:r>
          </a:p>
          <a:p>
            <a:pPr lvl="1" eaLnBrk="1" hangingPunct="1"/>
            <a:r>
              <a:rPr lang="en-US" altLang="en-US" smtClean="0"/>
              <a:t>Restricted use, or loss of use</a:t>
            </a:r>
          </a:p>
          <a:p>
            <a:pPr eaLnBrk="1" hangingPunct="1"/>
            <a:r>
              <a:rPr lang="en-US" altLang="en-US" smtClean="0"/>
              <a:t>Treatment</a:t>
            </a:r>
          </a:p>
          <a:p>
            <a:pPr lvl="1" eaLnBrk="1" hangingPunct="1"/>
            <a:r>
              <a:rPr lang="en-US" altLang="en-US" smtClean="0"/>
              <a:t>Immobilize and elevate</a:t>
            </a:r>
          </a:p>
          <a:p>
            <a:pPr lvl="1" eaLnBrk="1" hangingPunct="1"/>
            <a:r>
              <a:rPr lang="en-US" altLang="en-US" smtClean="0"/>
              <a:t>Treat it as if it were a fracture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C080414-B513-470E-80DE-8C6CC231E960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did you learn in </a:t>
            </a:r>
            <a:r>
              <a:rPr lang="en-US" altLang="en-US" i="1" smtClean="0"/>
              <a:t>CERT Basic Training</a:t>
            </a:r>
            <a:r>
              <a:rPr lang="en-US" altLang="en-US" smtClean="0"/>
              <a:t> about immobilizing a sprain or strain?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9BCA627-7EBA-49D3-85D0-1BDBEE9DBDDD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Splinting a Sprain or Strain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4488" indent="-344488" eaLnBrk="1" hangingPunct="1">
              <a:lnSpc>
                <a:spcPct val="90000"/>
              </a:lnSpc>
            </a:pPr>
            <a:r>
              <a:rPr lang="en-US" altLang="en-US" sz="2800" smtClean="0"/>
              <a:t>Support injured area above and below site of injury, including joints</a:t>
            </a:r>
          </a:p>
          <a:p>
            <a:pPr marL="344488" indent="-344488" eaLnBrk="1" hangingPunct="1">
              <a:lnSpc>
                <a:spcPct val="90000"/>
              </a:lnSpc>
            </a:pPr>
            <a:r>
              <a:rPr lang="en-US" altLang="en-US" sz="2800" smtClean="0"/>
              <a:t>Assess PMS in extremity before initiating splint</a:t>
            </a:r>
          </a:p>
          <a:p>
            <a:pPr marL="344488" indent="-344488" eaLnBrk="1" hangingPunct="1">
              <a:lnSpc>
                <a:spcPct val="90000"/>
              </a:lnSpc>
            </a:pPr>
            <a:r>
              <a:rPr lang="en-US" altLang="en-US" sz="2800" smtClean="0"/>
              <a:t>Try to splint injury in position that you find it</a:t>
            </a:r>
          </a:p>
          <a:p>
            <a:pPr marL="344488" indent="-344488" eaLnBrk="1" hangingPunct="1">
              <a:lnSpc>
                <a:spcPct val="90000"/>
              </a:lnSpc>
            </a:pPr>
            <a:r>
              <a:rPr lang="en-US" altLang="en-US" sz="2800" smtClean="0"/>
              <a:t>Don’t try to realign bones or joints</a:t>
            </a:r>
          </a:p>
          <a:p>
            <a:pPr marL="344488" indent="-344488" eaLnBrk="1" hangingPunct="1">
              <a:lnSpc>
                <a:spcPct val="90000"/>
              </a:lnSpc>
            </a:pPr>
            <a:r>
              <a:rPr lang="en-US" altLang="en-US" sz="2800" smtClean="0"/>
              <a:t>Fill voids to further stabilize and immobilize injury</a:t>
            </a:r>
          </a:p>
          <a:p>
            <a:pPr marL="344488" indent="-344488" eaLnBrk="1" hangingPunct="1">
              <a:lnSpc>
                <a:spcPct val="90000"/>
              </a:lnSpc>
            </a:pPr>
            <a:r>
              <a:rPr lang="en-US" altLang="en-US" sz="2800" smtClean="0"/>
              <a:t>Immobilize above and below injury</a:t>
            </a:r>
          </a:p>
          <a:p>
            <a:pPr marL="344488" indent="-344488" eaLnBrk="1" hangingPunct="1">
              <a:lnSpc>
                <a:spcPct val="90000"/>
              </a:lnSpc>
            </a:pPr>
            <a:r>
              <a:rPr lang="en-US" altLang="en-US" sz="2800" smtClean="0"/>
              <a:t>After splinting, reassess PMS and evaluate against initial PMS assessment 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5976D3A-6DF7-41BF-8046-280DC33B3365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Treating Lacerations and Blisters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Keep blisters clean and intact</a:t>
            </a:r>
          </a:p>
          <a:p>
            <a:pPr eaLnBrk="1" hangingPunct="1"/>
            <a:r>
              <a:rPr lang="en-US" altLang="en-US" sz="2800" smtClean="0"/>
              <a:t>Control bleeding</a:t>
            </a:r>
          </a:p>
          <a:p>
            <a:pPr lvl="1" eaLnBrk="1" hangingPunct="1"/>
            <a:r>
              <a:rPr lang="en-US" altLang="en-US" sz="2400" smtClean="0"/>
              <a:t>Direct pressure</a:t>
            </a:r>
          </a:p>
          <a:p>
            <a:pPr lvl="1" eaLnBrk="1" hangingPunct="1"/>
            <a:r>
              <a:rPr lang="en-US" altLang="en-US" sz="2400" smtClean="0"/>
              <a:t>Elevation</a:t>
            </a:r>
          </a:p>
          <a:p>
            <a:pPr lvl="1" eaLnBrk="1" hangingPunct="1"/>
            <a:r>
              <a:rPr lang="en-US" altLang="en-US" sz="2400" smtClean="0"/>
              <a:t>Pressure points</a:t>
            </a:r>
          </a:p>
          <a:p>
            <a:pPr eaLnBrk="1" hangingPunct="1"/>
            <a:r>
              <a:rPr lang="en-US" altLang="en-US" sz="2800" smtClean="0"/>
              <a:t>Dress and bandage wound</a:t>
            </a:r>
          </a:p>
          <a:p>
            <a:pPr lvl="1" eaLnBrk="1" hangingPunct="1"/>
            <a:r>
              <a:rPr lang="en-US" altLang="en-US" sz="2400" smtClean="0"/>
              <a:t>Irrigate wound with clean, room temperature water</a:t>
            </a:r>
          </a:p>
          <a:p>
            <a:pPr lvl="1" eaLnBrk="1" hangingPunct="1"/>
            <a:r>
              <a:rPr lang="en-US" altLang="en-US" sz="2400" smtClean="0"/>
              <a:t>Apply dressing and bandage to keep wound clean and control bleeding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93BE9BD-66D6-4642-9E56-F64A23703447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Overview of Flood Response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Is a Flood?</a:t>
            </a:r>
          </a:p>
          <a:p>
            <a:pPr eaLnBrk="1" hangingPunct="1"/>
            <a:r>
              <a:rPr lang="en-US" altLang="en-US" smtClean="0"/>
              <a:t>The Emergency Management Response</a:t>
            </a:r>
          </a:p>
          <a:p>
            <a:pPr eaLnBrk="1" hangingPunct="1"/>
            <a:r>
              <a:rPr lang="en-US" altLang="en-US" smtClean="0"/>
              <a:t>Flood Response Supplies, Operations, and Tools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9C3AD70-A1F6-41B2-90DA-99E2AAB3B47A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Is a Flood?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One of most common hazards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May be confined or widespread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May develop slowly or quickly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Types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Coastal flooding (from storms)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Overland (from rain, snow melt)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Flash floods (from heavy rain in short time)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Ice jams (from rapid warming and snow melt)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Dam and levee failure</a:t>
            </a: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195F47F-0C5F-46BC-BF2C-7B7758373E97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Scenario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CE280AA-509F-4CB4-ABE3-7830ABC8C56B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400" smtClean="0"/>
          </a:p>
        </p:txBody>
      </p:sp>
      <p:pic>
        <p:nvPicPr>
          <p:cNvPr id="30726" name="Picture 5" descr="High water line below bridge over ri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588" y="1346200"/>
            <a:ext cx="6103937" cy="4584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How do you know if a flood is coming?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AFA8344-2EF8-468B-9BFE-4BAD6B2A9A38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Administrative Announcements</a:t>
            </a:r>
          </a:p>
        </p:txBody>
      </p:sp>
      <p:sp>
        <p:nvSpPr>
          <p:cNvPr id="5123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F05A322-854C-4A3D-8EBA-F18827ED2307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5125" name="Content Placeholder 2"/>
          <p:cNvSpPr>
            <a:spLocks noGrp="1"/>
          </p:cNvSpPr>
          <p:nvPr>
            <p:ph idx="4294967295"/>
          </p:nvPr>
        </p:nvSpPr>
        <p:spPr>
          <a:xfrm>
            <a:off x="909638" y="1277938"/>
            <a:ext cx="8234362" cy="4695825"/>
          </a:xfrm>
        </p:spPr>
        <p:txBody>
          <a:bodyPr/>
          <a:lstStyle/>
          <a:p>
            <a:pPr eaLnBrk="1" hangingPunct="1"/>
            <a:r>
              <a:rPr lang="en-US" altLang="en-US" smtClean="0"/>
              <a:t>Breaks</a:t>
            </a:r>
          </a:p>
          <a:p>
            <a:pPr eaLnBrk="1" hangingPunct="1"/>
            <a:r>
              <a:rPr lang="en-US" altLang="en-US" smtClean="0"/>
              <a:t>Emergency exits</a:t>
            </a:r>
          </a:p>
          <a:p>
            <a:pPr eaLnBrk="1" hangingPunct="1"/>
            <a:r>
              <a:rPr lang="en-US" altLang="en-US" smtClean="0"/>
              <a:t>Restrooms, smoking policy, cell phones silent</a:t>
            </a:r>
          </a:p>
          <a:p>
            <a:pPr eaLnBrk="1" hangingPunct="1"/>
            <a:r>
              <a:rPr lang="en-US" altLang="en-US" smtClean="0"/>
              <a:t>Module completion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National Weather Service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Storm Prediction Center issues watches and warnings </a:t>
            </a:r>
          </a:p>
          <a:p>
            <a:pPr eaLnBrk="1" hangingPunct="1"/>
            <a:r>
              <a:rPr lang="en-US" altLang="en-US" smtClean="0"/>
              <a:t>CERT members should monitor these alerts during severe thunderstorms and coastal storms</a:t>
            </a:r>
          </a:p>
          <a:p>
            <a:pPr lvl="1"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C91A017-5FDD-422E-9DAE-B456498DFFFF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 smtClean="0"/>
          </a:p>
        </p:txBody>
      </p:sp>
      <p:pic>
        <p:nvPicPr>
          <p:cNvPr id="32774" name="Picture 6" descr="Storm Prediction Center screen sh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3687763"/>
            <a:ext cx="3365500" cy="2103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Flood Watch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Indicates that flooding is possible and situation could worsen</a:t>
            </a:r>
          </a:p>
          <a:p>
            <a:pPr eaLnBrk="1" hangingPunct="1"/>
            <a:r>
              <a:rPr lang="en-US" altLang="en-US" smtClean="0"/>
              <a:t>During a flood watch, you should:</a:t>
            </a:r>
          </a:p>
          <a:p>
            <a:pPr lvl="1" eaLnBrk="1" hangingPunct="1"/>
            <a:r>
              <a:rPr lang="en-US" altLang="en-US" smtClean="0"/>
              <a:t>Watch water levels</a:t>
            </a:r>
          </a:p>
          <a:p>
            <a:pPr lvl="1" eaLnBrk="1" hangingPunct="1"/>
            <a:r>
              <a:rPr lang="en-US" altLang="en-US" smtClean="0"/>
              <a:t>Stay tuned for further advisories</a:t>
            </a:r>
          </a:p>
          <a:p>
            <a:pPr lvl="1" eaLnBrk="1" hangingPunct="1"/>
            <a:r>
              <a:rPr lang="en-US" altLang="en-US" smtClean="0"/>
              <a:t>Alert neighbors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A48780E-139A-400D-8192-DBA972F9364A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Flood Warning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Issued when flooding is expected </a:t>
            </a:r>
          </a:p>
          <a:p>
            <a:pPr eaLnBrk="1" hangingPunct="1"/>
            <a:r>
              <a:rPr lang="en-US" altLang="en-US" smtClean="0"/>
              <a:t>Flash flood warning issued after few hours of locally heavy rainfall, a dam or levee failure, or water released from ice jam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348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D73B7FB-9E98-468E-A478-559770D78FB5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Flood Warning (cont’d)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During a flood warning, you should take action</a:t>
            </a:r>
          </a:p>
          <a:p>
            <a:pPr lvl="1" eaLnBrk="1" hangingPunct="1"/>
            <a:r>
              <a:rPr lang="en-US" altLang="en-US" smtClean="0"/>
              <a:t>Alert neighbors</a:t>
            </a:r>
          </a:p>
          <a:p>
            <a:pPr lvl="1" eaLnBrk="1" hangingPunct="1"/>
            <a:r>
              <a:rPr lang="en-US" altLang="en-US" smtClean="0"/>
              <a:t>Listen to radio or television for further instruction</a:t>
            </a:r>
          </a:p>
          <a:p>
            <a:pPr lvl="1" eaLnBrk="1" hangingPunct="1"/>
            <a:r>
              <a:rPr lang="en-US" altLang="en-US" smtClean="0"/>
              <a:t>If any possibility of flash flooding, move to higher ground immediately</a:t>
            </a:r>
          </a:p>
          <a:p>
            <a:pPr lvl="1" eaLnBrk="1" hangingPunct="1"/>
            <a:r>
              <a:rPr lang="en-US" altLang="en-US" smtClean="0"/>
              <a:t>Prepare to evacuate</a:t>
            </a:r>
          </a:p>
          <a:p>
            <a:pPr lvl="1" eaLnBrk="1" hangingPunct="1"/>
            <a:r>
              <a:rPr lang="en-US" altLang="en-US" smtClean="0"/>
              <a:t>Evacuate</a:t>
            </a:r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358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0F3D197-9A26-4267-885B-847F7824B943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Emergency Management Response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Response protocols vary by community</a:t>
            </a:r>
          </a:p>
          <a:p>
            <a:pPr lvl="1" eaLnBrk="1" hangingPunct="1"/>
            <a:r>
              <a:rPr lang="en-US" altLang="en-US" smtClean="0"/>
              <a:t>Protocols are described in community’s Emergency Operations Plan</a:t>
            </a:r>
          </a:p>
          <a:p>
            <a:pPr eaLnBrk="1" hangingPunct="1"/>
            <a:r>
              <a:rPr lang="en-US" altLang="en-US" smtClean="0"/>
              <a:t>Roles and responsibilities</a:t>
            </a:r>
          </a:p>
          <a:p>
            <a:pPr lvl="1" eaLnBrk="1" hangingPunct="1"/>
            <a:r>
              <a:rPr lang="en-US" altLang="en-US" smtClean="0"/>
              <a:t>Many public and private partners contribute to flood response</a:t>
            </a:r>
          </a:p>
          <a:p>
            <a:pPr lvl="1" eaLnBrk="1" hangingPunct="1"/>
            <a:r>
              <a:rPr lang="en-US" altLang="en-US" smtClean="0"/>
              <a:t>Roles and responsibilities are determined by local jurisdiction and may change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F60FB97-8220-4321-A363-3B36F90A59AC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CERT Roles and Responsibilities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CERT roles will vary by type of incident</a:t>
            </a:r>
          </a:p>
          <a:p>
            <a:pPr eaLnBrk="1" hangingPunct="1"/>
            <a:r>
              <a:rPr lang="en-US" altLang="en-US" sz="2800" smtClean="0"/>
              <a:t>Adhere to protocols for that incident</a:t>
            </a:r>
          </a:p>
          <a:p>
            <a:pPr eaLnBrk="1" hangingPunct="1"/>
            <a:r>
              <a:rPr lang="en-US" altLang="en-US" sz="2800" smtClean="0"/>
              <a:t>Do not self-activate</a:t>
            </a:r>
          </a:p>
          <a:p>
            <a:pPr eaLnBrk="1" hangingPunct="1"/>
            <a:r>
              <a:rPr lang="en-US" altLang="en-US" sz="2800" smtClean="0"/>
              <a:t>Remember personal safety</a:t>
            </a:r>
          </a:p>
          <a:p>
            <a:pPr lvl="1" eaLnBrk="1" hangingPunct="1"/>
            <a:r>
              <a:rPr lang="en-US" altLang="en-US" sz="2400" smtClean="0"/>
              <a:t>Don’t take on more than you can handle</a:t>
            </a:r>
          </a:p>
          <a:p>
            <a:pPr lvl="1" eaLnBrk="1" hangingPunct="1"/>
            <a:r>
              <a:rPr lang="en-US" altLang="en-US" sz="2400" smtClean="0"/>
              <a:t>CERT Safety Officer and IC/TL will help monitor individual and team safety and well-being</a:t>
            </a:r>
          </a:p>
          <a:p>
            <a:pPr eaLnBrk="1" hangingPunct="1"/>
            <a:endParaRPr lang="en-US" altLang="en-US" sz="2800" smtClean="0"/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D40A0D3-BC45-4C02-A91B-8FCD46C5E9E5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Flood Response Supplies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Sandbags</a:t>
            </a:r>
          </a:p>
          <a:p>
            <a:pPr eaLnBrk="1" hangingPunct="1"/>
            <a:r>
              <a:rPr lang="en-US" altLang="en-US" smtClean="0"/>
              <a:t>Polyethylene: commonly called “Poly”</a:t>
            </a:r>
          </a:p>
          <a:p>
            <a:pPr eaLnBrk="1" hangingPunct="1"/>
            <a:r>
              <a:rPr lang="en-US" altLang="en-US" smtClean="0"/>
              <a:t>Lumber and planking</a:t>
            </a:r>
          </a:p>
          <a:p>
            <a:pPr eaLnBrk="1" hangingPunct="1"/>
            <a:r>
              <a:rPr lang="en-US" altLang="en-US" smtClean="0"/>
              <a:t>Shovels, wheelbarrows, etc.</a:t>
            </a:r>
          </a:p>
          <a:p>
            <a:pPr eaLnBrk="1" hangingPunct="1"/>
            <a:r>
              <a:rPr lang="en-US" altLang="en-US" smtClean="0"/>
              <a:t>Other basic supplies </a:t>
            </a:r>
          </a:p>
          <a:p>
            <a:pPr lvl="1" eaLnBrk="1" hangingPunct="1"/>
            <a:r>
              <a:rPr lang="en-US" altLang="en-US" smtClean="0"/>
              <a:t>Drinking water and sanitation supplies</a:t>
            </a:r>
          </a:p>
          <a:p>
            <a:pPr lvl="1" eaLnBrk="1" hangingPunct="1"/>
            <a:r>
              <a:rPr lang="en-US" altLang="en-US" smtClean="0"/>
              <a:t>First aid kit and gloves</a:t>
            </a: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B88DB2D-8CA0-4565-AECF-94EAE339BE54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Flood Response Operations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Arial" pitchFamily="34" charset="0"/>
              <a:buAutoNum type="arabicPeriod"/>
            </a:pPr>
            <a:r>
              <a:rPr lang="en-US" altLang="en-US" smtClean="0"/>
              <a:t>Supply and transportation</a:t>
            </a:r>
          </a:p>
          <a:p>
            <a:pPr marL="609600" indent="-609600" eaLnBrk="1" hangingPunct="1">
              <a:buFont typeface="Arial" pitchFamily="34" charset="0"/>
              <a:buAutoNum type="arabicPeriod"/>
            </a:pPr>
            <a:r>
              <a:rPr lang="en-US" altLang="en-US" smtClean="0"/>
              <a:t>Filling sandbags</a:t>
            </a:r>
          </a:p>
          <a:p>
            <a:pPr marL="609600" indent="-609600" eaLnBrk="1" hangingPunct="1">
              <a:buFont typeface="Arial" pitchFamily="34" charset="0"/>
              <a:buAutoNum type="arabicPeriod"/>
            </a:pPr>
            <a:r>
              <a:rPr lang="en-US" altLang="en-US" smtClean="0"/>
              <a:t>Moving sandbags</a:t>
            </a:r>
          </a:p>
          <a:p>
            <a:pPr marL="609600" indent="-609600" eaLnBrk="1" hangingPunct="1">
              <a:buFont typeface="Arial" pitchFamily="34" charset="0"/>
              <a:buAutoNum type="arabicPeriod"/>
            </a:pPr>
            <a:r>
              <a:rPr lang="en-US" altLang="en-US" smtClean="0"/>
              <a:t>Building a sandbag barrier</a:t>
            </a:r>
          </a:p>
          <a:p>
            <a:pPr marL="609600" indent="-609600" eaLnBrk="1" hangingPunct="1">
              <a:buFont typeface="Arial" pitchFamily="34" charset="0"/>
              <a:buAutoNum type="arabicPeriod"/>
            </a:pPr>
            <a:r>
              <a:rPr lang="en-US" altLang="en-US" smtClean="0"/>
              <a:t>Flood patrols</a:t>
            </a:r>
          </a:p>
          <a:p>
            <a:pPr marL="609600" indent="-609600" eaLnBrk="1" hangingPunct="1">
              <a:buFont typeface="Arial" pitchFamily="34" charset="0"/>
              <a:buAutoNum type="arabicPeriod"/>
            </a:pPr>
            <a:r>
              <a:rPr lang="en-US" altLang="en-US" smtClean="0"/>
              <a:t>Support services</a:t>
            </a:r>
          </a:p>
          <a:p>
            <a:pPr marL="990600" lvl="1" indent="-533400" eaLnBrk="1" hangingPunct="1"/>
            <a:endParaRPr lang="en-US" altLang="en-US" smtClean="0"/>
          </a:p>
          <a:p>
            <a:pPr marL="609600" indent="-609600" eaLnBrk="1" hangingPunct="1"/>
            <a:endParaRPr lang="en-US" altLang="en-US" smtClean="0"/>
          </a:p>
          <a:p>
            <a:pPr marL="609600" indent="-609600" eaLnBrk="1" hangingPunct="1"/>
            <a:endParaRPr lang="en-US" altLang="en-US" smtClean="0"/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399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5500D44-8962-4B6B-AA15-11D5717D13C2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36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Flood Response Equipment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Pumps</a:t>
            </a:r>
          </a:p>
          <a:p>
            <a:pPr eaLnBrk="1" hangingPunct="1"/>
            <a:r>
              <a:rPr lang="en-US" altLang="en-US" smtClean="0"/>
              <a:t>Trucks</a:t>
            </a:r>
          </a:p>
          <a:p>
            <a:pPr eaLnBrk="1" hangingPunct="1"/>
            <a:r>
              <a:rPr lang="en-US" altLang="en-US" smtClean="0"/>
              <a:t>Forklifts</a:t>
            </a:r>
          </a:p>
          <a:p>
            <a:pPr eaLnBrk="1" hangingPunct="1"/>
            <a:r>
              <a:rPr lang="en-US" altLang="en-US" smtClean="0"/>
              <a:t>Front-end </a:t>
            </a:r>
            <a:br>
              <a:rPr lang="en-US" altLang="en-US" smtClean="0"/>
            </a:br>
            <a:r>
              <a:rPr lang="en-US" altLang="en-US" smtClean="0"/>
              <a:t>loaders</a:t>
            </a:r>
          </a:p>
          <a:p>
            <a:pPr eaLnBrk="1" hangingPunct="1"/>
            <a:r>
              <a:rPr lang="en-US" altLang="en-US" smtClean="0"/>
              <a:t>Sandbag-filling </a:t>
            </a:r>
            <a:br>
              <a:rPr lang="en-US" altLang="en-US" smtClean="0"/>
            </a:br>
            <a:r>
              <a:rPr lang="en-US" altLang="en-US" smtClean="0"/>
              <a:t>machines</a:t>
            </a:r>
          </a:p>
          <a:p>
            <a:pPr lvl="1"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409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6C90D36-9037-4ECE-824F-9408C4BD62F6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en-US" altLang="en-US" sz="1400" smtClean="0"/>
          </a:p>
        </p:txBody>
      </p:sp>
      <p:pic>
        <p:nvPicPr>
          <p:cNvPr id="40966" name="Picture 8" descr="Filling sandba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88" y="1508125"/>
            <a:ext cx="4826000" cy="32115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Flood Response Barriers</a:t>
            </a:r>
          </a:p>
        </p:txBody>
      </p:sp>
      <p:pic>
        <p:nvPicPr>
          <p:cNvPr id="41987" name="Picture 4" descr="Sandbag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9938" y="1531938"/>
            <a:ext cx="2551112" cy="1836737"/>
          </a:xfrm>
          <a:ln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19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419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14EAD1B-B81F-480E-AE43-5B7C11023A9A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en-US" altLang="en-US" sz="1400" smtClean="0"/>
          </a:p>
        </p:txBody>
      </p:sp>
      <p:pic>
        <p:nvPicPr>
          <p:cNvPr id="41990" name="Picture 5" descr="hay bale barri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941763"/>
            <a:ext cx="2540000" cy="1697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1" name="Picture 8" descr="Tube barrier croppe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1524000"/>
            <a:ext cx="2482850" cy="1844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2" name="Picture 9" descr="jersey wal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3829050"/>
            <a:ext cx="2563812" cy="1809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3" name="Text Box 10"/>
          <p:cNvSpPr txBox="1">
            <a:spLocks noChangeArrowheads="1"/>
          </p:cNvSpPr>
          <p:nvPr/>
        </p:nvSpPr>
        <p:spPr bwMode="auto">
          <a:xfrm>
            <a:off x="4000500" y="3406775"/>
            <a:ext cx="4005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600"/>
              <a:t>Sandbags filled with sand, dirt, gravel</a:t>
            </a:r>
          </a:p>
        </p:txBody>
      </p:sp>
      <p:sp>
        <p:nvSpPr>
          <p:cNvPr id="41994" name="Text Box 11"/>
          <p:cNvSpPr txBox="1">
            <a:spLocks noChangeArrowheads="1"/>
          </p:cNvSpPr>
          <p:nvPr/>
        </p:nvSpPr>
        <p:spPr bwMode="auto">
          <a:xfrm>
            <a:off x="4414838" y="5621338"/>
            <a:ext cx="37861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600"/>
              <a:t>Hay bales or wood covered with poly</a:t>
            </a:r>
          </a:p>
        </p:txBody>
      </p:sp>
      <p:sp>
        <p:nvSpPr>
          <p:cNvPr id="41995" name="Text Box 12"/>
          <p:cNvSpPr txBox="1">
            <a:spLocks noChangeArrowheads="1"/>
          </p:cNvSpPr>
          <p:nvPr/>
        </p:nvSpPr>
        <p:spPr bwMode="auto">
          <a:xfrm>
            <a:off x="1701800" y="5621338"/>
            <a:ext cx="1335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600" dirty="0"/>
              <a:t>Jersey wall</a:t>
            </a:r>
          </a:p>
        </p:txBody>
      </p:sp>
      <p:sp>
        <p:nvSpPr>
          <p:cNvPr id="41996" name="Text Box 13"/>
          <p:cNvSpPr txBox="1">
            <a:spLocks noChangeArrowheads="1"/>
          </p:cNvSpPr>
          <p:nvPr/>
        </p:nvSpPr>
        <p:spPr bwMode="auto">
          <a:xfrm>
            <a:off x="673100" y="3406775"/>
            <a:ext cx="24511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600" dirty="0"/>
              <a:t>Tubes filled with water</a:t>
            </a:r>
          </a:p>
        </p:txBody>
      </p:sp>
      <p:pic>
        <p:nvPicPr>
          <p:cNvPr id="13" name="Picture 12" descr="CERT 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FEMA logo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Module Purpose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3136900" cy="4525962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altLang="en-US" dirty="0" smtClean="0"/>
              <a:t>To teach CERT members how to respond to a flood in a safe and efficient manner.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3553D8E-DE06-45D1-AC63-53B18D668D05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/>
          </a:p>
        </p:txBody>
      </p:sp>
      <p:pic>
        <p:nvPicPr>
          <p:cNvPr id="6150" name="Picture 12" descr="Flooded stre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1676400"/>
            <a:ext cx="5041900" cy="3781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Personal Safety Around Floodwaters</a:t>
            </a:r>
          </a:p>
        </p:txBody>
      </p:sp>
      <p:sp>
        <p:nvSpPr>
          <p:cNvPr id="43011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0A1F160-B121-4B67-831F-F54000C69F6C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39</a:t>
            </a:fld>
            <a:endParaRPr lang="en-US" altLang="en-US" sz="1400" smtClean="0"/>
          </a:p>
        </p:txBody>
      </p:sp>
      <p:pic>
        <p:nvPicPr>
          <p:cNvPr id="43013" name="Picture 6" descr="floodwate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00163"/>
            <a:ext cx="6934200" cy="4613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Realities of Flood Response for CERTs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Mentally and physically demanding</a:t>
            </a:r>
          </a:p>
          <a:p>
            <a:pPr eaLnBrk="1" hangingPunct="1"/>
            <a:r>
              <a:rPr lang="en-US" altLang="en-US" smtClean="0"/>
              <a:t>Personal safety is top priority</a:t>
            </a:r>
          </a:p>
          <a:p>
            <a:pPr eaLnBrk="1" hangingPunct="1"/>
            <a:r>
              <a:rPr lang="en-US" altLang="en-US" smtClean="0"/>
              <a:t>You know your limitations better than anyone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lvl="1"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AF0B5D8-C48E-4572-812B-E78AB524957C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en-US" altLang="en-US" sz="1400" smtClean="0"/>
          </a:p>
        </p:txBody>
      </p:sp>
      <p:pic>
        <p:nvPicPr>
          <p:cNvPr id="44038" name="Picture 6" descr="Sandbagging volunteers for FE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5" y="3106738"/>
            <a:ext cx="3781425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Fatigue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Work is exhausting</a:t>
            </a:r>
          </a:p>
          <a:p>
            <a:pPr eaLnBrk="1" hangingPunct="1"/>
            <a:r>
              <a:rPr lang="en-US" altLang="en-US" smtClean="0"/>
              <a:t>Listen to your body</a:t>
            </a:r>
          </a:p>
          <a:p>
            <a:pPr eaLnBrk="1" hangingPunct="1"/>
            <a:r>
              <a:rPr lang="en-US" altLang="en-US" smtClean="0"/>
              <a:t>Take breaks as needed, </a:t>
            </a:r>
            <a:br>
              <a:rPr lang="en-US" altLang="en-US" smtClean="0"/>
            </a:br>
            <a:r>
              <a:rPr lang="en-US" altLang="en-US" smtClean="0"/>
              <a:t>especially when </a:t>
            </a:r>
            <a:br>
              <a:rPr lang="en-US" altLang="en-US" smtClean="0"/>
            </a:br>
            <a:r>
              <a:rPr lang="en-US" altLang="en-US" smtClean="0"/>
              <a:t>working extended </a:t>
            </a:r>
            <a:br>
              <a:rPr lang="en-US" altLang="en-US" smtClean="0"/>
            </a:br>
            <a:r>
              <a:rPr lang="en-US" altLang="en-US" smtClean="0"/>
              <a:t>hours</a:t>
            </a:r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AA6B5BA-BE5C-488F-8BEF-3F66403BAB8E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en-US" altLang="en-US" sz="1400" smtClean="0"/>
          </a:p>
        </p:txBody>
      </p:sp>
      <p:pic>
        <p:nvPicPr>
          <p:cNvPr id="45062" name="Picture 5" descr="Sandbagging volunteers for FE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3124200"/>
            <a:ext cx="3748088" cy="273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Weather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Weather conditions can affect a flood response by making tasks more difficult</a:t>
            </a:r>
          </a:p>
          <a:p>
            <a:pPr eaLnBrk="1" hangingPunct="1"/>
            <a:r>
              <a:rPr lang="en-US" altLang="en-US" smtClean="0"/>
              <a:t>Dress appropriately for weather</a:t>
            </a:r>
          </a:p>
          <a:p>
            <a:pPr eaLnBrk="1" hangingPunct="1"/>
            <a:r>
              <a:rPr lang="en-US" altLang="en-US" smtClean="0"/>
              <a:t>Dress in layers</a:t>
            </a: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E084CB9-C0BA-4D9E-AD14-4F996B1D9AE5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n-US" altLang="en-US" sz="1400" smtClean="0"/>
          </a:p>
        </p:txBody>
      </p:sp>
      <p:pic>
        <p:nvPicPr>
          <p:cNvPr id="46086" name="Picture 5" descr="Cold weath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76575"/>
            <a:ext cx="4800600" cy="281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Mental Preparation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Flood response is long process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Work is repetitive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Signs of progress </a:t>
            </a:r>
            <a:br>
              <a:rPr lang="en-US" altLang="en-US" smtClean="0"/>
            </a:br>
            <a:r>
              <a:rPr lang="en-US" altLang="en-US" smtClean="0"/>
              <a:t>are limited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Experience can </a:t>
            </a:r>
            <a:br>
              <a:rPr lang="en-US" altLang="en-US" smtClean="0"/>
            </a:br>
            <a:r>
              <a:rPr lang="en-US" altLang="en-US" smtClean="0"/>
              <a:t>be frustrating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Take breaks to </a:t>
            </a:r>
            <a:br>
              <a:rPr lang="en-US" altLang="en-US" smtClean="0"/>
            </a:br>
            <a:r>
              <a:rPr lang="en-US" altLang="en-US" smtClean="0"/>
              <a:t>keep yourself </a:t>
            </a:r>
            <a:br>
              <a:rPr lang="en-US" altLang="en-US" smtClean="0"/>
            </a:br>
            <a:r>
              <a:rPr lang="en-US" altLang="en-US" smtClean="0"/>
              <a:t>alert </a:t>
            </a:r>
          </a:p>
        </p:txBody>
      </p:sp>
      <p:sp>
        <p:nvSpPr>
          <p:cNvPr id="471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471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8974C2A-13BB-47FE-83AA-9F1F525FF8DE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n-US" altLang="en-US" sz="1400" smtClean="0"/>
          </a:p>
        </p:txBody>
      </p:sp>
      <p:pic>
        <p:nvPicPr>
          <p:cNvPr id="47110" name="Picture 5" descr="working condit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2128838"/>
            <a:ext cx="4522788" cy="3005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are some of the most common dangers during a flood response?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lvl="1"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481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481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BAD55F3-780B-4B37-994A-A0FA7E7C5696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Dangers of Flood Response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Icy/muddy conditions</a:t>
            </a:r>
          </a:p>
          <a:p>
            <a:pPr eaLnBrk="1" hangingPunct="1"/>
            <a:r>
              <a:rPr lang="en-US" altLang="en-US" smtClean="0"/>
              <a:t>Electrical equipment and machinery</a:t>
            </a:r>
          </a:p>
          <a:p>
            <a:pPr eaLnBrk="1" hangingPunct="1"/>
            <a:r>
              <a:rPr lang="en-US" altLang="en-US" smtClean="0"/>
              <a:t>Swift water movement</a:t>
            </a:r>
          </a:p>
          <a:p>
            <a:pPr eaLnBrk="1" hangingPunct="1"/>
            <a:r>
              <a:rPr lang="en-US" altLang="en-US" smtClean="0"/>
              <a:t>Contaminants</a:t>
            </a:r>
          </a:p>
          <a:p>
            <a:pPr eaLnBrk="1" hangingPunct="1"/>
            <a:r>
              <a:rPr lang="en-US" altLang="en-US" smtClean="0"/>
              <a:t>Temperature (hot and cold)</a:t>
            </a:r>
          </a:p>
          <a:p>
            <a:pPr eaLnBrk="1" hangingPunct="1"/>
            <a:r>
              <a:rPr lang="en-US" altLang="en-US" smtClean="0"/>
              <a:t>Debris</a:t>
            </a:r>
          </a:p>
          <a:p>
            <a:pPr eaLnBrk="1" hangingPunct="1"/>
            <a:r>
              <a:rPr lang="en-US" altLang="en-US" smtClean="0"/>
              <a:t>Sand boils</a:t>
            </a:r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085193F-F69F-4CBB-A881-B6B495DFE811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Sand Boils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341438"/>
            <a:ext cx="86868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Occur when pressure of floodwater causes water to bubble up on dry side of sandbag barrier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Generally harmless if contain clean, clear water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Extremely dangerous if contain sand (“dirty”)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May lead to eventual </a:t>
            </a:r>
            <a:br>
              <a:rPr lang="en-US" altLang="en-US" sz="2400" smtClean="0"/>
            </a:br>
            <a:r>
              <a:rPr lang="en-US" altLang="en-US" sz="2400" smtClean="0"/>
              <a:t>barrier failure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Treat all sand boils </a:t>
            </a:r>
            <a:br>
              <a:rPr lang="en-US" altLang="en-US" sz="2800" smtClean="0"/>
            </a:br>
            <a:r>
              <a:rPr lang="en-US" altLang="en-US" sz="2800" smtClean="0"/>
              <a:t>as “dirty”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Do not ignore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Surround with </a:t>
            </a:r>
            <a:br>
              <a:rPr lang="en-US" altLang="en-US" sz="2400" smtClean="0"/>
            </a:br>
            <a:r>
              <a:rPr lang="en-US" altLang="en-US" sz="2400" smtClean="0"/>
              <a:t>ring of sandbags</a:t>
            </a:r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F7D06E0-DFE9-4B6D-B6BA-8459DFB829DE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en-US" altLang="en-US" sz="1400" smtClean="0"/>
          </a:p>
        </p:txBody>
      </p:sp>
      <p:pic>
        <p:nvPicPr>
          <p:cNvPr id="50182" name="Picture 4" descr="sand boi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" t="3651" r="2355" b="3651"/>
          <a:stretch/>
        </p:blipFill>
        <p:spPr bwMode="auto">
          <a:xfrm>
            <a:off x="4662488" y="3254063"/>
            <a:ext cx="3474720" cy="265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Common Ailments and Injuries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Hyperthermia</a:t>
            </a:r>
          </a:p>
          <a:p>
            <a:pPr eaLnBrk="1" hangingPunct="1"/>
            <a:r>
              <a:rPr lang="en-US" altLang="en-US" smtClean="0"/>
              <a:t>Hypothermia</a:t>
            </a:r>
          </a:p>
          <a:p>
            <a:pPr eaLnBrk="1" hangingPunct="1"/>
            <a:r>
              <a:rPr lang="en-US" altLang="en-US" smtClean="0"/>
              <a:t>Sprains and strains</a:t>
            </a:r>
          </a:p>
          <a:p>
            <a:pPr eaLnBrk="1" hangingPunct="1"/>
            <a:r>
              <a:rPr lang="en-US" altLang="en-US" smtClean="0"/>
              <a:t>Raw hands</a:t>
            </a:r>
          </a:p>
          <a:p>
            <a:pPr eaLnBrk="1" hangingPunct="1"/>
            <a:r>
              <a:rPr lang="en-US" altLang="en-US" smtClean="0"/>
              <a:t>Blisters</a:t>
            </a:r>
          </a:p>
          <a:p>
            <a:pPr eaLnBrk="1" hangingPunct="1"/>
            <a:r>
              <a:rPr lang="en-US" altLang="en-US" smtClean="0"/>
              <a:t>Lacerations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lvl="1"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0368E27-3A6C-48D1-9199-4E51B43AFBDA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Work Smart</a:t>
            </a:r>
          </a:p>
        </p:txBody>
      </p:sp>
      <p:pic>
        <p:nvPicPr>
          <p:cNvPr id="52227" name="Picture 4" descr="Pyramid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83150" y="1381125"/>
            <a:ext cx="3311525" cy="4435475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222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781050" y="1974850"/>
            <a:ext cx="4038600" cy="2952750"/>
          </a:xfrm>
        </p:spPr>
        <p:txBody>
          <a:bodyPr/>
          <a:lstStyle/>
          <a:p>
            <a:pPr eaLnBrk="1" hangingPunct="1"/>
            <a:r>
              <a:rPr lang="en-US" altLang="en-US" sz="3200" smtClean="0"/>
              <a:t>Take care of yourself</a:t>
            </a:r>
          </a:p>
          <a:p>
            <a:pPr eaLnBrk="1" hangingPunct="1"/>
            <a:r>
              <a:rPr lang="en-US" altLang="en-US" sz="3200" smtClean="0"/>
              <a:t>Stay healthy</a:t>
            </a:r>
          </a:p>
          <a:p>
            <a:pPr eaLnBrk="1" hangingPunct="1"/>
            <a:r>
              <a:rPr lang="en-US" altLang="en-US" sz="3200" smtClean="0"/>
              <a:t>Practice safety</a:t>
            </a:r>
          </a:p>
          <a:p>
            <a:pPr eaLnBrk="1" hangingPunct="1"/>
            <a:r>
              <a:rPr lang="en-US" altLang="en-US" sz="3200" smtClean="0"/>
              <a:t>Watch out!</a:t>
            </a:r>
          </a:p>
        </p:txBody>
      </p:sp>
      <p:sp>
        <p:nvSpPr>
          <p:cNvPr id="52229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5223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7EA0DFC-B51F-44F7-A34B-40988DAAD659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48</a:t>
            </a:fld>
            <a:endParaRPr lang="en-US" altLang="en-US" sz="1400" smtClean="0"/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You Will Learn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Basic Training Concepts That Apply to Flood Response</a:t>
            </a:r>
          </a:p>
          <a:p>
            <a:pPr eaLnBrk="1" hangingPunct="1"/>
            <a:r>
              <a:rPr lang="en-US" altLang="en-US" smtClean="0"/>
              <a:t>Overview of Flood Response</a:t>
            </a:r>
          </a:p>
          <a:p>
            <a:pPr eaLnBrk="1" hangingPunct="1"/>
            <a:r>
              <a:rPr lang="en-US" altLang="en-US" smtClean="0"/>
              <a:t>Personal Safety Around Floodwaters</a:t>
            </a:r>
          </a:p>
          <a:p>
            <a:pPr eaLnBrk="1" hangingPunct="1"/>
            <a:r>
              <a:rPr lang="en-US" altLang="en-US" smtClean="0"/>
              <a:t>Working With Sandbags</a:t>
            </a:r>
          </a:p>
          <a:p>
            <a:pPr eaLnBrk="1" hangingPunct="1"/>
            <a:r>
              <a:rPr lang="en-US" altLang="en-US" smtClean="0"/>
              <a:t>Building a Sandbag Barrier Activity</a:t>
            </a:r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1B2F5FC-A19B-4FAD-A887-D0B7DA66FC79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Working with Sandbags</a:t>
            </a:r>
          </a:p>
        </p:txBody>
      </p:sp>
      <p:sp>
        <p:nvSpPr>
          <p:cNvPr id="53251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1910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Operation 2</a:t>
            </a:r>
          </a:p>
          <a:p>
            <a:pPr lvl="1" eaLnBrk="1" hangingPunct="1"/>
            <a:r>
              <a:rPr lang="en-US" altLang="en-US" smtClean="0"/>
              <a:t>Filling sandbags</a:t>
            </a:r>
          </a:p>
          <a:p>
            <a:pPr eaLnBrk="1" hangingPunct="1"/>
            <a:r>
              <a:rPr lang="en-US" altLang="en-US" smtClean="0"/>
              <a:t>Operation 3</a:t>
            </a:r>
          </a:p>
          <a:p>
            <a:pPr lvl="1" eaLnBrk="1" hangingPunct="1"/>
            <a:r>
              <a:rPr lang="en-US" altLang="en-US" smtClean="0"/>
              <a:t>Moving sandbags</a:t>
            </a:r>
          </a:p>
          <a:p>
            <a:pPr eaLnBrk="1" hangingPunct="1"/>
            <a:r>
              <a:rPr lang="en-US" altLang="en-US" smtClean="0"/>
              <a:t>Operation 4</a:t>
            </a:r>
          </a:p>
          <a:p>
            <a:pPr lvl="1" eaLnBrk="1" hangingPunct="1"/>
            <a:r>
              <a:rPr lang="en-US" altLang="en-US" smtClean="0"/>
              <a:t>Building sandbag barrier</a:t>
            </a:r>
          </a:p>
        </p:txBody>
      </p:sp>
      <p:sp>
        <p:nvSpPr>
          <p:cNvPr id="532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532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E936D05-4CA7-455E-A81E-EC51AB9E6C59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49</a:t>
            </a:fld>
            <a:endParaRPr lang="en-US" altLang="en-US" sz="1400" smtClean="0"/>
          </a:p>
        </p:txBody>
      </p:sp>
      <p:pic>
        <p:nvPicPr>
          <p:cNvPr id="53254" name="Picture 4" descr="Sandbagsta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763" y="1785938"/>
            <a:ext cx="3686175" cy="3686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Sandbagging Tools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Sand (or dirt)</a:t>
            </a:r>
          </a:p>
          <a:p>
            <a:pPr eaLnBrk="1" hangingPunct="1"/>
            <a:r>
              <a:rPr lang="en-US" altLang="en-US" smtClean="0"/>
              <a:t>Bags </a:t>
            </a:r>
            <a:br>
              <a:rPr lang="en-US" altLang="en-US" smtClean="0"/>
            </a:br>
            <a:r>
              <a:rPr lang="en-US" altLang="en-US" smtClean="0"/>
              <a:t>(cloth or plastic)</a:t>
            </a:r>
          </a:p>
          <a:p>
            <a:pPr eaLnBrk="1" hangingPunct="1"/>
            <a:r>
              <a:rPr lang="en-US" altLang="en-US" smtClean="0"/>
              <a:t>Shovel </a:t>
            </a:r>
          </a:p>
        </p:txBody>
      </p:sp>
      <p:sp>
        <p:nvSpPr>
          <p:cNvPr id="542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6EFE0CC-EC37-4564-A973-E6CAA9A63885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50</a:t>
            </a:fld>
            <a:endParaRPr lang="en-US" altLang="en-US" sz="1400" smtClean="0"/>
          </a:p>
        </p:txBody>
      </p:sp>
      <p:pic>
        <p:nvPicPr>
          <p:cNvPr id="54278" name="Picture 4" descr="poly over barri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550" y="1930400"/>
            <a:ext cx="4845050" cy="3306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How to Fill a Sandbag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altLang="en-US" b="1" smtClean="0"/>
              <a:t>Two- or three-person operation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mtClean="0"/>
              <a:t>#1. Holds empty bag on ground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mtClean="0"/>
              <a:t>#2. Fills 1/2 to 2/3 full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mtClean="0"/>
              <a:t>#3. Stacks and </a:t>
            </a:r>
            <a:br>
              <a:rPr lang="en-US" altLang="en-US" smtClean="0"/>
            </a:br>
            <a:r>
              <a:rPr lang="en-US" altLang="en-US" smtClean="0"/>
              <a:t>      stockpiles</a:t>
            </a:r>
          </a:p>
          <a:p>
            <a:pPr marL="0" indent="0" eaLnBrk="1" hangingPunct="1">
              <a:buFont typeface="Arial" pitchFamily="34" charset="0"/>
              <a:buNone/>
            </a:pPr>
            <a:endParaRPr lang="en-US" altLang="en-US" smtClean="0"/>
          </a:p>
          <a:p>
            <a:pPr marL="0" indent="0" eaLnBrk="1" hangingPunct="1"/>
            <a:endParaRPr lang="en-US" altLang="en-US" smtClean="0"/>
          </a:p>
          <a:p>
            <a:pPr marL="0" indent="0" eaLnBrk="1" hangingPunct="1">
              <a:buFont typeface="Arial" pitchFamily="34" charset="0"/>
              <a:buNone/>
            </a:pPr>
            <a:endParaRPr lang="en-US" altLang="en-US" smtClean="0"/>
          </a:p>
          <a:p>
            <a:pPr marL="0" indent="0" eaLnBrk="1" hangingPunct="1">
              <a:buFont typeface="Arial" pitchFamily="34" charset="0"/>
              <a:buNone/>
            </a:pPr>
            <a:endParaRPr lang="en-US" altLang="en-US" smtClean="0"/>
          </a:p>
          <a:p>
            <a:pPr marL="1282700" lvl="1" indent="-762000" eaLnBrk="1" hangingPunct="1"/>
            <a:endParaRPr lang="en-US" altLang="en-US" smtClean="0"/>
          </a:p>
          <a:p>
            <a:pPr marL="0" indent="0" eaLnBrk="1" hangingPunct="1"/>
            <a:endParaRPr lang="en-US" altLang="en-US" smtClean="0"/>
          </a:p>
          <a:p>
            <a:pPr marL="0" indent="0" eaLnBrk="1" hangingPunct="1"/>
            <a:endParaRPr lang="en-US" altLang="en-US" smtClean="0"/>
          </a:p>
        </p:txBody>
      </p:sp>
      <p:sp>
        <p:nvSpPr>
          <p:cNvPr id="553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553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C6DF39F-AD3A-496A-8CEF-B085A383C89D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51</a:t>
            </a:fld>
            <a:endParaRPr lang="en-US" altLang="en-US" sz="1400" smtClean="0"/>
          </a:p>
        </p:txBody>
      </p:sp>
      <p:pic>
        <p:nvPicPr>
          <p:cNvPr id="55302" name="Picture 7" descr="Filling sand ba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3222625"/>
            <a:ext cx="4603750" cy="2684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General Sandbagging Tips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Keep elbows in when </a:t>
            </a:r>
            <a:br>
              <a:rPr lang="en-US" altLang="en-US" smtClean="0"/>
            </a:br>
            <a:r>
              <a:rPr lang="en-US" altLang="en-US" smtClean="0"/>
              <a:t>filling sandbags</a:t>
            </a:r>
          </a:p>
          <a:p>
            <a:pPr eaLnBrk="1" hangingPunct="1"/>
            <a:r>
              <a:rPr lang="en-US" altLang="en-US" smtClean="0"/>
              <a:t>Rotate duties</a:t>
            </a:r>
          </a:p>
          <a:p>
            <a:pPr lvl="1" eaLnBrk="1" hangingPunct="1"/>
            <a:r>
              <a:rPr lang="en-US" altLang="en-US" smtClean="0"/>
              <a:t>Holding</a:t>
            </a:r>
          </a:p>
          <a:p>
            <a:pPr lvl="1" eaLnBrk="1" hangingPunct="1"/>
            <a:r>
              <a:rPr lang="en-US" altLang="en-US" smtClean="0"/>
              <a:t>Shoveling</a:t>
            </a:r>
          </a:p>
          <a:p>
            <a:pPr lvl="1" eaLnBrk="1" hangingPunct="1"/>
            <a:r>
              <a:rPr lang="en-US" altLang="en-US" smtClean="0"/>
              <a:t>Stacking</a:t>
            </a:r>
          </a:p>
          <a:p>
            <a:pPr eaLnBrk="1" hangingPunct="1"/>
            <a:r>
              <a:rPr lang="en-US" altLang="en-US" smtClean="0"/>
              <a:t>Wear gloves</a:t>
            </a:r>
          </a:p>
          <a:p>
            <a:pPr eaLnBrk="1" hangingPunct="1"/>
            <a:r>
              <a:rPr lang="en-US" altLang="en-US" smtClean="0"/>
              <a:t>Do not tie sandbags</a:t>
            </a:r>
          </a:p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lvl="1"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563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B945513-A093-470A-9534-A101F2D128CC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52</a:t>
            </a:fld>
            <a:endParaRPr lang="en-US" altLang="en-US" sz="1400" smtClean="0"/>
          </a:p>
        </p:txBody>
      </p:sp>
      <p:pic>
        <p:nvPicPr>
          <p:cNvPr id="56326" name="Picture 4" descr="Filling sand ba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8" y="1595438"/>
            <a:ext cx="2771775" cy="409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Move a Sandbag Correctly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Lift with your knees, not your back</a:t>
            </a:r>
          </a:p>
          <a:p>
            <a:pPr eaLnBrk="1" hangingPunct="1"/>
            <a:r>
              <a:rPr lang="en-US" altLang="en-US" smtClean="0"/>
              <a:t>Use a passing line to move sandbags</a:t>
            </a:r>
          </a:p>
          <a:p>
            <a:pPr lvl="1" eaLnBrk="1" hangingPunct="1"/>
            <a:r>
              <a:rPr lang="en-US" altLang="en-US" smtClean="0"/>
              <a:t>Diagonal-pass formation is most effective</a:t>
            </a:r>
          </a:p>
          <a:p>
            <a:pPr eaLnBrk="1" hangingPunct="1"/>
            <a:r>
              <a:rPr lang="en-US" altLang="en-US" smtClean="0"/>
              <a:t>General rule: When constructing barrier on incline, taller volunteers should be at end of line farthest from barrier</a:t>
            </a:r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573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D04FCFA-CE24-4276-A891-8D274B7B0738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53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smtClean="0"/>
              <a:t>Diagonal-Pass Formation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583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ACE3280-8463-4A5E-B203-6930E15CA42E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54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Filling and Moving Safety Concerns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Maintain situational awareness</a:t>
            </a:r>
          </a:p>
          <a:p>
            <a:pPr eaLnBrk="1" hangingPunct="1"/>
            <a:r>
              <a:rPr lang="en-US" altLang="en-US" smtClean="0"/>
              <a:t>If large vehicles are in the area, listen for the sound of them backing up</a:t>
            </a:r>
          </a:p>
          <a:p>
            <a:pPr eaLnBrk="1" hangingPunct="1"/>
            <a:r>
              <a:rPr lang="en-US" altLang="en-US" smtClean="0"/>
              <a:t>Be careful when working around power-loading equipment</a:t>
            </a:r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lvl="1"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593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CF45DB7-27CD-44AD-8419-72119EA42010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55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How to Build a Sandbag Barrier</a:t>
            </a:r>
          </a:p>
        </p:txBody>
      </p:sp>
      <p:pic>
        <p:nvPicPr>
          <p:cNvPr id="60419" name="Picture 4" descr="Sandbag barrier diagram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4063" y="1417638"/>
            <a:ext cx="7737475" cy="4318000"/>
          </a:xfrm>
          <a:noFill/>
        </p:spPr>
      </p:pic>
      <p:sp>
        <p:nvSpPr>
          <p:cNvPr id="604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604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9B87BDF-0171-400F-A49D-6405DC194139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56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Pyramid or Vertical?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4201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General rule: Do not stack sandbags vertically</a:t>
            </a:r>
          </a:p>
          <a:p>
            <a:pPr eaLnBrk="1" hangingPunct="1"/>
            <a:r>
              <a:rPr lang="en-US" altLang="en-US" smtClean="0"/>
              <a:t>May be placed one on </a:t>
            </a:r>
            <a:br>
              <a:rPr lang="en-US" altLang="en-US" smtClean="0"/>
            </a:br>
            <a:r>
              <a:rPr lang="en-US" altLang="en-US" smtClean="0"/>
              <a:t>top of another if </a:t>
            </a:r>
            <a:br>
              <a:rPr lang="en-US" altLang="en-US" smtClean="0"/>
            </a:br>
            <a:r>
              <a:rPr lang="en-US" altLang="en-US" smtClean="0"/>
              <a:t>floodwater:</a:t>
            </a:r>
          </a:p>
          <a:p>
            <a:pPr lvl="1" eaLnBrk="1" hangingPunct="1"/>
            <a:r>
              <a:rPr lang="en-US" altLang="en-US" smtClean="0"/>
              <a:t>Is not fast moving</a:t>
            </a:r>
          </a:p>
          <a:p>
            <a:pPr lvl="1" eaLnBrk="1" hangingPunct="1"/>
            <a:r>
              <a:rPr lang="en-US" altLang="en-US" smtClean="0"/>
              <a:t>Is up to a foot high </a:t>
            </a:r>
            <a:br>
              <a:rPr lang="en-US" altLang="en-US" smtClean="0"/>
            </a:br>
            <a:r>
              <a:rPr lang="en-US" altLang="en-US" smtClean="0"/>
              <a:t>with no debris</a:t>
            </a:r>
          </a:p>
        </p:txBody>
      </p:sp>
      <p:sp>
        <p:nvSpPr>
          <p:cNvPr id="614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614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8781DC3-A41C-4CCB-8DBC-733314141F44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57</a:t>
            </a:fld>
            <a:endParaRPr lang="en-US" altLang="en-US" sz="1400" smtClean="0"/>
          </a:p>
        </p:txBody>
      </p:sp>
      <p:pic>
        <p:nvPicPr>
          <p:cNvPr id="61446" name="Picture 5" descr="vertical barrie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9" t="3141" r="4099" b="3141"/>
          <a:stretch/>
        </p:blipFill>
        <p:spPr bwMode="auto">
          <a:xfrm>
            <a:off x="5421313" y="2066925"/>
            <a:ext cx="2834640" cy="35661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Building a Barrier Safety Concerns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Maintain situational awareness</a:t>
            </a:r>
          </a:p>
          <a:p>
            <a:pPr eaLnBrk="1" hangingPunct="1"/>
            <a:r>
              <a:rPr lang="en-US" altLang="en-US" smtClean="0"/>
              <a:t>Treat all sand boils as dirty</a:t>
            </a:r>
          </a:p>
          <a:p>
            <a:pPr eaLnBrk="1" hangingPunct="1"/>
            <a:r>
              <a:rPr lang="en-US" altLang="en-US" smtClean="0"/>
              <a:t>Be cautious when working on levees; barriers may break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624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624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CDF6FF5-14EE-4F26-889A-082BA6543742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58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Module Objectives 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At the end of this module, participants will be able to:</a:t>
            </a:r>
          </a:p>
          <a:p>
            <a:pPr lvl="1" eaLnBrk="1" hangingPunct="1"/>
            <a:r>
              <a:rPr lang="en-US" altLang="en-US" smtClean="0"/>
              <a:t>Identify the CERT role in responding to floods</a:t>
            </a:r>
          </a:p>
          <a:p>
            <a:pPr lvl="1" eaLnBrk="1" hangingPunct="1"/>
            <a:r>
              <a:rPr lang="en-US" altLang="en-US" smtClean="0"/>
              <a:t>Explain </a:t>
            </a:r>
            <a:r>
              <a:rPr lang="en-US" altLang="en-US" i="1" smtClean="0"/>
              <a:t>CERT Basic Training</a:t>
            </a:r>
            <a:r>
              <a:rPr lang="en-US" altLang="en-US" smtClean="0"/>
              <a:t> concepts that apply to flood response</a:t>
            </a:r>
          </a:p>
          <a:p>
            <a:pPr lvl="1" eaLnBrk="1" hangingPunct="1"/>
            <a:r>
              <a:rPr lang="en-US" altLang="en-US" smtClean="0"/>
              <a:t>Describe how to know when a flood response will be needed and how the emergency management system responds to floods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9D90E0E-DA47-417F-B1A3-1732F790BD2B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Summary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Types of floods common in the local area</a:t>
            </a:r>
          </a:p>
          <a:p>
            <a:pPr eaLnBrk="1" hangingPunct="1"/>
            <a:r>
              <a:rPr lang="en-US" altLang="en-US" sz="2800" smtClean="0"/>
              <a:t>Review of relevant concepts from </a:t>
            </a:r>
            <a:r>
              <a:rPr lang="en-US" altLang="en-US" sz="2800" i="1" smtClean="0"/>
              <a:t>CERT Basic Training</a:t>
            </a:r>
            <a:endParaRPr lang="en-US" altLang="en-US" sz="2800" smtClean="0"/>
          </a:p>
          <a:p>
            <a:pPr lvl="1" eaLnBrk="1" hangingPunct="1"/>
            <a:r>
              <a:rPr lang="en-US" altLang="en-US" sz="2400" smtClean="0"/>
              <a:t>Remember onscene management and ICS structure</a:t>
            </a:r>
          </a:p>
          <a:p>
            <a:pPr lvl="1" eaLnBrk="1" hangingPunct="1"/>
            <a:r>
              <a:rPr lang="en-US" altLang="en-US" sz="2400" smtClean="0"/>
              <a:t>Personal safety is paramount</a:t>
            </a:r>
          </a:p>
          <a:p>
            <a:pPr lvl="1" eaLnBrk="1" hangingPunct="1"/>
            <a:r>
              <a:rPr lang="en-US" altLang="en-US" sz="2400" smtClean="0"/>
              <a:t>Conduct medical assessment and treatment</a:t>
            </a:r>
          </a:p>
          <a:p>
            <a:pPr eaLnBrk="1" hangingPunct="1"/>
            <a:r>
              <a:rPr lang="en-US" altLang="en-US" sz="2800" smtClean="0"/>
              <a:t>Types of floods and flood watches and warnings</a:t>
            </a:r>
          </a:p>
          <a:p>
            <a:pPr eaLnBrk="1" hangingPunct="1"/>
            <a:r>
              <a:rPr lang="en-US" altLang="en-US" sz="2800" smtClean="0"/>
              <a:t>Emergency management system response to floods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634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9102BD9-5FF8-4D84-A04D-E1F272DD706D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59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Summary (cont’d)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Flood response supplies, operations, equipment</a:t>
            </a:r>
          </a:p>
          <a:p>
            <a:pPr eaLnBrk="1" hangingPunct="1"/>
            <a:r>
              <a:rPr lang="en-US" altLang="en-US" smtClean="0"/>
              <a:t>Flood realities and dangers</a:t>
            </a:r>
          </a:p>
          <a:p>
            <a:pPr eaLnBrk="1" hangingPunct="1"/>
            <a:r>
              <a:rPr lang="en-US" altLang="en-US" smtClean="0"/>
              <a:t>How to fill and move sandbags safely and correctly</a:t>
            </a:r>
          </a:p>
          <a:p>
            <a:pPr eaLnBrk="1" hangingPunct="1"/>
            <a:r>
              <a:rPr lang="en-US" altLang="en-US" smtClean="0"/>
              <a:t>How to build a sandbag barrier safely and correctly </a:t>
            </a:r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645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83BCE6C-C0FE-4E19-8B3B-E894738F7660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60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Additional Resources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www.ag.ndsu.edu/disaster/flood.html</a:t>
            </a:r>
          </a:p>
          <a:p>
            <a:pPr eaLnBrk="1" hangingPunct="1"/>
            <a:r>
              <a:rPr lang="en-US" altLang="en-US" smtClean="0"/>
              <a:t>www.redcross.org/en/prepare/events</a:t>
            </a:r>
          </a:p>
          <a:p>
            <a:pPr eaLnBrk="1" hangingPunct="1"/>
            <a:r>
              <a:rPr lang="en-US" altLang="en-US" smtClean="0"/>
              <a:t>OSHA Fact Sheets: Flood Hazards and Flood Cleanup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655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FFF5C53-4829-4671-B251-C58FF90DC359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61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Module Objectives (cont’d)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At the end of this module, participants will be able to:</a:t>
            </a:r>
          </a:p>
          <a:p>
            <a:pPr lvl="1" eaLnBrk="1" hangingPunct="1"/>
            <a:r>
              <a:rPr lang="en-US" altLang="en-US" smtClean="0"/>
              <a:t>Explain the dangers of floodwaters and how to work safely around them</a:t>
            </a:r>
          </a:p>
          <a:p>
            <a:pPr lvl="1" eaLnBrk="1" hangingPunct="1"/>
            <a:r>
              <a:rPr lang="en-US" altLang="en-US" smtClean="0"/>
              <a:t>State how to work safely with sandbags</a:t>
            </a:r>
          </a:p>
          <a:p>
            <a:pPr lvl="1" eaLnBrk="1" hangingPunct="1"/>
            <a:r>
              <a:rPr lang="en-US" altLang="en-US" smtClean="0"/>
              <a:t>Demonstrate how to fill and move a sandbag correctly and construct a sandbag barrier correctly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26F5C61-672B-4F26-8C58-11723F012684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Do You Think?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44141E7-B2E8-435B-8FB2-C9E695362249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9638" y="1285875"/>
            <a:ext cx="8234362" cy="4568825"/>
          </a:xfrm>
        </p:spPr>
        <p:txBody>
          <a:bodyPr/>
          <a:lstStyle/>
          <a:p>
            <a:pPr eaLnBrk="1" hangingPunct="1"/>
            <a:r>
              <a:rPr lang="en-US" altLang="en-US" smtClean="0"/>
              <a:t>What experience do you have with floods or flood response?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Local Flooding History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Event</a:t>
            </a:r>
          </a:p>
          <a:p>
            <a:pPr eaLnBrk="1" hangingPunct="1"/>
            <a:r>
              <a:rPr lang="en-US" altLang="en-US" smtClean="0"/>
              <a:t>Response</a:t>
            </a:r>
          </a:p>
          <a:p>
            <a:pPr eaLnBrk="1" hangingPunct="1"/>
            <a:r>
              <a:rPr lang="en-US" altLang="en-US" smtClean="0"/>
              <a:t>Lessons learned</a:t>
            </a:r>
          </a:p>
          <a:p>
            <a:pPr eaLnBrk="1" hangingPunct="1"/>
            <a:r>
              <a:rPr lang="en-US" altLang="en-US" smtClean="0"/>
              <a:t>Future threats</a:t>
            </a:r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/>
              <a:t>Flood Response for CERTs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8D4450A-8AAC-4673-AD91-F56A7A97D9E0}" type="slidenum">
              <a:rPr lang="en-US" altLang="en-US" sz="14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/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Animal Response II&amp;quot;&quot;/&gt;&lt;property id=&quot;20307&quot; value=&quot;296&quot;/&gt;&lt;/object&gt;&lt;object type=&quot;3&quot; unique_id=&quot;10005&quot;&gt;&lt;property id=&quot;20148&quot; value=&quot;5&quot;/&gt;&lt;property id=&quot;20300&quot; value=&quot;Slide 2 - &amp;quot;Module Purpose&amp;quot;&quot;/&gt;&lt;property id=&quot;20307&quot; value=&quot;291&quot;/&gt;&lt;/object&gt;&lt;object type=&quot;3&quot; unique_id=&quot;10006&quot;&gt;&lt;property id=&quot;20148&quot; value=&quot;5&quot;/&gt;&lt;property id=&quot;20300&quot; value=&quot;Slide 3 - &amp;quot;What You Will Learn&amp;quot;&quot;/&gt;&lt;property id=&quot;20307&quot; value=&quot;298&quot;/&gt;&lt;/object&gt;&lt;object type=&quot;3&quot; unique_id=&quot;10007&quot;&gt;&lt;property id=&quot;20148&quot; value=&quot;5&quot;/&gt;&lt;property id=&quot;20300&quot; value=&quot;Slide 4&quot;/&gt;&lt;property id=&quot;20307&quot; value=&quot;295&quot;/&gt;&lt;/object&gt;&lt;object type=&quot;3&quot; unique_id=&quot;10008&quot;&gt;&lt;property id=&quot;20148&quot; value=&quot;5&quot;/&gt;&lt;property id=&quot;20300&quot; value=&quot;Slide 5&quot;/&gt;&lt;property id=&quot;20307&quot; value=&quot;297&quot;/&gt;&lt;/object&gt;&lt;object type=&quot;3&quot; unique_id=&quot;10009&quot;&gt;&lt;property id=&quot;20148&quot; value=&quot;5&quot;/&gt;&lt;property id=&quot;20300&quot; value=&quot;Slide 6&quot;/&gt;&lt;property id=&quot;20307&quot; value=&quot;292&quot;/&gt;&lt;/object&gt;&lt;object type=&quot;3&quot; unique_id=&quot;10010&quot;&gt;&lt;property id=&quot;20148&quot; value=&quot;5&quot;/&gt;&lt;property id=&quot;20300&quot; value=&quot;Slide 7&quot;/&gt;&lt;property id=&quot;20307&quot; value=&quot;301&quot;/&gt;&lt;/object&gt;&lt;object type=&quot;3&quot; unique_id=&quot;10011&quot;&gt;&lt;property id=&quot;20148&quot; value=&quot;5&quot;/&gt;&lt;property id=&quot;20300&quot; value=&quot;Slide 8&quot;/&gt;&lt;property id=&quot;20307&quot; value=&quot;341&quot;/&gt;&lt;/object&gt;&lt;object type=&quot;3&quot; unique_id=&quot;10012&quot;&gt;&lt;property id=&quot;20148&quot; value=&quot;5&quot;/&gt;&lt;property id=&quot;20300&quot; value=&quot;Slide 9&quot;/&gt;&lt;property id=&quot;20307&quot; value=&quot;342&quot;/&gt;&lt;/object&gt;&lt;object type=&quot;3&quot; unique_id=&quot;10013&quot;&gt;&lt;property id=&quot;20148&quot; value=&quot;5&quot;/&gt;&lt;property id=&quot;20300&quot; value=&quot;Slide 10&quot;/&gt;&lt;property id=&quot;20307&quot; value=&quot;343&quot;/&gt;&lt;/object&gt;&lt;object type=&quot;3&quot; unique_id=&quot;10014&quot;&gt;&lt;property id=&quot;20148&quot; value=&quot;5&quot;/&gt;&lt;property id=&quot;20300&quot; value=&quot;Slide 11&quot;/&gt;&lt;property id=&quot;20307&quot; value=&quot;344&quot;/&gt;&lt;/object&gt;&lt;object type=&quot;3&quot; unique_id=&quot;10015&quot;&gt;&lt;property id=&quot;20148&quot; value=&quot;5&quot;/&gt;&lt;property id=&quot;20300&quot; value=&quot;Slide 12&quot;/&gt;&lt;property id=&quot;20307&quot; value=&quot;311&quot;/&gt;&lt;/object&gt;&lt;object type=&quot;3&quot; unique_id=&quot;10016&quot;&gt;&lt;property id=&quot;20148&quot; value=&quot;5&quot;/&gt;&lt;property id=&quot;20300&quot; value=&quot;Slide 13&quot;/&gt;&lt;property id=&quot;20307&quot; value=&quot;345&quot;/&gt;&lt;/object&gt;&lt;object type=&quot;3&quot; unique_id=&quot;10017&quot;&gt;&lt;property id=&quot;20148&quot; value=&quot;5&quot;/&gt;&lt;property id=&quot;20300&quot; value=&quot;Slide 14&quot;/&gt;&lt;property id=&quot;20307&quot; value=&quot;308&quot;/&gt;&lt;/object&gt;&lt;object type=&quot;3&quot; unique_id=&quot;10018&quot;&gt;&lt;property id=&quot;20148&quot; value=&quot;5&quot;/&gt;&lt;property id=&quot;20300&quot; value=&quot;Slide 15&quot;/&gt;&lt;property id=&quot;20307&quot; value=&quot;316&quot;/&gt;&lt;/object&gt;&lt;object type=&quot;3&quot; unique_id=&quot;10019&quot;&gt;&lt;property id=&quot;20148&quot; value=&quot;5&quot;/&gt;&lt;property id=&quot;20300&quot; value=&quot;Slide 16&quot;/&gt;&lt;property id=&quot;20307&quot; value=&quot;353&quot;/&gt;&lt;/object&gt;&lt;object type=&quot;3&quot; unique_id=&quot;10020&quot;&gt;&lt;property id=&quot;20148&quot; value=&quot;5&quot;/&gt;&lt;property id=&quot;20300&quot; value=&quot;Slide 17&quot;/&gt;&lt;property id=&quot;20307&quot; value=&quot;319&quot;/&gt;&lt;/object&gt;&lt;object type=&quot;3&quot; unique_id=&quot;10021&quot;&gt;&lt;property id=&quot;20148&quot; value=&quot;5&quot;/&gt;&lt;property id=&quot;20300&quot; value=&quot;Slide 18&quot;/&gt;&lt;property id=&quot;20307&quot; value=&quot;347&quot;/&gt;&lt;/object&gt;&lt;object type=&quot;3&quot; unique_id=&quot;10022&quot;&gt;&lt;property id=&quot;20148&quot; value=&quot;5&quot;/&gt;&lt;property id=&quot;20300&quot; value=&quot;Slide 19&quot;/&gt;&lt;property id=&quot;20307&quot; value=&quot;324&quot;/&gt;&lt;/object&gt;&lt;object type=&quot;3&quot; unique_id=&quot;10023&quot;&gt;&lt;property id=&quot;20148&quot; value=&quot;5&quot;/&gt;&lt;property id=&quot;20300&quot; value=&quot;Slide 20&quot;/&gt;&lt;property id=&quot;20307&quot; value=&quot;348&quot;/&gt;&lt;/object&gt;&lt;object type=&quot;3&quot; unique_id=&quot;10024&quot;&gt;&lt;property id=&quot;20148&quot; value=&quot;5&quot;/&gt;&lt;property id=&quot;20300&quot; value=&quot;Slide 21&quot;/&gt;&lt;property id=&quot;20307&quot; value=&quot;349&quot;/&gt;&lt;/object&gt;&lt;object type=&quot;3&quot; unique_id=&quot;10025&quot;&gt;&lt;property id=&quot;20148&quot; value=&quot;5&quot;/&gt;&lt;property id=&quot;20300&quot; value=&quot;Slide 22&quot;/&gt;&lt;property id=&quot;20307&quot; value=&quot;351&quot;/&gt;&lt;/object&gt;&lt;object type=&quot;3&quot; unique_id=&quot;10026&quot;&gt;&lt;property id=&quot;20148&quot; value=&quot;5&quot;/&gt;&lt;property id=&quot;20300&quot; value=&quot;Slide 23&quot;/&gt;&lt;property id=&quot;20307&quot; value=&quot;354&quot;/&gt;&lt;/object&gt;&lt;object type=&quot;3&quot; unique_id=&quot;10027&quot;&gt;&lt;property id=&quot;20148&quot; value=&quot;5&quot;/&gt;&lt;property id=&quot;20300&quot; value=&quot;Slide 24&quot;/&gt;&lt;property id=&quot;20307&quot; value=&quot;356&quot;/&gt;&lt;/object&gt;&lt;object type=&quot;3&quot; unique_id=&quot;10028&quot;&gt;&lt;property id=&quot;20148&quot; value=&quot;5&quot;/&gt;&lt;property id=&quot;20300&quot; value=&quot;Slide 25&quot;/&gt;&lt;property id=&quot;20307&quot; value=&quot;361&quot;/&gt;&lt;/object&gt;&lt;object type=&quot;3&quot; unique_id=&quot;10029&quot;&gt;&lt;property id=&quot;20148&quot; value=&quot;5&quot;/&gt;&lt;property id=&quot;20300&quot; value=&quot;Slide 26 - &amp;quot;Dog Restraints: Standing and Lateral&amp;quot;&quot;/&gt;&lt;property id=&quot;20307&quot; value=&quot;370&quot;/&gt;&lt;/object&gt;&lt;object type=&quot;3&quot; unique_id=&quot;10030&quot;&gt;&lt;property id=&quot;20148&quot; value=&quot;5&quot;/&gt;&lt;property id=&quot;20300&quot; value=&quot;Slide 27&quot;/&gt;&lt;property id=&quot;20307&quot; value=&quot;355&quot;/&gt;&lt;/object&gt;&lt;object type=&quot;3&quot; unique_id=&quot;10031&quot;&gt;&lt;property id=&quot;20148&quot; value=&quot;5&quot;/&gt;&lt;property id=&quot;20300&quot; value=&quot;Slide 28&quot;/&gt;&lt;property id=&quot;20307&quot; value=&quot;363&quot;/&gt;&lt;/object&gt;&lt;object type=&quot;3&quot; unique_id=&quot;10032&quot;&gt;&lt;property id=&quot;20148&quot; value=&quot;5&quot;/&gt;&lt;property id=&quot;20300&quot; value=&quot;Slide 29&quot;/&gt;&lt;property id=&quot;20307&quot; value=&quot;357&quot;/&gt;&lt;/object&gt;&lt;object type=&quot;3&quot; unique_id=&quot;10033&quot;&gt;&lt;property id=&quot;20148&quot; value=&quot;5&quot;/&gt;&lt;property id=&quot;20300&quot; value=&quot;Slide 30&quot;/&gt;&lt;property id=&quot;20307&quot; value=&quot;359&quot;/&gt;&lt;/object&gt;&lt;object type=&quot;3&quot; unique_id=&quot;10034&quot;&gt;&lt;property id=&quot;20148&quot; value=&quot;5&quot;/&gt;&lt;property id=&quot;20300&quot; value=&quot;Slide 31&quot;/&gt;&lt;property id=&quot;20307&quot; value=&quot;358&quot;/&gt;&lt;/object&gt;&lt;object type=&quot;3&quot; unique_id=&quot;10035&quot;&gt;&lt;property id=&quot;20148&quot; value=&quot;5&quot;/&gt;&lt;property id=&quot;20300&quot; value=&quot;Slide 32&quot;/&gt;&lt;property id=&quot;20307&quot; value=&quot;360&quot;/&gt;&lt;/object&gt;&lt;object type=&quot;3&quot; unique_id=&quot;10036&quot;&gt;&lt;property id=&quot;20148&quot; value=&quot;5&quot;/&gt;&lt;property id=&quot;20300&quot; value=&quot;Slide 33&quot;/&gt;&lt;property id=&quot;20307&quot; value=&quot;362&quot;/&gt;&lt;/object&gt;&lt;object type=&quot;3&quot; unique_id=&quot;10037&quot;&gt;&lt;property id=&quot;20148&quot; value=&quot;5&quot;/&gt;&lt;property id=&quot;20300&quot; value=&quot;Slide 34&quot;/&gt;&lt;property id=&quot;20307&quot; value=&quot;366&quot;/&gt;&lt;/object&gt;&lt;object type=&quot;3&quot; unique_id=&quot;10038&quot;&gt;&lt;property id=&quot;20148&quot; value=&quot;5&quot;/&gt;&lt;property id=&quot;20300&quot; value=&quot;Slide 35&quot;/&gt;&lt;property id=&quot;20307&quot; value=&quot;364&quot;/&gt;&lt;/object&gt;&lt;object type=&quot;3&quot; unique_id=&quot;10039&quot;&gt;&lt;property id=&quot;20148&quot; value=&quot;5&quot;/&gt;&lt;property id=&quot;20300&quot; value=&quot;Slide 36&quot;/&gt;&lt;property id=&quot;20307&quot; value=&quot;365&quot;/&gt;&lt;/object&gt;&lt;object type=&quot;3&quot; unique_id=&quot;10040&quot;&gt;&lt;property id=&quot;20148&quot; value=&quot;5&quot;/&gt;&lt;property id=&quot;20300&quot; value=&quot;Slide 37&quot;/&gt;&lt;property id=&quot;20307&quot; value=&quot;368&quot;/&gt;&lt;/object&gt;&lt;object type=&quot;3&quot; unique_id=&quot;10041&quot;&gt;&lt;property id=&quot;20148&quot; value=&quot;5&quot;/&gt;&lt;property id=&quot;20300&quot; value=&quot;Slide 38 - &amp;quot;Exotic Animals and Other Species&amp;quot;&quot;/&gt;&lt;property id=&quot;20307&quot; value=&quot;367&quot;/&gt;&lt;/object&gt;&lt;object type=&quot;3&quot; unique_id=&quot;10042&quot;&gt;&lt;property id=&quot;20148&quot; value=&quot;5&quot;/&gt;&lt;property id=&quot;20300&quot; value=&quot;Slide 39 - &amp;quot;Caring for Injured Animals&amp;quot;&quot;/&gt;&lt;property id=&quot;20307&quot; value=&quot;369&quot;/&gt;&lt;/object&gt;&lt;object type=&quot;3&quot; unique_id=&quot;10043&quot;&gt;&lt;property id=&quot;20148&quot; value=&quot;5&quot;/&gt;&lt;property id=&quot;20300&quot; value=&quot;Slide 40&quot;/&gt;&lt;property id=&quot;20307&quot; value=&quot;263&quot;/&gt;&lt;/object&gt;&lt;object type=&quot;3&quot; unique_id=&quot;10044&quot;&gt;&lt;property id=&quot;20148&quot; value=&quot;5&quot;/&gt;&lt;property id=&quot;20300&quot; value=&quot;Slide 41&quot;/&gt;&lt;property id=&quot;20307&quot; value=&quot;332&quot;/&gt;&lt;/object&gt;&lt;object type=&quot;3&quot; unique_id=&quot;10045&quot;&gt;&lt;property id=&quot;20148&quot; value=&quot;5&quot;/&gt;&lt;property id=&quot;20300&quot; value=&quot;Slide 42&quot;/&gt;&lt;property id=&quot;20307&quot; value=&quot;350&quot;/&gt;&lt;/object&gt;&lt;/object&gt;&lt;/object&gt;&lt;/database&gt;"/>
</p:tagLst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32D1BB-B267-44B9-ABBC-DE1DCBCD4F65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30F50A0-6991-4100-A283-351988C857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AF98BB1-9BB0-4770-BAE5-873F2E2A3B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18278</TotalTime>
  <Words>1972</Words>
  <Application>Microsoft Office PowerPoint</Application>
  <PresentationFormat>On-screen Show (4:3)</PresentationFormat>
  <Paragraphs>518</Paragraphs>
  <Slides>62</Slides>
  <Notes>62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Cert_ppt_template_all but TTT</vt:lpstr>
      <vt:lpstr>Flood Response for CERTs</vt:lpstr>
      <vt:lpstr>Participant Introductions</vt:lpstr>
      <vt:lpstr>Administrative Announcements</vt:lpstr>
      <vt:lpstr>Module Purpose</vt:lpstr>
      <vt:lpstr>What You Will Learn</vt:lpstr>
      <vt:lpstr>Module Objectives </vt:lpstr>
      <vt:lpstr>Module Objectives (cont’d)</vt:lpstr>
      <vt:lpstr>What Do You Think?</vt:lpstr>
      <vt:lpstr>Local Flooding History</vt:lpstr>
      <vt:lpstr>Review of CERT Basic Training Concepts</vt:lpstr>
      <vt:lpstr>Onscene Management</vt:lpstr>
      <vt:lpstr>Incident Command System (ICS)</vt:lpstr>
      <vt:lpstr>What Do You Think?</vt:lpstr>
      <vt:lpstr>Team Organization</vt:lpstr>
      <vt:lpstr>Maintaining Personal Safety </vt:lpstr>
      <vt:lpstr>What Do You Think?</vt:lpstr>
      <vt:lpstr>Typical Flood Response Injuries</vt:lpstr>
      <vt:lpstr>Cold-Related Injuries</vt:lpstr>
      <vt:lpstr>Treating Cold-Related Injuries</vt:lpstr>
      <vt:lpstr>Heat-Related Injuries</vt:lpstr>
      <vt:lpstr>Treating Heat-Related Injuries</vt:lpstr>
      <vt:lpstr>Treating Sprains and Strains</vt:lpstr>
      <vt:lpstr>What Do You Think?</vt:lpstr>
      <vt:lpstr>Splinting a Sprain or Strain</vt:lpstr>
      <vt:lpstr>Treating Lacerations and Blisters</vt:lpstr>
      <vt:lpstr>Overview of Flood Response</vt:lpstr>
      <vt:lpstr>What Is a Flood?</vt:lpstr>
      <vt:lpstr>Scenario</vt:lpstr>
      <vt:lpstr>What Do You Think?</vt:lpstr>
      <vt:lpstr>National Weather Service</vt:lpstr>
      <vt:lpstr>Flood Watch</vt:lpstr>
      <vt:lpstr>Flood Warning </vt:lpstr>
      <vt:lpstr>Flood Warning (cont’d) </vt:lpstr>
      <vt:lpstr>The Emergency Management Response</vt:lpstr>
      <vt:lpstr>CERT Roles and Responsibilities</vt:lpstr>
      <vt:lpstr>Flood Response Supplies</vt:lpstr>
      <vt:lpstr>Flood Response Operations</vt:lpstr>
      <vt:lpstr>Flood Response Equipment</vt:lpstr>
      <vt:lpstr>Flood Response Barriers</vt:lpstr>
      <vt:lpstr>Personal Safety Around Floodwaters</vt:lpstr>
      <vt:lpstr>Realities of Flood Response for CERTs</vt:lpstr>
      <vt:lpstr>Fatigue</vt:lpstr>
      <vt:lpstr>Weather</vt:lpstr>
      <vt:lpstr>Mental Preparation</vt:lpstr>
      <vt:lpstr>What Do You Think?</vt:lpstr>
      <vt:lpstr>Dangers of Flood Response</vt:lpstr>
      <vt:lpstr>Sand Boils</vt:lpstr>
      <vt:lpstr>Common Ailments and Injuries</vt:lpstr>
      <vt:lpstr>Work Smart</vt:lpstr>
      <vt:lpstr>Working with Sandbags</vt:lpstr>
      <vt:lpstr>Sandbagging Tools</vt:lpstr>
      <vt:lpstr>How to Fill a Sandbag</vt:lpstr>
      <vt:lpstr>General Sandbagging Tips</vt:lpstr>
      <vt:lpstr>Move a Sandbag Correctly</vt:lpstr>
      <vt:lpstr>Exercise</vt:lpstr>
      <vt:lpstr>Filling and Moving Safety Concerns</vt:lpstr>
      <vt:lpstr>How to Build a Sandbag Barrier</vt:lpstr>
      <vt:lpstr>Pyramid or Vertical?</vt:lpstr>
      <vt:lpstr>Building a Barrier Safety Concerns</vt:lpstr>
      <vt:lpstr>Summary</vt:lpstr>
      <vt:lpstr>Summary (cont’d)</vt:lpstr>
      <vt:lpstr>Additional Resources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Flood Response for CERTs</dc:title>
  <dc:subject>This module is to teach CERT members how to respond to a flood in a safe and efficient manner</dc:subject>
  <dc:creator>FEMA;Community Emergency Response Team</dc:creator>
  <cp:keywords>FEMA; CERT; flood response</cp:keywords>
  <cp:lastModifiedBy>Jones, Cynthia</cp:lastModifiedBy>
  <cp:revision>403</cp:revision>
  <cp:lastPrinted>2005-12-21T16:28:49Z</cp:lastPrinted>
  <dcterms:created xsi:type="dcterms:W3CDTF">2005-12-20T16:22:26Z</dcterms:created>
  <dcterms:modified xsi:type="dcterms:W3CDTF">2016-07-05T20:31:24Z</dcterms:modified>
</cp:coreProperties>
</file>