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81" r:id="rId4"/>
    <p:sldMasterId id="2147484103" r:id="rId5"/>
  </p:sldMasterIdLst>
  <p:notesMasterIdLst>
    <p:notesMasterId r:id="rId69"/>
  </p:notesMasterIdLst>
  <p:handoutMasterIdLst>
    <p:handoutMasterId r:id="rId70"/>
  </p:handoutMasterIdLst>
  <p:sldIdLst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62" r:id="rId27"/>
    <p:sldId id="322" r:id="rId28"/>
    <p:sldId id="323" r:id="rId29"/>
    <p:sldId id="324" r:id="rId30"/>
    <p:sldId id="325" r:id="rId31"/>
    <p:sldId id="326" r:id="rId32"/>
    <p:sldId id="327" r:id="rId33"/>
    <p:sldId id="328" r:id="rId34"/>
    <p:sldId id="329" r:id="rId35"/>
    <p:sldId id="330" r:id="rId36"/>
    <p:sldId id="331" r:id="rId37"/>
    <p:sldId id="332" r:id="rId38"/>
    <p:sldId id="333" r:id="rId39"/>
    <p:sldId id="334" r:id="rId40"/>
    <p:sldId id="335" r:id="rId41"/>
    <p:sldId id="336" r:id="rId42"/>
    <p:sldId id="337" r:id="rId43"/>
    <p:sldId id="338" r:id="rId44"/>
    <p:sldId id="339" r:id="rId45"/>
    <p:sldId id="363" r:id="rId46"/>
    <p:sldId id="340" r:id="rId47"/>
    <p:sldId id="341" r:id="rId48"/>
    <p:sldId id="342" r:id="rId49"/>
    <p:sldId id="343" r:id="rId50"/>
    <p:sldId id="344" r:id="rId51"/>
    <p:sldId id="345" r:id="rId52"/>
    <p:sldId id="346" r:id="rId53"/>
    <p:sldId id="347" r:id="rId54"/>
    <p:sldId id="348" r:id="rId55"/>
    <p:sldId id="349" r:id="rId56"/>
    <p:sldId id="350" r:id="rId57"/>
    <p:sldId id="351" r:id="rId58"/>
    <p:sldId id="352" r:id="rId59"/>
    <p:sldId id="353" r:id="rId60"/>
    <p:sldId id="354" r:id="rId61"/>
    <p:sldId id="355" r:id="rId62"/>
    <p:sldId id="356" r:id="rId63"/>
    <p:sldId id="357" r:id="rId64"/>
    <p:sldId id="358" r:id="rId65"/>
    <p:sldId id="359" r:id="rId66"/>
    <p:sldId id="360" r:id="rId67"/>
    <p:sldId id="361" r:id="rId6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/>
        <a:cs typeface="Genev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/>
  <p:clrMru>
    <a:srgbClr val="FA3C5C"/>
    <a:srgbClr val="567937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5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5" d="100"/>
          <a:sy n="125" d="100"/>
        </p:scale>
        <p:origin x="-38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" Type="http://schemas.openxmlformats.org/officeDocument/2006/relationships/slide" Target="slides/slide2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fld id="{98F06129-D504-45BA-8130-57CB4D9E0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74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Geneva" charset="-128"/>
                <a:cs typeface="+mn-cs"/>
              </a:defRPr>
            </a:lvl1pPr>
          </a:lstStyle>
          <a:p>
            <a:pPr>
              <a:defRPr/>
            </a:pPr>
            <a:fld id="{74CD91C2-55B3-4388-82F5-94DDD334D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838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Geneva" charset="-128"/>
        <a:cs typeface="Geneva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65C125E0-7787-4105-8900-5E076AB3CB37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A4EF57E-72A2-4A0D-9185-E773EDFA0D46}" type="slidenum">
              <a:rPr lang="en-US" altLang="en-US" smtClean="0"/>
              <a:pPr>
                <a:spcBef>
                  <a:spcPct val="0"/>
                </a:spcBef>
              </a:pPr>
              <a:t>10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CC41BB48-1F0C-4FC9-85EA-A8010AA5D3A5}" type="slidenum">
              <a:rPr lang="en-US" altLang="en-US" smtClean="0"/>
              <a:pPr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268983C-ED87-4488-B3DD-0C27D19020F2}" type="slidenum">
              <a:rPr lang="en-US" altLang="en-US" smtClean="0"/>
              <a:pPr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51A7E316-1C30-44BB-A65D-35A2DB53595F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DFCE7294-5BA2-42D4-8900-BAB7F0DD04DA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5DA23078-F233-4710-947C-D72803ED081C}" type="slidenum">
              <a:rPr lang="en-US" altLang="en-US" smtClean="0"/>
              <a:pPr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CD2355AF-FBF9-436E-A3B2-691548BC0924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A92D8722-7944-4D19-BF45-189D4A8EC3EB}" type="slidenum">
              <a:rPr lang="en-US" altLang="en-US" smtClean="0"/>
              <a:pPr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AFFE96D-7F79-4243-A41F-27D67DA921AB}" type="slidenum">
              <a:rPr lang="en-US" altLang="en-US" smtClean="0"/>
              <a:pPr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  <p:sp>
        <p:nvSpPr>
          <p:cNvPr id="737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297EAE94-0FF5-49B9-A0B0-2BB7FD93B5D7}" type="slidenum">
              <a:rPr lang="en-US" altLang="en-US"/>
              <a:pPr algn="r"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902AADD4-B97A-4A9F-9F8D-555A90D97B49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DE140DC0-DAA6-4E57-ABAA-94DA3A0FBAD4}" type="slidenum">
              <a:rPr lang="en-US" altLang="en-US" smtClean="0"/>
              <a:pPr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AC21ED1-F728-4615-9893-59835A012E99}" type="slidenum">
              <a:rPr lang="en-US" altLang="en-US" smtClean="0"/>
              <a:pPr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E8E872FF-D2FA-467A-8EE6-26A55B2994B4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F9A0DB24-FE56-4178-BEF2-B06F72D344FE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512248C9-8612-4E10-9035-E15562D7E244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5F7D6560-1388-4B02-90AE-5CD4D0489657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2CE486F5-A231-40F3-9B26-1E5B9C372EE5}" type="slidenum">
              <a:rPr lang="en-US" altLang="en-US" smtClean="0"/>
              <a:pPr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818DE28C-7AAB-4FD3-A8EA-D7BCF3C6B3A6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2439D742-A68C-4D56-956F-F993B5A79D5A}" type="slidenum">
              <a:rPr lang="en-US" altLang="en-US"/>
              <a:pPr algn="r"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E719B615-9C58-41D0-B4B8-CE7C31B63F79}" type="slidenum">
              <a:rPr lang="en-US" altLang="en-US"/>
              <a:pPr algn="r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5ABAD79A-4FD5-4376-A3E4-B15539AF7D5A}" type="slidenum">
              <a:rPr lang="en-US" altLang="en-US" smtClean="0"/>
              <a:pPr>
                <a:spcBef>
                  <a:spcPct val="0"/>
                </a:spcBef>
              </a:pPr>
              <a:t>29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6CDF3837-24A2-4C6E-82A9-19E358B763AC}" type="slidenum">
              <a:rPr lang="en-US" altLang="en-US" smtClean="0"/>
              <a:pPr>
                <a:spcBef>
                  <a:spcPct val="0"/>
                </a:spcBef>
              </a:pPr>
              <a:t>30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6FD281ED-F974-49F8-836E-C20380AFA6F1}" type="slidenum">
              <a:rPr lang="en-US" altLang="en-US" smtClean="0"/>
              <a:pPr>
                <a:spcBef>
                  <a:spcPct val="0"/>
                </a:spcBef>
              </a:pPr>
              <a:t>31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92AA3994-E79A-4497-9D0F-3FF9D9E35F35}" type="slidenum">
              <a:rPr lang="en-US" altLang="en-US"/>
              <a:pPr algn="r">
                <a:spcBef>
                  <a:spcPct val="0"/>
                </a:spcBef>
              </a:pPr>
              <a:t>32</a:t>
            </a:fld>
            <a:endParaRPr lang="en-US" alt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C061890F-773A-405A-9B6D-8F1D9044686B}" type="slidenum">
              <a:rPr lang="en-US" altLang="en-US" smtClean="0"/>
              <a:pPr>
                <a:spcBef>
                  <a:spcPct val="0"/>
                </a:spcBef>
              </a:pPr>
              <a:t>33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905B43A9-D537-405D-8D7C-D7C628D002B3}" type="slidenum">
              <a:rPr lang="en-US" altLang="en-US" smtClean="0"/>
              <a:pPr>
                <a:spcBef>
                  <a:spcPct val="0"/>
                </a:spcBef>
              </a:pPr>
              <a:t>34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A6859F4E-BE72-437E-BF7F-96EF17D2AEA6}" type="slidenum">
              <a:rPr lang="en-US" altLang="en-US" smtClean="0"/>
              <a:pPr>
                <a:spcBef>
                  <a:spcPct val="0"/>
                </a:spcBef>
              </a:pPr>
              <a:t>35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A4A89B8D-18A8-464D-A605-5B4BA0B16C92}" type="slidenum">
              <a:rPr lang="en-US" altLang="en-US"/>
              <a:pPr algn="r">
                <a:spcBef>
                  <a:spcPct val="0"/>
                </a:spcBef>
              </a:pPr>
              <a:t>36</a:t>
            </a:fld>
            <a:endParaRPr lang="en-US" alt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CACACF10-CEC2-45B0-B585-F03A9ADB576A}" type="slidenum">
              <a:rPr lang="en-US" altLang="en-US" smtClean="0"/>
              <a:pPr>
                <a:spcBef>
                  <a:spcPct val="0"/>
                </a:spcBef>
              </a:pPr>
              <a:t>37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1EAB38EB-6786-44F1-AFDB-0A4AB6F16815}" type="slidenum">
              <a:rPr lang="en-US" altLang="en-US" smtClean="0"/>
              <a:pPr>
                <a:spcBef>
                  <a:spcPct val="0"/>
                </a:spcBef>
              </a:pPr>
              <a:t>38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308E0FE-47FE-4EF6-AA85-9A1CD1123CBE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A22A247D-76F6-43BC-8B69-5AA485AE9056}" type="slidenum">
              <a:rPr lang="en-US" altLang="en-US" smtClean="0"/>
              <a:pPr>
                <a:spcBef>
                  <a:spcPct val="0"/>
                </a:spcBef>
              </a:pPr>
              <a:t>39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0A2FC5C-30E3-4428-8952-03CCB38C7661}" type="slidenum">
              <a:rPr lang="en-US" altLang="en-US" smtClean="0"/>
              <a:pPr>
                <a:spcBef>
                  <a:spcPct val="0"/>
                </a:spcBef>
              </a:pPr>
              <a:t>40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E3CA97AC-CA4A-45C4-83BF-3C4D065989FF}" type="slidenum">
              <a:rPr lang="en-US" altLang="en-US" smtClean="0"/>
              <a:pPr>
                <a:spcBef>
                  <a:spcPct val="0"/>
                </a:spcBef>
              </a:pPr>
              <a:t>41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ED3D5E2B-C4F9-4FAC-9B1F-1CC2AB046FFD}" type="slidenum">
              <a:rPr lang="en-US" altLang="en-US"/>
              <a:pPr algn="r">
                <a:spcBef>
                  <a:spcPct val="0"/>
                </a:spcBef>
              </a:pPr>
              <a:t>42</a:t>
            </a:fld>
            <a:endParaRPr lang="en-US" alt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9F33B0B-B6E3-4B60-A5F7-FE89F4375F6C}" type="slidenum">
              <a:rPr lang="en-US" altLang="en-US" smtClean="0"/>
              <a:pPr>
                <a:spcBef>
                  <a:spcPct val="0"/>
                </a:spcBef>
              </a:pPr>
              <a:t>43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026E34C-A3F2-481A-842E-A644B3B640CD}" type="slidenum">
              <a:rPr lang="en-US" altLang="en-US" smtClean="0"/>
              <a:pPr>
                <a:spcBef>
                  <a:spcPct val="0"/>
                </a:spcBef>
              </a:pPr>
              <a:t>44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4B1AE77-0AF5-4C58-8B44-24D138D0D067}" type="slidenum">
              <a:rPr lang="en-US" altLang="en-US" smtClean="0"/>
              <a:pPr>
                <a:spcBef>
                  <a:spcPct val="0"/>
                </a:spcBef>
              </a:pPr>
              <a:t>45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1C9D06BA-BEAF-4441-A91C-335C381342CB}" type="slidenum">
              <a:rPr lang="en-US" altLang="en-US" smtClean="0"/>
              <a:pPr>
                <a:spcBef>
                  <a:spcPct val="0"/>
                </a:spcBef>
              </a:pPr>
              <a:t>46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824FD8E5-127E-46F5-BE0D-87A8B2A3FB29}" type="slidenum">
              <a:rPr lang="en-US" altLang="en-US"/>
              <a:pPr algn="r">
                <a:spcBef>
                  <a:spcPct val="0"/>
                </a:spcBef>
              </a:pPr>
              <a:t>47</a:t>
            </a:fld>
            <a:endParaRPr lang="en-US" alt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FC430288-B7F0-4923-A433-4CF297F55350}" type="slidenum">
              <a:rPr lang="en-US" altLang="en-US" smtClean="0"/>
              <a:pPr>
                <a:spcBef>
                  <a:spcPct val="0"/>
                </a:spcBef>
              </a:pPr>
              <a:t>48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  <p:sp>
        <p:nvSpPr>
          <p:cNvPr id="768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D281D3A9-F1D7-4D23-AD18-B9D509BFA8ED}" type="slidenum">
              <a:rPr lang="en-US" altLang="en-US"/>
              <a:pPr algn="r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82DA4287-0DDA-4FFD-9B2F-5321E5BCB9E2}" type="slidenum">
              <a:rPr lang="en-US" altLang="en-US" smtClean="0"/>
              <a:pPr>
                <a:spcBef>
                  <a:spcPct val="0"/>
                </a:spcBef>
              </a:pPr>
              <a:t>49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B6D6024A-DCB8-42C7-BDC0-588040A5957F}" type="slidenum">
              <a:rPr lang="en-US" altLang="en-US" smtClean="0"/>
              <a:pPr>
                <a:spcBef>
                  <a:spcPct val="0"/>
                </a:spcBef>
              </a:pPr>
              <a:t>50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6BFE3895-7D00-4BED-8EB2-1FD1DF1AC069}" type="slidenum">
              <a:rPr lang="en-US" altLang="en-US" smtClean="0"/>
              <a:pPr>
                <a:spcBef>
                  <a:spcPct val="0"/>
                </a:spcBef>
              </a:pPr>
              <a:t>51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724CCE4E-1349-4BBA-BAD8-40F546236A50}" type="slidenum">
              <a:rPr lang="en-US" altLang="en-US" smtClean="0"/>
              <a:pPr>
                <a:spcBef>
                  <a:spcPct val="0"/>
                </a:spcBef>
              </a:pPr>
              <a:t>52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624C267B-4CD5-4812-817B-2C71AF398CAC}" type="slidenum">
              <a:rPr lang="en-US" altLang="en-US" smtClean="0"/>
              <a:pPr>
                <a:spcBef>
                  <a:spcPct val="0"/>
                </a:spcBef>
              </a:pPr>
              <a:t>53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7FAA9CC5-FC87-4594-B577-DF1A1ABE16F0}" type="slidenum">
              <a:rPr lang="en-US" altLang="en-US" smtClean="0"/>
              <a:pPr>
                <a:spcBef>
                  <a:spcPct val="0"/>
                </a:spcBef>
              </a:pPr>
              <a:t>54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18BE192B-72FF-4F84-812A-788237D22D51}" type="slidenum">
              <a:rPr lang="en-US" altLang="en-US" smtClean="0"/>
              <a:pPr>
                <a:spcBef>
                  <a:spcPct val="0"/>
                </a:spcBef>
              </a:pPr>
              <a:t>55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51BA9B8C-35CA-4B27-AED1-BA05BE473141}" type="slidenum">
              <a:rPr lang="en-US" altLang="en-US" smtClean="0"/>
              <a:pPr>
                <a:spcBef>
                  <a:spcPct val="0"/>
                </a:spcBef>
              </a:pPr>
              <a:t>56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559EDBE-DDF1-4345-A4C6-62BA0C6A2FC0}" type="slidenum">
              <a:rPr lang="en-US" altLang="en-US" smtClean="0"/>
              <a:pPr>
                <a:spcBef>
                  <a:spcPct val="0"/>
                </a:spcBef>
              </a:pPr>
              <a:t>57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61EF9AEF-81A4-41F1-A1B0-3204284B19CC}" type="slidenum">
              <a:rPr lang="en-US" altLang="en-US" smtClean="0"/>
              <a:pPr>
                <a:spcBef>
                  <a:spcPct val="0"/>
                </a:spcBef>
              </a:pPr>
              <a:t>58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30BC4E16-B574-4786-961E-EF3CEDEE8B3E}" type="slidenum">
              <a:rPr lang="en-US" altLang="en-US" smtClean="0"/>
              <a:pPr>
                <a:spcBef>
                  <a:spcPct val="0"/>
                </a:spcBef>
              </a:pPr>
              <a:t>59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95D76270-4089-443D-B04A-3EB1EECE1BB4}" type="slidenum">
              <a:rPr lang="en-US" altLang="en-US" smtClean="0"/>
              <a:pPr>
                <a:spcBef>
                  <a:spcPct val="0"/>
                </a:spcBef>
              </a:pPr>
              <a:t>60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 algn="r">
              <a:spcBef>
                <a:spcPct val="0"/>
              </a:spcBef>
            </a:pPr>
            <a:fld id="{871FBA55-FB84-4A46-B777-590298418CDA}" type="slidenum">
              <a:rPr lang="en-US" altLang="en-US"/>
              <a:pPr algn="r">
                <a:spcBef>
                  <a:spcPct val="0"/>
                </a:spcBef>
              </a:pPr>
              <a:t>61</a:t>
            </a:fld>
            <a:endParaRPr lang="en-US" alt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Geneva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18F895BD-79A7-4F1D-9C52-279A8B1915D3}" type="slidenum">
              <a:rPr lang="en-US" altLang="en-US" smtClean="0"/>
              <a:pPr>
                <a:spcBef>
                  <a:spcPct val="0"/>
                </a:spcBef>
              </a:pPr>
              <a:t>62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D587A34-4CB8-4ED5-9EB9-AA02150576DB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6AC48404-814B-4F2D-B77E-156C2B1CAD35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Geneva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pPr>
              <a:spcBef>
                <a:spcPct val="0"/>
              </a:spcBef>
            </a:pPr>
            <a:fld id="{44E23841-0A9B-437B-991C-D237D49FC1F4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t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304800" y="4343400"/>
            <a:ext cx="27940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Training</a:t>
            </a: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304800" y="47244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r>
              <a:rPr lang="en-US" altLang="en-US" sz="1800" i="1">
                <a:solidFill>
                  <a:schemeClr val="bg1"/>
                </a:solidFill>
              </a:rPr>
              <a:t>2008</a:t>
            </a: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31644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5014F91-2487-4F05-A09B-F55DFEEC8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19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52A578B-C9AD-4B68-A228-FD0DB25573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95275" y="1382713"/>
            <a:ext cx="8543925" cy="105568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27538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0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</a:t>
            </a:r>
          </a:p>
          <a:p>
            <a:pPr>
              <a:defRPr/>
            </a:pPr>
            <a:r>
              <a:rPr lang="en-US"/>
              <a:t>Unit 1: Disaster Preparedness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6081EC0-8E1E-43D4-8D84-B4D8ED76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76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28CCE4A-FF75-4DAE-B9E8-5B81694AB2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22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</a:t>
            </a:r>
          </a:p>
          <a:p>
            <a:pPr>
              <a:defRPr/>
            </a:pPr>
            <a:r>
              <a:rPr lang="en-US"/>
              <a:t>Unit 1: Disaster Preparedness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7DDFDBF3-608F-467A-B962-F6CF68D2F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45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D2532DB-4C9F-433D-8B1E-A0EB3AB5B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6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6639864A-112E-4FC5-A4B6-A526C7C29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04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37D769C9-DA88-464A-BAE8-1DFF09C69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97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4B54167B-334F-4A38-8252-1DBEC4EFC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4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E2A7E9C4-96CA-4D39-870D-028182563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59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86EEE1F2-95D6-46D4-87E1-23D05F47F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74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47BF5F0A-9511-439B-8DEA-08ADBA577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96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F86215EB-8043-43B7-BE28-204A6EB6F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80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6A14D526-2C4D-4148-88D6-A74C456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9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01A44198-4C76-4AA9-BD2F-AF5D5DA0D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21DFD90-A02B-4A02-A9E8-762A782B3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F1FE21CE-5F71-42F0-8401-03BF8CD1D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5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23DAD0D3-B72F-4BBC-A155-6F8AA6A56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1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C94DCC6C-906A-471A-84A9-D1577C940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66C11071-2E2B-45DB-999D-26F33B332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2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F968544B-2BCF-4CDB-AC29-09A5DF73D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68288" y="3519488"/>
            <a:ext cx="8924925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r>
              <a:rPr lang="en-US" altLang="en-US" sz="5800">
                <a:solidFill>
                  <a:schemeClr val="bg1"/>
                </a:solidFill>
              </a:rPr>
              <a:t>Unit 1: Disaster Preparedness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7940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r>
              <a:rPr lang="en-US" altLang="en-US" sz="2200">
                <a:solidFill>
                  <a:schemeClr val="bg1"/>
                </a:solidFill>
                <a:latin typeface="Franklin Gothic Book" pitchFamily="34" charset="0"/>
              </a:rPr>
              <a:t>CERT Basic Training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304800" y="472440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Geneva"/>
                <a:cs typeface="Geneva"/>
              </a:defRPr>
            </a:lvl9pPr>
          </a:lstStyle>
          <a:p>
            <a:r>
              <a:rPr lang="en-US" altLang="en-US" sz="1800" i="1">
                <a:solidFill>
                  <a:schemeClr val="bg1"/>
                </a:solidFill>
              </a:rPr>
              <a:t>2008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Geneva" charset="-128"/>
          <a:cs typeface="Genev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  <a:cs typeface="Genev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  <a:cs typeface="Genev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  <a:cs typeface="Genev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Geneva" charset="-128"/>
          <a:cs typeface="Geneva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Geneva" charset="-128"/>
          <a:cs typeface="Genev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Basic Training Unit 1: Disaster Preparedness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62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CF4B75C2-3DBC-4DAB-885A-75F45BB91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0" r:id="rId1"/>
    <p:sldLayoutId id="2147484191" r:id="rId2"/>
    <p:sldLayoutId id="2147484181" r:id="rId3"/>
    <p:sldLayoutId id="2147484192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Arial" pitchFamily="34" charset="0"/>
        <a:buChar char="●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§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00"/>
        </a:buClr>
        <a:buFont typeface="Wingdings" pitchFamily="2" charset="2"/>
        <a:buChar char="v"/>
        <a:defRPr sz="1600">
          <a:solidFill>
            <a:srgbClr val="0066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36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5400" smtClean="0"/>
              <a:t>Firefighter Rehab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mtClean="0">
                <a:ea typeface="Geneva"/>
                <a:cs typeface="Geneva"/>
              </a:rPr>
              <a:t>Community Emergency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Response Team</a:t>
            </a:r>
          </a:p>
        </p:txBody>
      </p:sp>
      <p:pic>
        <p:nvPicPr>
          <p:cNvPr id="4" name="Picture 11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63" y="17463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CitizenCorps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248400"/>
            <a:ext cx="20478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6173788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smtClean="0"/>
              <a:t>Effects of Heat Stress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>
                <a:ea typeface="Geneva"/>
                <a:cs typeface="Geneva"/>
              </a:rPr>
              <a:t>Fatigue</a:t>
            </a:r>
          </a:p>
          <a:p>
            <a:pPr eaLnBrk="1" hangingPunct="1"/>
            <a:r>
              <a:rPr lang="en-US" altLang="en-US" sz="3200" smtClean="0">
                <a:ea typeface="Geneva"/>
                <a:cs typeface="Geneva"/>
              </a:rPr>
              <a:t>Overexertion and strain</a:t>
            </a:r>
          </a:p>
          <a:p>
            <a:pPr eaLnBrk="1" hangingPunct="1"/>
            <a:r>
              <a:rPr lang="en-US" altLang="en-US" sz="3200" smtClean="0">
                <a:ea typeface="Geneva"/>
                <a:cs typeface="Geneva"/>
              </a:rPr>
              <a:t>Reduced situational awareness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89C719A-E6DD-4BED-ABBD-6CF6DBFF2CA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6390" name="Rounded Rectangle 6"/>
          <p:cNvSpPr>
            <a:spLocks noChangeArrowheads="1"/>
          </p:cNvSpPr>
          <p:nvPr/>
        </p:nvSpPr>
        <p:spPr bwMode="auto">
          <a:xfrm>
            <a:off x="5837238" y="1541463"/>
            <a:ext cx="1711325" cy="167957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800">
                <a:solidFill>
                  <a:schemeClr val="tx1"/>
                </a:solidFill>
                <a:latin typeface="Times" pitchFamily="18" charset="0"/>
              </a:rPr>
              <a:t>Slips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800">
                <a:solidFill>
                  <a:schemeClr val="tx1"/>
                </a:solidFill>
                <a:latin typeface="Times" pitchFamily="18" charset="0"/>
              </a:rPr>
              <a:t>Trips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800">
                <a:solidFill>
                  <a:schemeClr val="tx1"/>
                </a:solidFill>
                <a:latin typeface="Times" pitchFamily="18" charset="0"/>
              </a:rPr>
              <a:t>Falls</a:t>
            </a:r>
          </a:p>
        </p:txBody>
      </p:sp>
      <p:sp>
        <p:nvSpPr>
          <p:cNvPr id="16391" name="Rounded Rectangle 7"/>
          <p:cNvSpPr>
            <a:spLocks noChangeArrowheads="1"/>
          </p:cNvSpPr>
          <p:nvPr/>
        </p:nvSpPr>
        <p:spPr bwMode="auto">
          <a:xfrm>
            <a:off x="4071938" y="4425950"/>
            <a:ext cx="4422775" cy="1219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800">
                <a:solidFill>
                  <a:schemeClr val="tx1"/>
                </a:solidFill>
                <a:latin typeface="Times" pitchFamily="18" charset="0"/>
              </a:rPr>
              <a:t>Cardiac (heart attack) Cerebrovascular (stroke)</a:t>
            </a:r>
          </a:p>
        </p:txBody>
      </p:sp>
      <p:cxnSp>
        <p:nvCxnSpPr>
          <p:cNvPr id="16392" name="Straight Arrow Connector 10" descr="Arrow"/>
          <p:cNvCxnSpPr>
            <a:cxnSpLocks noChangeShapeType="1"/>
          </p:cNvCxnSpPr>
          <p:nvPr/>
        </p:nvCxnSpPr>
        <p:spPr bwMode="auto">
          <a:xfrm>
            <a:off x="3689350" y="3179763"/>
            <a:ext cx="935038" cy="903287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3" name="Straight Arrow Connector 12" descr="Arrow"/>
          <p:cNvCxnSpPr>
            <a:cxnSpLocks noChangeShapeType="1"/>
          </p:cNvCxnSpPr>
          <p:nvPr/>
        </p:nvCxnSpPr>
        <p:spPr bwMode="auto">
          <a:xfrm flipV="1">
            <a:off x="3795713" y="2743200"/>
            <a:ext cx="1552575" cy="85725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" name="Picture 9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Additional Stress Factors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93700" y="124618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Sometimes this hot work is done in very hot or very cold conditions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Fitness of the firefighter: 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Hypertension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High lipids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High blood glucose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Overweight/obesity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Inactivity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Smoking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6BFB4C9-22C1-49C3-B310-07F33C5D6DD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7414" name="Picture 6" descr="Firefigh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13" y="2065338"/>
            <a:ext cx="2128837" cy="3657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Facts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494713" cy="4525962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About 80,000 firefighters are injured every year</a:t>
            </a:r>
          </a:p>
          <a:p>
            <a:pPr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381C3ED-6EDA-45D9-BCC1-3616800DD24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298450" y="5599113"/>
            <a:ext cx="4475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latin typeface="Times" pitchFamily="18" charset="0"/>
              </a:rPr>
              <a:t>Karter, M.J., </a:t>
            </a:r>
            <a:r>
              <a:rPr lang="en-US" altLang="en-US" sz="1200" i="1">
                <a:solidFill>
                  <a:schemeClr val="tx1"/>
                </a:solidFill>
                <a:latin typeface="Times" pitchFamily="18" charset="0"/>
              </a:rPr>
              <a:t>Patterns of Firefighter Fireground Injuries, NFPA </a:t>
            </a:r>
            <a:r>
              <a:rPr lang="en-US" altLang="en-US" sz="1200">
                <a:solidFill>
                  <a:schemeClr val="tx1"/>
                </a:solidFill>
                <a:latin typeface="Times" pitchFamily="18" charset="0"/>
              </a:rPr>
              <a:t> 2009 </a:t>
            </a:r>
          </a:p>
        </p:txBody>
      </p:sp>
      <p:pic>
        <p:nvPicPr>
          <p:cNvPr id="18439" name="Picture 7" descr="15% Exposure; 29% overexertion/Strain; 17% Struck; 25% Fell, tripped or slipped; 14% Oth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046288"/>
            <a:ext cx="62769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43% Sudden Cardiac Death; 34% Internal Trauma; 6% Stroke; 6% Asphyxiation; 1% Gunshot; 4% Burns; 6% Oth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2719388"/>
            <a:ext cx="58420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Facts (cont’d)</a:t>
            </a:r>
          </a:p>
        </p:txBody>
      </p:sp>
      <p:sp>
        <p:nvSpPr>
          <p:cNvPr id="1946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About 100 firefighters die each year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Cardiac or cerebrovascular events are approximately 50% of all annual line of duty deaths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1946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94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77B4B80-CBB5-4C66-8E19-24B451AAE39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9463" name="TextBox 7"/>
          <p:cNvSpPr txBox="1">
            <a:spLocks noChangeArrowheads="1"/>
          </p:cNvSpPr>
          <p:nvPr/>
        </p:nvSpPr>
        <p:spPr bwMode="auto">
          <a:xfrm>
            <a:off x="1092200" y="5599113"/>
            <a:ext cx="28876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1200" i="1">
                <a:solidFill>
                  <a:schemeClr val="tx1"/>
                </a:solidFill>
                <a:latin typeface="Times" pitchFamily="18" charset="0"/>
              </a:rPr>
              <a:t>National Fire Protection Association </a:t>
            </a:r>
            <a:r>
              <a:rPr lang="en-US" altLang="en-US" sz="1200">
                <a:solidFill>
                  <a:schemeClr val="tx1"/>
                </a:solidFill>
                <a:latin typeface="Times" pitchFamily="18" charset="0"/>
              </a:rPr>
              <a:t> 2009 </a:t>
            </a:r>
          </a:p>
        </p:txBody>
      </p:sp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Purpose of Rehab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u="sng" smtClean="0">
                <a:ea typeface="Geneva"/>
                <a:cs typeface="Geneva"/>
              </a:rPr>
              <a:t>Improves performance</a:t>
            </a:r>
            <a:r>
              <a:rPr lang="en-US" altLang="en-US" smtClean="0">
                <a:ea typeface="Geneva"/>
                <a:cs typeface="Geneva"/>
              </a:rPr>
              <a:t> </a:t>
            </a:r>
          </a:p>
          <a:p>
            <a:pPr eaLnBrk="1" hangingPunct="1"/>
            <a:r>
              <a:rPr lang="en-US" altLang="en-US" u="sng" smtClean="0">
                <a:ea typeface="Geneva"/>
                <a:cs typeface="Geneva"/>
              </a:rPr>
              <a:t>Decreases likelihood of</a:t>
            </a:r>
            <a:r>
              <a:rPr lang="en-US" altLang="en-US" smtClean="0">
                <a:ea typeface="Geneva"/>
                <a:cs typeface="Geneva"/>
              </a:rPr>
              <a:t> onscene </a:t>
            </a:r>
            <a:r>
              <a:rPr lang="en-US" altLang="en-US" u="sng" smtClean="0">
                <a:ea typeface="Geneva"/>
                <a:cs typeface="Geneva"/>
              </a:rPr>
              <a:t>injury or death</a:t>
            </a:r>
          </a:p>
          <a:p>
            <a:pPr eaLnBrk="1" hangingPunct="1"/>
            <a:r>
              <a:rPr lang="en-US" altLang="en-US" u="sng" smtClean="0">
                <a:ea typeface="Geneva"/>
                <a:cs typeface="Geneva"/>
              </a:rPr>
              <a:t>Ensures that physical and mental condition</a:t>
            </a:r>
            <a:r>
              <a:rPr lang="en-US" altLang="en-US" smtClean="0">
                <a:ea typeface="Geneva"/>
                <a:cs typeface="Geneva"/>
              </a:rPr>
              <a:t> of members </a:t>
            </a:r>
            <a:r>
              <a:rPr lang="en-US" altLang="en-US" u="sng" smtClean="0">
                <a:ea typeface="Geneva"/>
                <a:cs typeface="Geneva"/>
              </a:rPr>
              <a:t>does not deteriorate </a:t>
            </a:r>
            <a:r>
              <a:rPr lang="en-US" altLang="en-US" smtClean="0">
                <a:ea typeface="Geneva"/>
                <a:cs typeface="Geneva"/>
              </a:rPr>
              <a:t>to point that affects safety of each member or that jeopardizes safety and integrity of operation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99C0F7B-E460-499B-9C2C-5DB282EF099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NFPA 1584 Guidelines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Two guidelines for company or crew rehabilitation in terms of work-to-rest ratio and/or self-contained breathing apparatus (SCBA) usage</a:t>
            </a:r>
          </a:p>
          <a:p>
            <a:pPr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D48A701-D9E3-4797-AAD0-3594DE7881E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1510" name="Picture 5" descr="NFPA 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0" y="3305175"/>
            <a:ext cx="16113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NFPA 1584 Guideline #1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The company or crew must self-rehab (rest with hydration) for at least 10 minutes following:</a:t>
            </a:r>
          </a:p>
          <a:p>
            <a:pPr lvl="1" eaLnBrk="1" hangingPunct="1"/>
            <a:r>
              <a:rPr lang="en-US" altLang="en-US" dirty="0" smtClean="0">
                <a:ea typeface="Geneva"/>
                <a:cs typeface="Geneva"/>
              </a:rPr>
              <a:t>Depletion of one 30-minute SCBA cylinder </a:t>
            </a:r>
          </a:p>
          <a:p>
            <a:pPr lvl="1" eaLnBrk="1" hangingPunct="1"/>
            <a:r>
              <a:rPr lang="en-US" altLang="en-US" dirty="0" smtClean="0">
                <a:ea typeface="Geneva"/>
                <a:cs typeface="Geneva"/>
              </a:rPr>
              <a:t>Or after 20 minutes of intense work without wearing an SCBA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Company Officer (CO) or crew leader must ensure that all members are fit to return to duty before resuming operations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4E3FEFF-F189-42B1-9FDC-EEAEFEC9E17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NFPA 1584 Guideline #2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ea typeface="Geneva"/>
                <a:cs typeface="Geneva"/>
              </a:rPr>
              <a:t>Company or crew must enter formal rehab area, drink appropriate fluids, be medically evaluated, and rest for minimum of 20 minutes after any of the following:</a:t>
            </a:r>
          </a:p>
          <a:p>
            <a:pPr lvl="1" eaLnBrk="1" hangingPunct="1"/>
            <a:r>
              <a:rPr lang="en-US" altLang="en-US" sz="2400" dirty="0" smtClean="0">
                <a:ea typeface="Geneva"/>
                <a:cs typeface="Geneva"/>
              </a:rPr>
              <a:t>Depletion of two 30-minute SCBA cylinders</a:t>
            </a:r>
          </a:p>
          <a:p>
            <a:pPr lvl="1" eaLnBrk="1" hangingPunct="1"/>
            <a:r>
              <a:rPr lang="en-US" altLang="en-US" sz="2400" dirty="0" smtClean="0">
                <a:ea typeface="Geneva"/>
                <a:cs typeface="Geneva"/>
              </a:rPr>
              <a:t>Depletion of one 45- or 60-minute SCBA cylinder</a:t>
            </a:r>
          </a:p>
          <a:p>
            <a:pPr lvl="1" eaLnBrk="1" hangingPunct="1"/>
            <a:r>
              <a:rPr lang="en-US" altLang="en-US" sz="2400" dirty="0" smtClean="0">
                <a:ea typeface="Geneva"/>
                <a:cs typeface="Geneva"/>
              </a:rPr>
              <a:t>Whenever encapsulating chemical protective clothing is worn</a:t>
            </a:r>
          </a:p>
          <a:p>
            <a:pPr lvl="1" eaLnBrk="1" hangingPunct="1"/>
            <a:r>
              <a:rPr lang="en-US" altLang="en-US" sz="2400" dirty="0" smtClean="0">
                <a:ea typeface="Geneva"/>
                <a:cs typeface="Geneva"/>
              </a:rPr>
              <a:t>Following 40 minutes of intense work without SCBA</a:t>
            </a: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095AF8B-B6FF-449D-A5A2-1B2644E7810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Variation on Guidelines 1-2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pc="-100" dirty="0" smtClean="0">
                <a:ea typeface="Geneva"/>
                <a:cs typeface="Geneva"/>
              </a:rPr>
              <a:t>If members enter rehab area prior to going through two 30-minute SCBA cylinders (or any other of the criteria listed in Guideline #2):</a:t>
            </a:r>
          </a:p>
          <a:p>
            <a:pPr lvl="1" eaLnBrk="1" hangingPunct="1"/>
            <a:r>
              <a:rPr lang="en-US" altLang="en-US" dirty="0" smtClean="0">
                <a:ea typeface="Geneva"/>
                <a:cs typeface="Geneva"/>
              </a:rPr>
              <a:t>Still must be medically evaluated and drink fluids</a:t>
            </a:r>
          </a:p>
          <a:p>
            <a:pPr lvl="1" eaLnBrk="1" hangingPunct="1"/>
            <a:r>
              <a:rPr lang="en-US" altLang="en-US" dirty="0" smtClean="0">
                <a:ea typeface="Geneva"/>
                <a:cs typeface="Geneva"/>
              </a:rPr>
              <a:t>However, rest period may be lowered to only 10 minutes, if they are fit to return to duty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E8BFF36-466F-45C5-80FC-7DE3436F7B5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Members and Rehab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z="2800" smtClean="0">
                <a:ea typeface="Geneva"/>
                <a:cs typeface="Geneva"/>
              </a:rPr>
              <a:t>CERT members will provide critical service that directly affects health and safety of firefighters</a:t>
            </a:r>
          </a:p>
          <a:p>
            <a:pPr lvl="1" eaLnBrk="1" hangingPunct="1"/>
            <a:r>
              <a:rPr lang="en-US" altLang="en-US" sz="2600" smtClean="0">
                <a:ea typeface="Geneva"/>
                <a:cs typeface="Geneva"/>
              </a:rPr>
              <a:t>Rest and recovery</a:t>
            </a:r>
          </a:p>
          <a:p>
            <a:pPr lvl="1" eaLnBrk="1" hangingPunct="1"/>
            <a:r>
              <a:rPr lang="en-US" altLang="en-US" sz="2600" smtClean="0">
                <a:ea typeface="Geneva"/>
                <a:cs typeface="Geneva"/>
              </a:rPr>
              <a:t>Relief from incident, </a:t>
            </a:r>
            <a:br>
              <a:rPr lang="en-US" altLang="en-US" sz="2600" smtClean="0">
                <a:ea typeface="Geneva"/>
                <a:cs typeface="Geneva"/>
              </a:rPr>
            </a:br>
            <a:r>
              <a:rPr lang="en-US" altLang="en-US" sz="2600" smtClean="0">
                <a:ea typeface="Geneva"/>
                <a:cs typeface="Geneva"/>
              </a:rPr>
              <a:t>environmental conditions</a:t>
            </a:r>
          </a:p>
          <a:p>
            <a:pPr lvl="1" eaLnBrk="1" hangingPunct="1"/>
            <a:r>
              <a:rPr lang="en-US" altLang="en-US" sz="2600" smtClean="0">
                <a:ea typeface="Geneva"/>
                <a:cs typeface="Geneva"/>
              </a:rPr>
              <a:t>Rehydration</a:t>
            </a:r>
          </a:p>
          <a:p>
            <a:pPr lvl="1" eaLnBrk="1" hangingPunct="1"/>
            <a:r>
              <a:rPr lang="en-US" altLang="en-US" sz="2600" smtClean="0">
                <a:ea typeface="Geneva"/>
                <a:cs typeface="Geneva"/>
              </a:rPr>
              <a:t>Nourishment</a:t>
            </a:r>
          </a:p>
          <a:p>
            <a:pPr lvl="1" eaLnBrk="1" hangingPunct="1"/>
            <a:r>
              <a:rPr lang="en-US" altLang="en-US" sz="2600" smtClean="0">
                <a:ea typeface="Geneva"/>
                <a:cs typeface="Geneva"/>
              </a:rPr>
              <a:t>Documentation</a:t>
            </a:r>
          </a:p>
          <a:p>
            <a:pPr lvl="1" eaLnBrk="1" hangingPunct="1"/>
            <a:r>
              <a:rPr lang="en-US" altLang="en-US" sz="2600" smtClean="0">
                <a:ea typeface="Geneva"/>
                <a:cs typeface="Geneva"/>
              </a:rPr>
              <a:t>May assist with medical </a:t>
            </a:r>
            <a:br>
              <a:rPr lang="en-US" altLang="en-US" sz="2600" smtClean="0">
                <a:ea typeface="Geneva"/>
                <a:cs typeface="Geneva"/>
              </a:rPr>
            </a:br>
            <a:r>
              <a:rPr lang="en-US" altLang="en-US" sz="2600" smtClean="0">
                <a:ea typeface="Geneva"/>
                <a:cs typeface="Geneva"/>
              </a:rPr>
              <a:t>monitoring</a:t>
            </a:r>
          </a:p>
          <a:p>
            <a:pPr lvl="1" eaLnBrk="1" hangingPunct="1">
              <a:buFont typeface="Symbol" pitchFamily="18" charset="2"/>
              <a:buChar char="·"/>
            </a:pPr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8C62B86-3F5E-4063-BF0D-75BB72B646D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5606" name="Picture 6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113" y="2647950"/>
            <a:ext cx="3576637" cy="2578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 smtClean="0">
                <a:cs typeface="Times New Roman" pitchFamily="18" charset="0"/>
              </a:rPr>
              <a:t>Participant Introductions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"/>
            </a:pPr>
            <a:r>
              <a:rPr lang="en-US" altLang="en-US" smtClean="0">
                <a:ea typeface="Geneva"/>
                <a:cs typeface="Geneva"/>
              </a:rPr>
              <a:t>Introduce yourself to the class 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7058BDC-5216-442B-9735-EBC2DB06A0B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8198" name="Picture 7" descr="Name Ta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8" y="2381250"/>
            <a:ext cx="3124200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What are some other situations where rehab could be necessary?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7731BF3-CCFB-45F9-9389-45ED31E5580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800" smtClean="0"/>
              <a:t>Physiological Threats to Firefighters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Prolonged exposure to thermal conditions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Heat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Cold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Firefighter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PPE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7B51CBF-5654-471D-9272-0EE489C5C55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27654" name="Picture 6" descr="Firefighters entering smoke-filled bui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2065338"/>
            <a:ext cx="5659438" cy="35004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Heat Stress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u="sng" smtClean="0">
                <a:ea typeface="Geneva"/>
                <a:cs typeface="Geneva"/>
              </a:rPr>
              <a:t>Heat cramps</a:t>
            </a:r>
            <a:r>
              <a:rPr lang="en-US" altLang="en-US" smtClean="0">
                <a:ea typeface="Geneva"/>
                <a:cs typeface="Geneva"/>
              </a:rPr>
              <a:t> or muscle spasms</a:t>
            </a:r>
          </a:p>
          <a:p>
            <a:pPr eaLnBrk="1" hangingPunct="1"/>
            <a:r>
              <a:rPr lang="en-US" altLang="en-US" u="sng" smtClean="0">
                <a:ea typeface="Geneva"/>
                <a:cs typeface="Geneva"/>
              </a:rPr>
              <a:t>Heat exhaustion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Heavy sweating and loss of body fluids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Increased blood flow to skin, decreased blood flow to vital organs</a:t>
            </a:r>
          </a:p>
          <a:p>
            <a:pPr eaLnBrk="1" hangingPunct="1"/>
            <a:r>
              <a:rPr lang="en-US" altLang="en-US" u="sng" smtClean="0">
                <a:ea typeface="Geneva"/>
                <a:cs typeface="Geneva"/>
              </a:rPr>
              <a:t>Heat stroke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Temperature reaches over 104°F. or higher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Brain damage and death may result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Disaster Preparedness</a:t>
            </a: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EA210B8-A039-4CA1-98A4-BB7CF05C6EB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Is Heat Stress Possible?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296988"/>
            <a:ext cx="8018463" cy="4570412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What is the outside temperature?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How humid is it?  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How windy is it?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Are they working in direct sunlight?  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How close are they to the flame front?  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Are they kneeling or crawling on hot surfaces?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Is this a chemical or flammable fuel fire?  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dirty="0" smtClean="0">
              <a:ea typeface="Geneva"/>
              <a:cs typeface="Geneva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97C8E65-DA29-4F90-BEAD-67694507688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Water and Steam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304213" cy="4525962"/>
          </a:xfrm>
        </p:spPr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Water and steam transfer heat many times faster than air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9017E7E-7992-4FA4-92A8-2FDB52BC1AEA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0726" name="Picture 6" descr="Firefighters in smok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5" y="2397125"/>
            <a:ext cx="4570413" cy="32639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How might you know that someone is suffering from heat stress? 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FC0B301-6012-436C-A306-675CF8621BE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Is Cold Stress Possible?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What is the outside temperature?  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How windy is it?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16981C2-CBD0-4295-9CF8-4293DA2E5FB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794657" y="3424238"/>
            <a:ext cx="319314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Geneva" charset="-128"/>
                <a:cs typeface="+mn-cs"/>
              </a:rPr>
              <a:t>Temperatures between </a:t>
            </a:r>
            <a:r>
              <a:rPr lang="en-US" dirty="0" smtClean="0">
                <a:latin typeface="+mn-lt"/>
                <a:ea typeface="Geneva" charset="-128"/>
                <a:cs typeface="+mn-cs"/>
              </a:rPr>
              <a:t>32°F </a:t>
            </a:r>
            <a:r>
              <a:rPr lang="en-US" dirty="0">
                <a:latin typeface="+mn-lt"/>
                <a:ea typeface="Geneva" charset="-128"/>
                <a:cs typeface="+mn-cs"/>
              </a:rPr>
              <a:t>and 55°F can cause cold injuries. </a:t>
            </a:r>
          </a:p>
        </p:txBody>
      </p:sp>
      <p:pic>
        <p:nvPicPr>
          <p:cNvPr id="32775" name="Picture 7" descr="Firefighter in smoke and debris outs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2459038"/>
            <a:ext cx="4256088" cy="27590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Do You Think?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How might you know that someone is suffering from cold stress? 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03AE395-30DB-4B50-9119-3B0DE50CD11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Three Other Conditions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Dehydration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Altered mental state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Cardiac event</a:t>
            </a:r>
          </a:p>
          <a:p>
            <a:pPr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85CC6FD-7586-4D66-BF37-F487F33944D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4822" name="Picture 6" descr="Rescue workers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2738438"/>
            <a:ext cx="3820946" cy="28590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The Incident Scene </a:t>
            </a:r>
          </a:p>
        </p:txBody>
      </p:sp>
      <p:sp>
        <p:nvSpPr>
          <p:cNvPr id="3584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66C0A26-E58C-4BFC-81C6-CBF4C6CF5FA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5845" name="Picture 5" descr="Firefighters entering burning house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41" y="1230313"/>
            <a:ext cx="7182072" cy="47767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 smtClean="0">
                <a:cs typeface="Times New Roman" pitchFamily="18" charset="0"/>
              </a:rPr>
              <a:t>Administrative Announcements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Breaks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Emergency exits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Restrooms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Smoking policy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Silence cell phones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Module completion requirements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B76A2C2-D895-4CB2-A4EF-3164A73542B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Fire Factors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Type and extent of incident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Length of time to fight fire 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Environmental elements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>
              <a:ea typeface="Geneva"/>
              <a:cs typeface="Geneva"/>
            </a:endParaRPr>
          </a:p>
          <a:p>
            <a:pPr eaLnBrk="1" hangingPunct="1">
              <a:buFont typeface="Arial" pitchFamily="34" charset="0"/>
              <a:buNone/>
            </a:pPr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187CFD7-C681-43A8-85FD-4F0C6B12D02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Rehab Area</a:t>
            </a:r>
          </a:p>
        </p:txBody>
      </p:sp>
      <p:sp>
        <p:nvSpPr>
          <p:cNvPr id="3789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Location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Facilities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Equipment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and Supplies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Setup</a:t>
            </a: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78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C1B1C86-3685-4EE1-BD59-4603364FFC3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37894" name="Picture 7" descr="Firefighters resting in Rehab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1597025"/>
            <a:ext cx="5181600" cy="38846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Location Approved by IC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Protects from the elements (hot and cold)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Provides refuge from the incident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Provides protection from the prevailing environmental conditions (exhaust, smoke, toxins)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Is large enough to accommodate multiple crews and rehabilitation personnel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Is located near or with EMS</a:t>
            </a:r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B5A1DBB-CD7D-470E-BE83-3863E1BBCF5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Multiple Locations</a:t>
            </a:r>
          </a:p>
        </p:txBody>
      </p:sp>
      <p:sp>
        <p:nvSpPr>
          <p:cNvPr id="3993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If location becomes inundated with smoke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IC alerted and location changed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If need more than one location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Incident is big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There are barriers to accessing rehab area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Naming convention</a:t>
            </a: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837416E-572F-44AB-96A4-4F1F7CAD255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cxnSp>
        <p:nvCxnSpPr>
          <p:cNvPr id="39942" name="Straight Arrow Connector 7" descr="North"/>
          <p:cNvCxnSpPr>
            <a:cxnSpLocks noChangeShapeType="1"/>
          </p:cNvCxnSpPr>
          <p:nvPr/>
        </p:nvCxnSpPr>
        <p:spPr bwMode="auto">
          <a:xfrm flipV="1">
            <a:off x="5187950" y="5380038"/>
            <a:ext cx="0" cy="35083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1" name="Rectangle 8"/>
          <p:cNvSpPr>
            <a:spLocks noChangeArrowheads="1"/>
          </p:cNvSpPr>
          <p:nvPr/>
        </p:nvSpPr>
        <p:spPr bwMode="auto">
          <a:xfrm>
            <a:off x="4997450" y="4954588"/>
            <a:ext cx="361950" cy="28733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en-US" dirty="0">
                <a:latin typeface="+mn-lt"/>
                <a:ea typeface="Geneva" charset="-128"/>
                <a:cs typeface="+mn-cs"/>
              </a:rPr>
              <a:t>N</a:t>
            </a:r>
          </a:p>
        </p:txBody>
      </p:sp>
      <p:sp>
        <p:nvSpPr>
          <p:cNvPr id="36872" name="Explosion 2 9"/>
          <p:cNvSpPr>
            <a:spLocks noChangeArrowheads="1"/>
          </p:cNvSpPr>
          <p:nvPr/>
        </p:nvSpPr>
        <p:spPr bwMode="auto">
          <a:xfrm>
            <a:off x="5751513" y="4678363"/>
            <a:ext cx="2682875" cy="1203325"/>
          </a:xfrm>
          <a:prstGeom prst="irregularSeal2">
            <a:avLst/>
          </a:prstGeom>
          <a:solidFill>
            <a:srgbClr val="B9FFB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50000"/>
              </a:lnSpc>
              <a:spcBef>
                <a:spcPts val="1200"/>
              </a:spcBef>
              <a:defRPr/>
            </a:pPr>
            <a:r>
              <a:rPr lang="en-US" sz="2000" dirty="0">
                <a:latin typeface="+mn-lt"/>
                <a:ea typeface="Geneva" charset="-128"/>
                <a:cs typeface="+mn-cs"/>
              </a:rPr>
              <a:t>Incident</a:t>
            </a:r>
          </a:p>
        </p:txBody>
      </p:sp>
      <p:sp>
        <p:nvSpPr>
          <p:cNvPr id="36873" name="TextBox 13"/>
          <p:cNvSpPr txBox="1">
            <a:spLocks noChangeArrowheads="1"/>
          </p:cNvSpPr>
          <p:nvPr/>
        </p:nvSpPr>
        <p:spPr bwMode="auto">
          <a:xfrm>
            <a:off x="5794375" y="4210050"/>
            <a:ext cx="2020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rgbClr val="FF0000"/>
                </a:solidFill>
                <a:latin typeface="+mn-lt"/>
                <a:ea typeface="Geneva" charset="-128"/>
                <a:cs typeface="+mn-cs"/>
              </a:rPr>
              <a:t>Rehab North</a:t>
            </a:r>
          </a:p>
        </p:txBody>
      </p:sp>
      <p:pic>
        <p:nvPicPr>
          <p:cNvPr id="10" name="Picture 9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31763" y="296863"/>
            <a:ext cx="8839200" cy="685800"/>
          </a:xfrm>
        </p:spPr>
        <p:txBody>
          <a:bodyPr/>
          <a:lstStyle/>
          <a:p>
            <a:pPr eaLnBrk="1" hangingPunct="1"/>
            <a:r>
              <a:rPr lang="en-US" altLang="en-US" smtClean="0"/>
              <a:t>Facilities </a:t>
            </a:r>
          </a:p>
        </p:txBody>
      </p:sp>
      <p:sp>
        <p:nvSpPr>
          <p:cNvPr id="4096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E99577A-373F-4AE3-A0F5-F6D1F970858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0965" name="Picture 6" descr="Fire truck, tent, table, facilit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230313"/>
            <a:ext cx="5911850" cy="47926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Equipment and Supplies</a:t>
            </a:r>
          </a:p>
        </p:txBody>
      </p:sp>
      <p:sp>
        <p:nvSpPr>
          <p:cNvPr id="4198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0D0C773-F171-4356-B38D-535B2AA5613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1989" name="Picture 5" descr="Refrigerator full of Gatorade and bottled wa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8" y="1246188"/>
            <a:ext cx="7424737" cy="46339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Setup </a:t>
            </a:r>
          </a:p>
        </p:txBody>
      </p:sp>
      <p:sp>
        <p:nvSpPr>
          <p:cNvPr id="4301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4301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0D607F3-FD71-4CB0-8910-73B763DC2F8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3013" name="Picture 6" descr="Sample layout of a rehabilitation and treatment sector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260475"/>
            <a:ext cx="8064500" cy="474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Activity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95438"/>
            <a:ext cx="8229600" cy="4271962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US" b="1" dirty="0" smtClean="0"/>
              <a:t>Establishing a Rehab Area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800" b="1" dirty="0" smtClean="0"/>
              <a:t>25 minutes:</a:t>
            </a:r>
          </a:p>
          <a:p>
            <a:pPr marL="914400" indent="-463550" eaLnBrk="1" hangingPunct="1">
              <a:buFont typeface="Arial" charset="0"/>
              <a:buChar char="●"/>
              <a:defRPr/>
            </a:pPr>
            <a:r>
              <a:rPr lang="en-US" sz="2800" dirty="0" smtClean="0"/>
              <a:t>As a group, consider four scenarios</a:t>
            </a:r>
          </a:p>
          <a:p>
            <a:pPr marL="914400" indent="-463550" eaLnBrk="1" hangingPunct="1">
              <a:buFont typeface="Arial" charset="0"/>
              <a:buChar char="●"/>
              <a:defRPr/>
            </a:pPr>
            <a:r>
              <a:rPr lang="en-US" sz="2800" dirty="0" smtClean="0"/>
              <a:t>Discuss responses to questions about scenarios</a:t>
            </a:r>
            <a:endParaRPr lang="en-US" sz="2400" dirty="0" smtClean="0"/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2DA9307-AFE6-42C0-9B5B-9A685D57A97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4038" name="Picture 6" descr="Rehab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425" y="3897313"/>
            <a:ext cx="2895600" cy="19399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Rehab Operations</a:t>
            </a:r>
          </a:p>
        </p:txBody>
      </p:sp>
      <p:sp>
        <p:nvSpPr>
          <p:cNvPr id="4505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Review of training up to this point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Why firefighters need rehab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What rehab area looks like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Final section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What happens in each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part of rehab area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CERT members’ roles</a:t>
            </a:r>
          </a:p>
          <a:p>
            <a:pPr lvl="1"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450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0313124-F2FE-46E2-90E1-7E07FB4F93D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5062" name="Picture 5" descr="Firefighters in rehab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13" y="3089275"/>
            <a:ext cx="3268662" cy="2435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CERT Safety</a:t>
            </a:r>
          </a:p>
        </p:txBody>
      </p:sp>
      <p:sp>
        <p:nvSpPr>
          <p:cNvPr id="46083" name="Content Placeholder 6"/>
          <p:cNvSpPr>
            <a:spLocks noGrp="1"/>
          </p:cNvSpPr>
          <p:nvPr>
            <p:ph idx="1"/>
          </p:nvPr>
        </p:nvSpPr>
        <p:spPr>
          <a:xfrm>
            <a:off x="457200" y="120808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PPE</a:t>
            </a:r>
          </a:p>
          <a:p>
            <a:pPr lvl="1" eaLnBrk="1" hangingPunct="1"/>
            <a:r>
              <a:rPr lang="en-US" altLang="en-US" dirty="0" smtClean="0">
                <a:ea typeface="Geneva"/>
                <a:cs typeface="Geneva"/>
              </a:rPr>
              <a:t>Reflective vests and gloves</a:t>
            </a:r>
          </a:p>
          <a:p>
            <a:pPr lvl="1" eaLnBrk="1" hangingPunct="1"/>
            <a:r>
              <a:rPr lang="en-US" altLang="en-US" dirty="0" smtClean="0">
                <a:ea typeface="Geneva"/>
                <a:cs typeface="Geneva"/>
              </a:rPr>
              <a:t>Hard hats not needed, but keep nearby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Avoid smoke; may contain chemicals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Wear exam gloves to remove firefighter’s gear</a:t>
            </a:r>
          </a:p>
          <a:p>
            <a:pPr lvl="1" eaLnBrk="1" hangingPunct="1"/>
            <a:r>
              <a:rPr lang="en-US" altLang="en-US" dirty="0" smtClean="0">
                <a:ea typeface="Geneva"/>
                <a:cs typeface="Geneva"/>
              </a:rPr>
              <a:t>Gear may contain hazardous material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Rehab yourselves</a:t>
            </a:r>
          </a:p>
          <a:p>
            <a:pPr eaLnBrk="1" hangingPunct="1"/>
            <a:endParaRPr lang="en-US" altLang="en-US" dirty="0" smtClean="0">
              <a:ea typeface="Geneva"/>
              <a:cs typeface="Geneva"/>
            </a:endParaRP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460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0697FA8-EE51-4A38-8BB2-8AA992D9E80F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 smtClean="0">
                <a:cs typeface="Times New Roman" pitchFamily="18" charset="0"/>
              </a:rPr>
              <a:t>Module Purpose</a:t>
            </a:r>
            <a:endParaRPr lang="en-US" altLang="en-US" sz="3600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To train CERT members to recognize signs of physiological distress in firefighters</a:t>
            </a:r>
          </a:p>
          <a:p>
            <a:pPr eaLnBrk="1" hangingPunct="1"/>
            <a:r>
              <a:rPr lang="en-US" altLang="en-US" dirty="0" smtClean="0">
                <a:ea typeface="Geneva"/>
                <a:cs typeface="Geneva"/>
              </a:rPr>
              <a:t>To train CERT members to safely set up and perform the </a:t>
            </a:r>
            <a:br>
              <a:rPr lang="en-US" altLang="en-US" dirty="0" smtClean="0">
                <a:ea typeface="Geneva"/>
                <a:cs typeface="Geneva"/>
              </a:rPr>
            </a:br>
            <a:r>
              <a:rPr lang="en-US" altLang="en-US" dirty="0" smtClean="0">
                <a:ea typeface="Geneva"/>
                <a:cs typeface="Geneva"/>
              </a:rPr>
              <a:t>non-medical functions </a:t>
            </a:r>
            <a:br>
              <a:rPr lang="en-US" altLang="en-US" dirty="0" smtClean="0">
                <a:ea typeface="Geneva"/>
                <a:cs typeface="Geneva"/>
              </a:rPr>
            </a:br>
            <a:r>
              <a:rPr lang="en-US" altLang="en-US" dirty="0" smtClean="0">
                <a:ea typeface="Geneva"/>
                <a:cs typeface="Geneva"/>
              </a:rPr>
              <a:t>of firefighter </a:t>
            </a:r>
            <a:br>
              <a:rPr lang="en-US" altLang="en-US" dirty="0" smtClean="0">
                <a:ea typeface="Geneva"/>
                <a:cs typeface="Geneva"/>
              </a:rPr>
            </a:br>
            <a:r>
              <a:rPr lang="en-US" altLang="en-US" dirty="0" smtClean="0">
                <a:ea typeface="Geneva"/>
                <a:cs typeface="Geneva"/>
              </a:rPr>
              <a:t>rehabilitation</a:t>
            </a: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2911EB4-4D7D-40D2-AD4A-AFFEDD2F3A2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0246" name="Picture 5" descr="CERT volunt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575" y="3781425"/>
            <a:ext cx="2959100" cy="1981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Overview of Rehab Operations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Reminder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Training based on NFPA 1584, Standard on the Rehabilitation Process for Members During Emergency Operations and Training Exercises. 2008 Edition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471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09A235A-CA38-4C8C-AAC8-010527D33E4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1. CERT members  are mobilized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CERT </a:t>
            </a:r>
            <a:r>
              <a:rPr lang="en-US" altLang="en-US" u="sng" smtClean="0">
                <a:ea typeface="Geneva"/>
                <a:cs typeface="Geneva"/>
              </a:rPr>
              <a:t>never</a:t>
            </a:r>
            <a:r>
              <a:rPr lang="en-US" altLang="en-US" smtClean="0">
                <a:ea typeface="Geneva"/>
                <a:cs typeface="Geneva"/>
              </a:rPr>
              <a:t> self-deploys for rehab 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CERT will be notified by Incident Command through local protocol when it is needed for firefighter rehab</a:t>
            </a:r>
          </a:p>
          <a:p>
            <a:pPr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4813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Basic Training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Unit 1: Disaster Preparedness</a:t>
            </a:r>
          </a:p>
        </p:txBody>
      </p:sp>
      <p:sp>
        <p:nvSpPr>
          <p:cNvPr id="481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D7F9C8A-6334-457E-9C29-D49E44FAF1E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8134" name="Picture 6" descr="Firefighters in fiel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3595688"/>
            <a:ext cx="3273425" cy="2178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2. CERT members arrive in PPE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altLang="en-US" smtClean="0">
                <a:ea typeface="Geneva"/>
                <a:cs typeface="Geneva"/>
              </a:rPr>
              <a:t>Report to Incident Command Post</a:t>
            </a:r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41F1F3A-F418-4705-9A45-798380887F6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49158" name="Picture 9" descr="CERT member in protective equipmen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38" y="2136775"/>
            <a:ext cx="5370512" cy="3568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3. IC chooses a rehab leader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287338" y="1341438"/>
            <a:ext cx="8537575" cy="4525962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Best if it is firefighter, for credibility with firefighters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Responsibilities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Safety of rehab team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Setup, operations, and stand down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Notifying EMS when firefighter needs additional assistance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Handling logistics; ensuring sufficient supplies 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Having plan for replenishing water and supplies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b="1" smtClean="0">
              <a:ea typeface="Geneva"/>
              <a:cs typeface="Geneva"/>
            </a:endParaRPr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01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C30A742-D847-4F39-A9B9-AC65664C379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Rehab Team Accountability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Accountability is key component of NFPA 1584 standard operating guideline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Accountability system for rehab team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Rehab leader knows who to report to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Names of all team members are recorded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Rehab leader briefs team members on roles and tasks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All documentation is returned to rehab leader at end of operation</a:t>
            </a:r>
          </a:p>
          <a:p>
            <a:pPr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FA1D82B-2A33-4441-A9AC-3BBFB4D8CA0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4. Rehab location chosen 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Protects from the elements (hot and cold)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Provides refuge from the incident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Provides protection from environmental conditions (exhaust, smoke, toxins)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Is large enough to accommodate multiple crews and rehabilitation personnel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Is located near or with EMS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Is approved by IC</a:t>
            </a:r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5D7B43D-53F6-45B4-85BA-D12052347AF6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5. Set up rehab area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What separate areas are needed?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What are the critical supplies to have?</a:t>
            </a:r>
          </a:p>
        </p:txBody>
      </p:sp>
      <p:sp>
        <p:nvSpPr>
          <p:cNvPr id="5325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325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DDAF5A6-A488-4D5F-9C2B-EBB1636DEFA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3254" name="Picture 6" descr="Rehab suppl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975" y="2794000"/>
            <a:ext cx="3814763" cy="2752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6. Firefighters sign in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Establish clear directions to point of entry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All firefighters must sign in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Names and arrival times are recorded on </a:t>
            </a:r>
            <a:r>
              <a:rPr lang="en-US" altLang="en-US" i="1" smtClean="0">
                <a:ea typeface="Geneva"/>
                <a:cs typeface="Geneva"/>
              </a:rPr>
              <a:t>Rehab Area Check-In/Check-Out Sheet</a:t>
            </a:r>
          </a:p>
        </p:txBody>
      </p:sp>
      <p:sp>
        <p:nvSpPr>
          <p:cNvPr id="5427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FADFB79-D89E-4B84-9D54-D36C63AE142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7.  Gear is removed; water is offered</a:t>
            </a:r>
          </a:p>
        </p:txBody>
      </p:sp>
      <p:sp>
        <p:nvSpPr>
          <p:cNvPr id="5529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Offer water immediately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Provide help with removing gear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Firefighters should “dress down” by removing  bunker coats, helmets, and hoods, and by opening bunker pants to promote cooling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Direct firefighters to wash or sanitize hands and face before moving into rest and recovery area</a:t>
            </a:r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B836C9C-7AD1-4270-AE74-9FC8DBAA83C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8. EMS provides medical assessment 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As firefighter enters rest and recovery area, EMS personnel will check vitals (heart rate, blood pressure, respiration, and pulse)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CERT member may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be asked to assist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by recording vitals</a:t>
            </a: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FDAECAD-69B1-4871-8500-E40E0C6390A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6326" name="Picture 6" descr="Firefighter checking an injured person's blood press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0" y="3009900"/>
            <a:ext cx="3810000" cy="2857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You Will Learn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47675" y="1341438"/>
            <a:ext cx="5049838" cy="4525962"/>
          </a:xfrm>
        </p:spPr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Physiological Threats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to Firefighters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The Incident Scene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The Rehab Area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The Rehab Process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ED2F2A1-B807-4A20-8CDB-D89328FD6D2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876425" y="4470400"/>
            <a:ext cx="5915025" cy="129698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Times" pitchFamily="18" charset="0"/>
              </a:rPr>
              <a:t>Training is consistent with and based on NFPA 1584: Standard on the Rehabilitation Process for Members During Emergency Operations and Training Exercises. 2008 Edition</a:t>
            </a:r>
          </a:p>
        </p:txBody>
      </p:sp>
      <p:pic>
        <p:nvPicPr>
          <p:cNvPr id="11271" name="Picture 7" descr="DSCN01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1290638"/>
            <a:ext cx="3810000" cy="2857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9. Rest and recovery activities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Firefighters need to rest in rehab area for at least 10-20 minutes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They should sit, if at all possible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Three CERT tasks:</a:t>
            </a:r>
          </a:p>
          <a:p>
            <a:pPr marL="971550" lvl="1" indent="-514350" eaLnBrk="1" hangingPunct="1">
              <a:buFont typeface="Arial" pitchFamily="34" charset="0"/>
              <a:buAutoNum type="arabicPeriod"/>
            </a:pPr>
            <a:r>
              <a:rPr lang="en-US" altLang="en-US" smtClean="0">
                <a:ea typeface="Geneva"/>
                <a:cs typeface="Geneva"/>
              </a:rPr>
              <a:t>Offer beverages and nutrition</a:t>
            </a:r>
          </a:p>
          <a:p>
            <a:pPr marL="971550" lvl="1" indent="-514350" eaLnBrk="1" hangingPunct="1">
              <a:buFont typeface="Arial" pitchFamily="34" charset="0"/>
              <a:buAutoNum type="arabicPeriod"/>
            </a:pPr>
            <a:r>
              <a:rPr lang="en-US" altLang="en-US" smtClean="0">
                <a:ea typeface="Geneva"/>
                <a:cs typeface="Geneva"/>
              </a:rPr>
              <a:t>Provide cooling and warming as appropriate</a:t>
            </a:r>
          </a:p>
          <a:p>
            <a:pPr marL="971550" lvl="1" indent="-514350" eaLnBrk="1" hangingPunct="1">
              <a:buFont typeface="Arial" pitchFamily="34" charset="0"/>
              <a:buAutoNum type="arabicPeriod"/>
            </a:pPr>
            <a:r>
              <a:rPr lang="en-US" altLang="en-US" smtClean="0">
                <a:ea typeface="Geneva"/>
                <a:cs typeface="Geneva"/>
              </a:rPr>
              <a:t>Monitor for signs of distress</a:t>
            </a:r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73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0F1AD24-ECF1-4D97-A697-002EFA0E37B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Offer Beverages and Nutrition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Rehydration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Have fluids available at all times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Always offer water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After first hour of firefighting, provide a sports drink containing electrolytes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Nourishment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Have appropriate food available in rehab area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During long operations, encourage firefighters to eat</a:t>
            </a: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83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B684643-2B20-41E9-9AE7-02528932592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altLang="en-US" dirty="0" smtClean="0"/>
              <a:t>Provide Cooling - Passive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Remove gear and allow the body to cool naturally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Sit in shaded area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Drink cool or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iced fluids</a:t>
            </a:r>
          </a:p>
          <a:p>
            <a:pPr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593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A1784A7-E033-4EFD-A478-65EBB9F1AAEC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59398" name="Picture 6" descr="Firefighters in shaded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44713"/>
            <a:ext cx="4319588" cy="3594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Provide Cooling - Active</a:t>
            </a:r>
          </a:p>
        </p:txBody>
      </p:sp>
      <p:sp>
        <p:nvSpPr>
          <p:cNvPr id="60419" name="Content Placeholder 8"/>
          <p:cNvSpPr>
            <a:spLocks noGrp="1"/>
          </p:cNvSpPr>
          <p:nvPr>
            <p:ph idx="1"/>
          </p:nvPr>
        </p:nvSpPr>
        <p:spPr>
          <a:xfrm>
            <a:off x="457200" y="1341438"/>
            <a:ext cx="8399463" cy="4525962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Active cooling situations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Whenever there is potential for heat stress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After second and each subsequent SCBA tank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Guidelines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Put wet towels on head and neck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Sit in front of misting system/fan or in air-conditioned area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Submerge hands and arms in water </a:t>
            </a:r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04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0B9A550-DFCF-4D96-9F51-A1AF79232F1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Provide Cooling – Active (cont’d)</a:t>
            </a:r>
          </a:p>
        </p:txBody>
      </p:sp>
      <p:sp>
        <p:nvSpPr>
          <p:cNvPr id="6144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144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6D4133A-EC3D-440D-A197-4316A5D86A74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1445" name="Picture 6" descr="Rehab area with f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2185988"/>
            <a:ext cx="3717925" cy="2527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6" name="Picture 5" descr="Volunteers immersing their arms in cool wa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38" y="1311275"/>
            <a:ext cx="3427412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Provide Warming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Have firefighters move to dry, heated area protected from elements (wind, snow, rain)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ONLY remove wet gear if there is heated area and warm, dry clothing available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Offer dry socks or clothing if gear is removed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Encourage firefighters to drink warm fluids</a:t>
            </a:r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24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368B33B-68BE-4482-8F8A-B61B04575EA0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Monitor Physical Status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457200" y="1241425"/>
            <a:ext cx="8229600" cy="2560638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Expect firefighters to be hot, flushed, sweaty, and tired 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Conditions should improve pretty quickly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Get sense of how firefighter looks when first leaving fire in order to gauge improvement 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34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0138ED4-5991-41E4-987E-9A6B227439D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Check Mental Status</a:t>
            </a: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Can firefighter make eye contact?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Is firefighter oriented to person, place, and time?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Can firefighter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respond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coherently and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logically?</a:t>
            </a:r>
          </a:p>
          <a:p>
            <a:pPr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7D2D1E6-9083-47F7-8F1E-1D75BD782BB2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4518" name="Picture 5" descr="Firefighters drinking water in rehab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88" y="2741613"/>
            <a:ext cx="4002087" cy="30765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Watch for Signs of Distress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Look for signs of heat stress/dehydration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In cold weather, look for signs of cold stress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Watch for signs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of a cardiac event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55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1E103C0-2CD6-42AF-8D6D-885B5BF39225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5542" name="Picture 5" descr="Taking temperature of a firefighter in rehab 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2552700"/>
            <a:ext cx="4049713" cy="32019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10. If a firefighter is distressed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If you see any indication that firefighter is in trouble, notify rehab leader immediately 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Indication may be as simple as “I don’t feel good”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Rehab leader will notify EMS; may alert Incident Command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EMS will then be responsible for treatment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65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987F1B2-4224-47F1-884E-3470ABC57AF8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Module Objectives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800" smtClean="0">
                <a:ea typeface="Geneva"/>
                <a:cs typeface="Geneva"/>
              </a:rPr>
              <a:t>At the end of this module, you will be able to:</a:t>
            </a:r>
          </a:p>
          <a:p>
            <a:pPr eaLnBrk="1" hangingPunct="1"/>
            <a:r>
              <a:rPr lang="en-US" altLang="en-US" sz="2800" smtClean="0">
                <a:ea typeface="Geneva"/>
                <a:cs typeface="Geneva"/>
              </a:rPr>
              <a:t>Define firefighter rehab</a:t>
            </a:r>
          </a:p>
          <a:p>
            <a:pPr eaLnBrk="1" hangingPunct="1"/>
            <a:r>
              <a:rPr lang="en-US" altLang="en-US" sz="2800" smtClean="0">
                <a:ea typeface="Geneva"/>
                <a:cs typeface="Geneva"/>
              </a:rPr>
              <a:t>Identify the purpose of firefighter rehab</a:t>
            </a:r>
          </a:p>
          <a:p>
            <a:pPr eaLnBrk="1" hangingPunct="1"/>
            <a:r>
              <a:rPr lang="en-US" altLang="en-US" sz="2800" smtClean="0">
                <a:ea typeface="Geneva"/>
                <a:cs typeface="Geneva"/>
              </a:rPr>
              <a:t>Describe the physiological threats to firefighters</a:t>
            </a:r>
          </a:p>
          <a:p>
            <a:pPr eaLnBrk="1" hangingPunct="1"/>
            <a:r>
              <a:rPr lang="en-US" altLang="en-US" sz="2800" smtClean="0">
                <a:ea typeface="Geneva"/>
                <a:cs typeface="Geneva"/>
              </a:rPr>
              <a:t>Describe the primary components of firefighting</a:t>
            </a:r>
          </a:p>
          <a:p>
            <a:pPr eaLnBrk="1" hangingPunct="1"/>
            <a:r>
              <a:rPr lang="en-US" altLang="en-US" sz="2800" smtClean="0">
                <a:ea typeface="Geneva"/>
                <a:cs typeface="Geneva"/>
              </a:rPr>
              <a:t>Set up a rehab area</a:t>
            </a:r>
          </a:p>
          <a:p>
            <a:pPr eaLnBrk="1" hangingPunct="1"/>
            <a:r>
              <a:rPr lang="en-US" altLang="en-US" sz="2800" smtClean="0">
                <a:ea typeface="Geneva"/>
                <a:cs typeface="Geneva"/>
              </a:rPr>
              <a:t>Conduct rehab operations 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z="2800" smtClean="0">
              <a:ea typeface="Geneva"/>
              <a:cs typeface="Geneva"/>
            </a:endParaRPr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22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80529C1-5B20-4311-84BA-3A06F322219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11. Firefighters sign out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468313" y="1341438"/>
            <a:ext cx="8218487" cy="4527550"/>
          </a:xfrm>
        </p:spPr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All firefighters must sign out</a:t>
            </a:r>
          </a:p>
          <a:p>
            <a:pPr lvl="1" eaLnBrk="1" hangingPunct="1"/>
            <a:r>
              <a:rPr lang="en-US" altLang="en-US" smtClean="0">
                <a:ea typeface="Geneva"/>
                <a:cs typeface="Geneva"/>
              </a:rPr>
              <a:t>Departure times are recorded on </a:t>
            </a:r>
            <a:r>
              <a:rPr lang="en-US" altLang="en-US" i="1" smtClean="0">
                <a:ea typeface="Geneva"/>
                <a:cs typeface="Geneva"/>
              </a:rPr>
              <a:t>Rehab Area Check-In/Check-Out Sheet</a:t>
            </a:r>
          </a:p>
          <a:p>
            <a:pPr eaLnBrk="1" hangingPunct="1"/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75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C947A0F-2DEF-44CB-AADF-CFCEB24F7C53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59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One Exception</a:t>
            </a: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Some jurisdictions may allow member of the rehab team to leave the rehab area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If so, CERT members should provide water closer to the fire scene to assist firefighters with self-rehab</a:t>
            </a: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86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6278AB0-3B8D-4ADB-B9BB-D812BDAC9259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60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Activity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95438"/>
            <a:ext cx="8229600" cy="4271962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US" b="1" dirty="0" smtClean="0"/>
              <a:t>Rehab Area Operations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800" b="1" dirty="0" smtClean="0"/>
              <a:t>55 minutes: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en-US" sz="2800" dirty="0" smtClean="0"/>
              <a:t>	Detailed instructions are provided in Participant Manual.</a:t>
            </a:r>
          </a:p>
          <a:p>
            <a:pPr lvl="1" eaLnBrk="1" hangingPunct="1">
              <a:defRPr/>
            </a:pPr>
            <a:r>
              <a:rPr lang="en-US" dirty="0" smtClean="0"/>
              <a:t>Identify initial roles: 3-4 minutes</a:t>
            </a:r>
          </a:p>
          <a:p>
            <a:pPr lvl="1" eaLnBrk="1" hangingPunct="1">
              <a:defRPr/>
            </a:pPr>
            <a:r>
              <a:rPr lang="en-US" dirty="0" smtClean="0"/>
              <a:t>Set up rehab area: no more than 5 minutes</a:t>
            </a:r>
          </a:p>
          <a:p>
            <a:pPr lvl="1" eaLnBrk="1" hangingPunct="1">
              <a:defRPr/>
            </a:pPr>
            <a:r>
              <a:rPr lang="en-US" dirty="0" smtClean="0"/>
              <a:t>Process firefighters: about 25 minutes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endParaRPr lang="en-US" sz="2400" dirty="0" smtClean="0"/>
          </a:p>
        </p:txBody>
      </p:sp>
      <p:sp>
        <p:nvSpPr>
          <p:cNvPr id="696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696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BDF547D-CA32-4CE4-BBE7-955E7BAA5491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61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Module Summary</a:t>
            </a:r>
            <a:endParaRPr lang="en-US" altLang="en-US" smtClean="0"/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Geneva"/>
                <a:cs typeface="Geneva"/>
              </a:rPr>
              <a:t>Introduction and Overview 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Physiological Threats to Firefighters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The Incident Scene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The Rehab Area</a:t>
            </a:r>
          </a:p>
          <a:p>
            <a:pPr eaLnBrk="1" hangingPunct="1"/>
            <a:r>
              <a:rPr lang="en-US" altLang="en-US" smtClean="0">
                <a:ea typeface="Geneva"/>
                <a:cs typeface="Geneva"/>
              </a:rPr>
              <a:t>The Rehab Process</a:t>
            </a:r>
          </a:p>
          <a:p>
            <a:pPr eaLnBrk="1" hangingPunct="1">
              <a:buFont typeface="Arial" pitchFamily="34" charset="0"/>
              <a:buNone/>
            </a:pPr>
            <a:endParaRPr lang="en-US" altLang="en-US" smtClean="0">
              <a:ea typeface="Geneva"/>
              <a:cs typeface="Geneva"/>
            </a:endParaRPr>
          </a:p>
        </p:txBody>
      </p:sp>
      <p:sp>
        <p:nvSpPr>
          <p:cNvPr id="7066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706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8395880-018C-4CFB-943F-0D016FB40BFD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62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6" name="Picture 5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EMA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cs typeface="Times New Roman" pitchFamily="18" charset="0"/>
              </a:rPr>
              <a:t>What Do You Think?</a:t>
            </a:r>
            <a:endParaRPr lang="en-US" altLang="en-US" smtClean="0"/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398463" y="1312863"/>
            <a:ext cx="8383587" cy="4525962"/>
          </a:xfrm>
        </p:spPr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What is firefighter rehab?</a:t>
            </a:r>
            <a:endParaRPr lang="en-US" altLang="en-US" sz="2400" smtClean="0">
              <a:ea typeface="Geneva"/>
              <a:cs typeface="Geneva"/>
            </a:endParaRP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EFE8E33-4EB9-498B-92BD-F1F19FBF8F8E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3318" name="Picture 7" descr="Firefighte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225" y="2466975"/>
            <a:ext cx="4692650" cy="300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Firefighter Rehabilitation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en-US" altLang="en-US" smtClean="0">
                <a:ea typeface="Geneva"/>
                <a:cs typeface="Geneva"/>
              </a:rPr>
              <a:t>Firefighter rehabilitation is the process of providing </a:t>
            </a:r>
            <a:r>
              <a:rPr lang="en-US" altLang="en-US" u="sng" smtClean="0">
                <a:ea typeface="Geneva"/>
                <a:cs typeface="Geneva"/>
              </a:rPr>
              <a:t>rest</a:t>
            </a:r>
            <a:r>
              <a:rPr lang="en-US" altLang="en-US" smtClean="0">
                <a:ea typeface="Geneva"/>
                <a:cs typeface="Geneva"/>
              </a:rPr>
              <a:t>, </a:t>
            </a:r>
            <a:r>
              <a:rPr lang="en-US" altLang="en-US" u="sng" smtClean="0">
                <a:ea typeface="Geneva"/>
                <a:cs typeface="Geneva"/>
              </a:rPr>
              <a:t>rehydration</a:t>
            </a:r>
            <a:r>
              <a:rPr lang="en-US" altLang="en-US" smtClean="0">
                <a:ea typeface="Geneva"/>
                <a:cs typeface="Geneva"/>
              </a:rPr>
              <a:t>, </a:t>
            </a:r>
            <a:r>
              <a:rPr lang="en-US" altLang="en-US" u="sng" smtClean="0">
                <a:ea typeface="Geneva"/>
                <a:cs typeface="Geneva"/>
              </a:rPr>
              <a:t>nourishment</a:t>
            </a:r>
            <a:r>
              <a:rPr lang="en-US" altLang="en-US" smtClean="0">
                <a:ea typeface="Geneva"/>
                <a:cs typeface="Geneva"/>
              </a:rPr>
              <a:t>, and </a:t>
            </a:r>
            <a:r>
              <a:rPr lang="en-US" altLang="en-US" u="sng" smtClean="0">
                <a:ea typeface="Geneva"/>
                <a:cs typeface="Geneva"/>
              </a:rPr>
              <a:t>medical evaluation</a:t>
            </a:r>
            <a:r>
              <a:rPr lang="en-US" altLang="en-US" smtClean="0">
                <a:ea typeface="Geneva"/>
                <a:cs typeface="Geneva"/>
              </a:rPr>
              <a:t> to members who are involved in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extended or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extreme incident </a:t>
            </a:r>
            <a:br>
              <a:rPr lang="en-US" altLang="en-US" smtClean="0">
                <a:ea typeface="Geneva"/>
                <a:cs typeface="Geneva"/>
              </a:rPr>
            </a:br>
            <a:r>
              <a:rPr lang="en-US" altLang="en-US" smtClean="0">
                <a:ea typeface="Geneva"/>
                <a:cs typeface="Geneva"/>
              </a:rPr>
              <a:t>scene operations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3C85A60-1149-467A-A4E8-3AD1CCCFE597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4342" name="Picture 6" descr="DSC_00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8" y="3011488"/>
            <a:ext cx="4002087" cy="28686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EMA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Why Is Rehab Needed?</a:t>
            </a:r>
          </a:p>
        </p:txBody>
      </p:sp>
      <p:sp>
        <p:nvSpPr>
          <p:cNvPr id="15363" name="Content Placeholder 15"/>
          <p:cNvSpPr>
            <a:spLocks noGrp="1"/>
          </p:cNvSpPr>
          <p:nvPr>
            <p:ph idx="1"/>
          </p:nvPr>
        </p:nvSpPr>
        <p:spPr>
          <a:xfrm>
            <a:off x="438150" y="1236663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en-US" smtClean="0">
                <a:ea typeface="Geneva"/>
                <a:cs typeface="Geneva"/>
              </a:rPr>
              <a:t>Firefighting is hot and strenuous work!</a:t>
            </a: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smtClean="0">
                <a:solidFill>
                  <a:schemeClr val="tx1"/>
                </a:solidFill>
              </a:rPr>
              <a:t>CERT Firefighter Rehab</a:t>
            </a: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A41B235-0177-4CDD-9513-276D50CDAF5B}" type="slidenum">
              <a:rPr lang="en-US" altLang="en-US" sz="1400" smtClean="0">
                <a:solidFill>
                  <a:schemeClr val="tx1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 smtClean="0">
              <a:solidFill>
                <a:schemeClr val="tx1"/>
              </a:solidFill>
            </a:endParaRPr>
          </a:p>
        </p:txBody>
      </p:sp>
      <p:pic>
        <p:nvPicPr>
          <p:cNvPr id="15366" name="Picture 9" descr="Firefight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2552700"/>
            <a:ext cx="2198687" cy="333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10" descr="Firefight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58975"/>
            <a:ext cx="3648075" cy="2427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11" descr="Firefighter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8" y="2876550"/>
            <a:ext cx="2454275" cy="1838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Oval 8"/>
          <p:cNvSpPr>
            <a:spLocks noChangeArrowheads="1"/>
          </p:cNvSpPr>
          <p:nvPr/>
        </p:nvSpPr>
        <p:spPr bwMode="auto">
          <a:xfrm>
            <a:off x="5654675" y="4465638"/>
            <a:ext cx="3098800" cy="1382712"/>
          </a:xfrm>
          <a:prstGeom prst="ellipse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6600"/>
              </a:buClr>
              <a:buFont typeface="Arial" pitchFamily="34" charset="0"/>
              <a:buChar char="●"/>
              <a:defRPr sz="3200">
                <a:solidFill>
                  <a:srgbClr val="0066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800">
                <a:solidFill>
                  <a:srgbClr val="0066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2400">
                <a:solidFill>
                  <a:srgbClr val="0066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§"/>
              <a:defRPr sz="2000">
                <a:solidFill>
                  <a:srgbClr val="0066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Font typeface="Wingdings" pitchFamily="2" charset="2"/>
              <a:buChar char="v"/>
              <a:defRPr sz="1600">
                <a:solidFill>
                  <a:srgbClr val="006600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chemeClr val="tx1"/>
                </a:solidFill>
                <a:latin typeface="Times" pitchFamily="18" charset="0"/>
              </a:rPr>
              <a:t>Leads to dehydration and heat stress</a:t>
            </a:r>
          </a:p>
        </p:txBody>
      </p:sp>
      <p:pic>
        <p:nvPicPr>
          <p:cNvPr id="10" name="Picture 9" descr="CERT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48" y="6153467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FEMA logo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3" y="6170930"/>
            <a:ext cx="1660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ert_template">
  <a:themeElements>
    <a:clrScheme name="1_Cer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r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1_Cer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r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rt_ppt_template_all but TTT">
  <a:themeElements>
    <a:clrScheme name="Cert_ppt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t_pp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rt_pp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_ppt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t_ppt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F9298FD-D7AB-4525-B6B5-CE8310A877A7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7952A29-FA5E-46FB-B43F-86893BC6BE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700FA0-1403-46D5-81C5-966F879134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4030</TotalTime>
  <Words>2051</Words>
  <Application>Microsoft Office PowerPoint</Application>
  <PresentationFormat>On-screen Show (4:3)</PresentationFormat>
  <Paragraphs>475</Paragraphs>
  <Slides>63</Slides>
  <Notes>63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65" baseType="lpstr">
      <vt:lpstr>1_Cert_template</vt:lpstr>
      <vt:lpstr>Cert_ppt_template_all but TTT</vt:lpstr>
      <vt:lpstr>Firefighter Rehab</vt:lpstr>
      <vt:lpstr>Participant Introductions</vt:lpstr>
      <vt:lpstr>Administrative Announcements</vt:lpstr>
      <vt:lpstr>Module Purpose</vt:lpstr>
      <vt:lpstr>What You Will Learn</vt:lpstr>
      <vt:lpstr>Module Objectives</vt:lpstr>
      <vt:lpstr>What Do You Think?</vt:lpstr>
      <vt:lpstr>Firefighter Rehabilitation</vt:lpstr>
      <vt:lpstr>Why Is Rehab Needed?</vt:lpstr>
      <vt:lpstr>Effects of Heat Stress</vt:lpstr>
      <vt:lpstr>Additional Stress Factors</vt:lpstr>
      <vt:lpstr>The Facts</vt:lpstr>
      <vt:lpstr>The Facts (cont’d)</vt:lpstr>
      <vt:lpstr>Purpose of Rehab </vt:lpstr>
      <vt:lpstr>NFPA 1584 Guidelines</vt:lpstr>
      <vt:lpstr>NFPA 1584 Guideline #1</vt:lpstr>
      <vt:lpstr>NFPA 1584 Guideline #2</vt:lpstr>
      <vt:lpstr>Variation on Guidelines 1-2</vt:lpstr>
      <vt:lpstr>CERT Members and Rehab</vt:lpstr>
      <vt:lpstr>What Do You Think?</vt:lpstr>
      <vt:lpstr>Physiological Threats to Firefighters</vt:lpstr>
      <vt:lpstr>Heat Stress</vt:lpstr>
      <vt:lpstr>Is Heat Stress Possible?</vt:lpstr>
      <vt:lpstr>Water and Steam</vt:lpstr>
      <vt:lpstr>What Do You Think?</vt:lpstr>
      <vt:lpstr>Is Cold Stress Possible?</vt:lpstr>
      <vt:lpstr>What Do You Think?</vt:lpstr>
      <vt:lpstr>Three Other Conditions</vt:lpstr>
      <vt:lpstr>The Incident Scene </vt:lpstr>
      <vt:lpstr>Fire Factors</vt:lpstr>
      <vt:lpstr>The Rehab Area</vt:lpstr>
      <vt:lpstr>Location Approved by IC</vt:lpstr>
      <vt:lpstr>Multiple Locations</vt:lpstr>
      <vt:lpstr>Facilities </vt:lpstr>
      <vt:lpstr>Equipment and Supplies</vt:lpstr>
      <vt:lpstr>Sample Setup </vt:lpstr>
      <vt:lpstr>Activity</vt:lpstr>
      <vt:lpstr>Rehab Operations</vt:lpstr>
      <vt:lpstr>CERT Safety</vt:lpstr>
      <vt:lpstr>Overview of Rehab Operations</vt:lpstr>
      <vt:lpstr>1. CERT members  are mobilized</vt:lpstr>
      <vt:lpstr>2. CERT members arrive in PPE</vt:lpstr>
      <vt:lpstr>3. IC chooses a rehab leader</vt:lpstr>
      <vt:lpstr>Rehab Team Accountability</vt:lpstr>
      <vt:lpstr>4. Rehab location chosen </vt:lpstr>
      <vt:lpstr>5. Set up rehab area</vt:lpstr>
      <vt:lpstr>6. Firefighters sign in</vt:lpstr>
      <vt:lpstr>7.  Gear is removed; water is offered</vt:lpstr>
      <vt:lpstr>8. EMS provides medical assessment </vt:lpstr>
      <vt:lpstr>9. Rest and recovery activities</vt:lpstr>
      <vt:lpstr>Offer Beverages and Nutrition</vt:lpstr>
      <vt:lpstr>Provide Cooling - Passive</vt:lpstr>
      <vt:lpstr>Provide Cooling - Active</vt:lpstr>
      <vt:lpstr>Provide Cooling – Active (cont’d)</vt:lpstr>
      <vt:lpstr>Provide Warming</vt:lpstr>
      <vt:lpstr>Monitor Physical Status</vt:lpstr>
      <vt:lpstr>Check Mental Status</vt:lpstr>
      <vt:lpstr>Watch for Signs of Distress</vt:lpstr>
      <vt:lpstr>10. If a firefighter is distressed</vt:lpstr>
      <vt:lpstr>11. Firefighters sign out</vt:lpstr>
      <vt:lpstr>One Exception</vt:lpstr>
      <vt:lpstr>Activity</vt:lpstr>
      <vt:lpstr>Module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Firefighter Rehab</dc:title>
  <dc:subject>This module is to train CERT members to recognize signs of physiological distress in firefighters</dc:subject>
  <dc:creator>FEMA;Community Emergency Response Team</dc:creator>
  <cp:keywords>FEMA, CERT, firefighter, rehab</cp:keywords>
  <cp:lastModifiedBy>Jones, Cynthia</cp:lastModifiedBy>
  <cp:revision>335</cp:revision>
  <cp:lastPrinted>2011-04-04T13:15:12Z</cp:lastPrinted>
  <dcterms:created xsi:type="dcterms:W3CDTF">2005-12-20T16:22:26Z</dcterms:created>
  <dcterms:modified xsi:type="dcterms:W3CDTF">2016-07-05T20:34:49Z</dcterms:modified>
</cp:coreProperties>
</file>