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  <p:sldMasterId id="2147483683" r:id="rId5"/>
  </p:sldMasterIdLst>
  <p:notesMasterIdLst>
    <p:notesMasterId r:id="rId59"/>
  </p:notesMasterIdLst>
  <p:handoutMasterIdLst>
    <p:handoutMasterId r:id="rId60"/>
  </p:handoutMasterIdLst>
  <p:sldIdLst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50" r:id="rId55"/>
    <p:sldId id="351" r:id="rId56"/>
    <p:sldId id="352" r:id="rId57"/>
    <p:sldId id="353" r:id="rId5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9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38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fld id="{6CA6D673-BDAD-4F46-BF9D-615A75BC21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27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fld id="{4CB98B0D-B5DB-4B57-9189-F5C2C7D188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21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60746E27-EFCB-4552-B824-C1ED4C204089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5A568D9A-B3DA-4B40-A06F-86CB5E126432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FEC8BE82-3833-4628-8654-F468B9043509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AF7F06B5-928D-4D56-B1C0-A5A95A260EF7}" type="slidenum">
              <a:rPr lang="en-US" altLang="en-US" sz="1200" smtClean="0"/>
              <a:pPr/>
              <a:t>12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22583854-E126-4539-87AA-A84AA15EB85F}" type="slidenum">
              <a:rPr lang="en-US" altLang="en-US" sz="1200" smtClean="0"/>
              <a:pPr/>
              <a:t>13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B962F0D7-E5D7-4B4A-B716-BE41F93E0139}" type="slidenum">
              <a:rPr lang="en-US" altLang="en-US" sz="1200" smtClean="0"/>
              <a:pPr/>
              <a:t>14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47526603-4387-490D-862B-D21A5CC27EA5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D35453E0-05A5-4921-AFB9-B815CF56DCE0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FDC137D4-7249-4089-A636-95649AB48E4C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EEB1FFB4-B4F7-4A6D-A3BD-EDDFDE2D5C3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3918BAB4-872C-454B-BB73-AAF3627B80EE}" type="slidenum">
              <a:rPr lang="en-US" altLang="en-US" sz="1200"/>
              <a:pPr algn="r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3D3B768F-04EE-4A22-A6CE-C62615C3A346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FFAC6AFD-F5E5-48DB-81E8-5FB060FAF824}" type="slidenum">
              <a:rPr lang="en-US" altLang="en-US" sz="1200"/>
              <a:pPr algn="r"/>
              <a:t>20</a:t>
            </a:fld>
            <a:endParaRPr lang="en-US" altLang="en-US" sz="12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0A0B14F-D016-48E4-9DA9-8177A27DC909}" type="slidenum">
              <a:rPr lang="en-US" altLang="en-US" sz="1200" smtClean="0"/>
              <a:pPr/>
              <a:t>21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A8EFEF8-F1C8-4788-A86D-B96737358571}" type="slidenum">
              <a:rPr lang="en-US" altLang="en-US" sz="1200" smtClean="0"/>
              <a:pPr/>
              <a:t>22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7CE45318-6CCB-487F-81C7-6C22A0B31144}" type="slidenum">
              <a:rPr lang="en-US" altLang="en-US" sz="1200" smtClean="0"/>
              <a:pPr/>
              <a:t>23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4EF0586F-BC85-44BA-8D28-FD0729037024}" type="slidenum">
              <a:rPr lang="en-US" altLang="en-US" sz="1200"/>
              <a:pPr algn="r"/>
              <a:t>24</a:t>
            </a:fld>
            <a:endParaRPr lang="en-US" altLang="en-US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389B85E8-EBDE-44A6-A830-6EA4A47EC4B0}" type="slidenum">
              <a:rPr lang="en-US" altLang="en-US" sz="1200" smtClean="0"/>
              <a:pPr/>
              <a:t>25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17D26B5-04CC-485A-9032-D3663C74F0F5}" type="slidenum">
              <a:rPr lang="en-US" altLang="en-US" sz="1200" smtClean="0"/>
              <a:pPr/>
              <a:t>26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3E2D3EA-F46A-4767-86DC-51416AB88CB3}" type="slidenum">
              <a:rPr lang="en-US" altLang="en-US" sz="1200" smtClean="0"/>
              <a:pPr/>
              <a:t>27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489E10D0-FB2C-4D83-874C-31A29BC225DD}" type="slidenum">
              <a:rPr lang="en-US" altLang="en-US" sz="1200"/>
              <a:pPr algn="r"/>
              <a:t>28</a:t>
            </a:fld>
            <a:endParaRPr lang="en-US" altLang="en-US" sz="120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1EB64F5F-059E-4DF2-BB8B-8D9C6A7880FC}" type="slidenum">
              <a:rPr lang="en-US" altLang="en-US" sz="1200"/>
              <a:pPr algn="r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C39AC11-396C-49A6-8609-C3BFEFF7A9E2}" type="slidenum">
              <a:rPr lang="en-US" altLang="en-US" sz="1200" smtClean="0"/>
              <a:pPr/>
              <a:t>29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B950FF7D-7718-475F-9C4C-F76729257621}" type="slidenum">
              <a:rPr lang="en-US" altLang="en-US" sz="1200" smtClean="0"/>
              <a:pPr/>
              <a:t>30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46B2092A-1919-4B76-A1E4-2A4E2ECA9693}" type="slidenum">
              <a:rPr lang="en-US" altLang="en-US" sz="1200" smtClean="0"/>
              <a:pPr/>
              <a:t>31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D87A5BEA-285A-4A1A-AA58-9504DDCF6DE9}" type="slidenum">
              <a:rPr lang="en-US" altLang="en-US" sz="1200" smtClean="0"/>
              <a:pPr/>
              <a:t>32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7E28A23F-3C6B-4132-8E85-0421CE9F7407}" type="slidenum">
              <a:rPr lang="en-US" altLang="en-US" sz="1200"/>
              <a:pPr algn="r"/>
              <a:t>33</a:t>
            </a:fld>
            <a:endParaRPr lang="en-US" altLang="en-US" sz="120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015D407F-FA50-41B7-AE9B-AB41829571BD}" type="slidenum">
              <a:rPr lang="en-US" altLang="en-US" sz="1200" smtClean="0"/>
              <a:pPr/>
              <a:t>34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588509E8-39E9-4D5E-A823-00A74915ED36}" type="slidenum">
              <a:rPr lang="en-US" altLang="en-US" sz="1200" smtClean="0"/>
              <a:pPr/>
              <a:t>35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E9C5CDA2-69A0-4FE4-B61B-81D719991724}" type="slidenum">
              <a:rPr lang="en-US" altLang="en-US" sz="1200" smtClean="0"/>
              <a:pPr/>
              <a:t>37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0DC60F91-77E3-4533-9734-09232CD4BACA}" type="slidenum">
              <a:rPr lang="en-US" altLang="en-US" sz="1200"/>
              <a:pPr algn="r"/>
              <a:t>38</a:t>
            </a:fld>
            <a:endParaRPr lang="en-US" altLang="en-US" sz="120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E5A8B112-4C7B-433E-AEDF-DA876F0D6BE2}" type="slidenum">
              <a:rPr lang="en-US" altLang="en-US" sz="1200" smtClean="0"/>
              <a:pPr/>
              <a:t>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F5EE7171-021E-4E38-BC41-5B8EDB7B7033}" type="slidenum">
              <a:rPr lang="en-US" altLang="en-US" sz="1200" smtClean="0"/>
              <a:pPr/>
              <a:t>39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2D970432-49F8-497E-B572-CE0061B65705}" type="slidenum">
              <a:rPr lang="en-US" altLang="en-US" sz="1200" smtClean="0"/>
              <a:pPr/>
              <a:t>40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19D271E8-DF40-4C96-8B97-257D7C0E6CEC}" type="slidenum">
              <a:rPr lang="en-US" altLang="en-US" sz="1200" smtClean="0"/>
              <a:pPr/>
              <a:t>41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202F76D3-BA20-426E-AD6A-2CBAC7052A57}" type="slidenum">
              <a:rPr lang="en-US" altLang="en-US" sz="1200" smtClean="0"/>
              <a:pPr/>
              <a:t>42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958D1948-331D-469F-95DF-064D595B2B85}" type="slidenum">
              <a:rPr lang="en-US" altLang="en-US" sz="1200" smtClean="0"/>
              <a:pPr/>
              <a:t>43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AEDF442F-F15C-45D1-83F3-BAB475CF4840}" type="slidenum">
              <a:rPr lang="en-US" altLang="en-US" sz="1200" smtClean="0"/>
              <a:pPr/>
              <a:t>44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5560A6A4-C4A4-4485-A1E6-7809CCB0E0E6}" type="slidenum">
              <a:rPr lang="en-US" altLang="en-US" sz="1200" smtClean="0"/>
              <a:pPr/>
              <a:t>45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67696C01-3CE6-47CA-9D0C-421B1A2C424F}" type="slidenum">
              <a:rPr lang="en-US" altLang="en-US" sz="1200" smtClean="0"/>
              <a:pPr/>
              <a:t>46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90FA74E8-57C0-4960-882C-A2680E1493E5}" type="slidenum">
              <a:rPr lang="en-US" altLang="en-US" sz="1200" smtClean="0"/>
              <a:pPr/>
              <a:t>47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AB1B8F36-A018-4284-9334-00CA891E0D58}" type="slidenum">
              <a:rPr lang="en-US" altLang="en-US" sz="1200" smtClean="0"/>
              <a:pPr/>
              <a:t>48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665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/>
            <a:fld id="{19DE0F99-1296-4B7E-B809-637BDA903AA7}" type="slidenum">
              <a:rPr lang="en-US" altLang="en-US" sz="1200"/>
              <a:pPr algn="r"/>
              <a:t>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EAD56580-E736-4FD2-9EB1-36EE937ACD85}" type="slidenum">
              <a:rPr lang="en-US" altLang="en-US" sz="1200" smtClean="0"/>
              <a:pPr/>
              <a:t>49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0508BD53-BBE8-40FF-9DA2-3A26D16EC67F}" type="slidenum">
              <a:rPr lang="en-US" altLang="en-US" sz="1200" smtClean="0"/>
              <a:pPr/>
              <a:t>50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E8EC100D-F053-491E-91F5-D6005962A4B4}" type="slidenum">
              <a:rPr lang="en-US" altLang="en-US" sz="1200" smtClean="0"/>
              <a:pPr/>
              <a:t>51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C577FBB2-B340-42A6-854B-658ECB212D4A}" type="slidenum">
              <a:rPr lang="en-US" altLang="en-US" sz="1200" smtClean="0"/>
              <a:pPr/>
              <a:t>52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387D8F0D-90EF-4845-97FC-9092262FE2D1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fld id="{2DF9FF25-8847-4AF9-9DDB-7BFE74C6495A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l"/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Training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l"/>
            <a:r>
              <a:rPr lang="en-US" altLang="en-US" sz="1800" i="1">
                <a:solidFill>
                  <a:schemeClr val="bg1"/>
                </a:solidFill>
              </a:rPr>
              <a:t>2008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5923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F9689D0-C928-4A60-B86C-CCC75C58E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5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CF1338D-DDD7-4B65-87CF-3D66DBB51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88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715" y="4369481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71435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57488" y="6245225"/>
            <a:ext cx="34829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86513" y="6245225"/>
            <a:ext cx="13096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9968659C-0C67-4B58-B49B-DF92EE19F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44352C9-C6AE-43A6-BB46-FFEB1E1C8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49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407511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19888" y="6245225"/>
            <a:ext cx="976312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A7F36BC2-E87F-4C05-AA38-6A41E12CE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33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A484B7F7-CB56-4FED-99A5-EBAEAAA36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06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BEACB28-7161-4F25-8C54-B44229C10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024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7F42F463-11DD-477C-BAC7-261256C98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5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A808808-6391-44FD-B6C3-8259BD38B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6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EC83C0F-A126-42C0-875B-548D91022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329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2538541-CC0C-4696-A315-0BD515387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15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07E66F79-C2BE-4105-A223-654516D54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23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0076979A-D6BB-4659-811C-E399757B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3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7D12B78-182B-4DCB-A021-A06016D11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84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35F005AF-FFDB-4A70-B84A-81C471A23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AC59441-403D-474F-9C9B-89E9288AF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9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009F8DD0-670D-4CA3-B45B-011F2B14D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5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BBC3648-0317-4C33-A58D-4B5E5C34C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7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4AD5B83-C83C-4451-98C5-48BD8207A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3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30F20A41-879A-4E84-A5E6-465EDDF72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CD46C257-AEF4-4C17-9B54-C1536C47D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68288" y="3519488"/>
            <a:ext cx="892492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l"/>
            <a:r>
              <a:rPr lang="en-US" altLang="en-US" sz="5800">
                <a:solidFill>
                  <a:schemeClr val="bg1"/>
                </a:solidFill>
              </a:rPr>
              <a:t>Unit 1: Disaster Preparedness</a:t>
            </a: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l"/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Training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l"/>
            <a:r>
              <a:rPr lang="en-US" altLang="en-US" sz="1800" i="1">
                <a:solidFill>
                  <a:schemeClr val="bg1"/>
                </a:solidFill>
              </a:rPr>
              <a:t>2008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Geneva" charset="-128"/>
          <a:cs typeface="Genev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Geneva" charset="-128"/>
          <a:cs typeface="Genev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94119FAF-9007-4456-B490-1A40313B5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17" r:id="rId3"/>
    <p:sldLayoutId id="2147484128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Geneva" charset="-128"/>
          <a:cs typeface="Genev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  <a:cs typeface="Genev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  <a:cs typeface="Genev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  <a:cs typeface="Genev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  <a:cs typeface="Geneva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rgbClr val="006600"/>
          </a:solidFill>
          <a:latin typeface="+mn-lt"/>
          <a:ea typeface="Geneva" charset="-128"/>
          <a:cs typeface="Genev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  <a:ea typeface="Geneva" charset="-128"/>
          <a:cs typeface="Genev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  <a:ea typeface="Geneva" charset="-128"/>
          <a:cs typeface="Genev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  <a:ea typeface="Geneva" charset="-128"/>
          <a:cs typeface="Genev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  <a:ea typeface="Geneva" charset="-128"/>
          <a:cs typeface="Genev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71827"/>
            <a:ext cx="8543925" cy="1055687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cs typeface="+mj-cs"/>
              </a:rPr>
              <a:t>Exercise Swaps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488" y="4368800"/>
            <a:ext cx="6400800" cy="1752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dirty="0" smtClean="0">
                <a:ea typeface="Geneva"/>
              </a:rPr>
              <a:t>Community Emergency </a:t>
            </a:r>
            <a:br>
              <a:rPr lang="en-US" altLang="en-US" dirty="0" smtClean="0">
                <a:ea typeface="Geneva"/>
              </a:rPr>
            </a:br>
            <a:r>
              <a:rPr lang="en-US" altLang="en-US" dirty="0" smtClean="0">
                <a:ea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Exercise Types</a:t>
            </a:r>
            <a:endParaRPr lang="en-US" dirty="0">
              <a:cs typeface="+mj-cs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Discussion-based</a:t>
            </a:r>
          </a:p>
          <a:p>
            <a:pPr lvl="1"/>
            <a:r>
              <a:rPr lang="en-US" altLang="en-US" smtClean="0">
                <a:ea typeface="Geneva"/>
              </a:rPr>
              <a:t>Tabletop</a:t>
            </a:r>
          </a:p>
          <a:p>
            <a:pPr lvl="1"/>
            <a:r>
              <a:rPr lang="en-US" altLang="en-US" smtClean="0">
                <a:ea typeface="Geneva"/>
              </a:rPr>
              <a:t>Functional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Operations-based</a:t>
            </a:r>
          </a:p>
          <a:p>
            <a:pPr lvl="1"/>
            <a:r>
              <a:rPr lang="en-US" altLang="en-US" smtClean="0">
                <a:ea typeface="Geneva"/>
              </a:rPr>
              <a:t>Drill</a:t>
            </a:r>
          </a:p>
          <a:p>
            <a:pPr lvl="1"/>
            <a:r>
              <a:rPr lang="en-US" altLang="en-US" smtClean="0">
                <a:ea typeface="Geneva"/>
              </a:rPr>
              <a:t>Competitive event</a:t>
            </a:r>
          </a:p>
          <a:p>
            <a:pPr lvl="1"/>
            <a:r>
              <a:rPr lang="en-US" altLang="en-US" smtClean="0">
                <a:ea typeface="Geneva"/>
              </a:rPr>
              <a:t>Full-scale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5B08AA2-9752-49F6-B39A-53A881DC6A12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6390" name="Picture 6" descr="CERT volunteer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7135" r="62775" b="12988"/>
          <a:stretch>
            <a:fillRect/>
          </a:stretch>
        </p:blipFill>
        <p:spPr>
          <a:xfrm>
            <a:off x="5270500" y="1346200"/>
            <a:ext cx="3028950" cy="4551363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Exercise Participants</a:t>
            </a:r>
            <a:endParaRPr lang="en-US" dirty="0">
              <a:cs typeface="+mj-cs"/>
            </a:endParaRPr>
          </a:p>
        </p:txBody>
      </p:sp>
      <p:sp>
        <p:nvSpPr>
          <p:cNvPr id="174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Facilitator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Evaluator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Safety Officer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Players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Volunteer actors 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Volunteer survivors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Other volunteers</a:t>
            </a: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23C2BBF1-9DA7-452B-8372-1673E00ED5DA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7414" name="Picture 8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2616200"/>
            <a:ext cx="4394200" cy="2941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Do You Think?</a:t>
            </a:r>
            <a:endParaRPr lang="en-US" dirty="0">
              <a:cs typeface="+mj-cs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Think about your team.  What are some advantages for your team to conducting an operations-based exercise?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C0F42CBA-0783-458C-A9B3-9A0332134B81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400" dirty="0" smtClean="0">
                <a:cs typeface="+mj-cs"/>
              </a:rPr>
              <a:t>Operations-Based Exercises: Advantages</a:t>
            </a:r>
            <a:endParaRPr lang="en-US" sz="3400" dirty="0">
              <a:cs typeface="+mj-cs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494713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Test effectiveness of plans and procedures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Test new plans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and procedures 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Practice existing skills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Learn new skills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Build effectiveness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and efficiency in executing plans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Identify strengths, areas for improvement</a:t>
            </a:r>
          </a:p>
          <a:p>
            <a:endParaRPr lang="en-US" altLang="en-US" smtClean="0">
              <a:ea typeface="Geneva"/>
            </a:endParaRPr>
          </a:p>
          <a:p>
            <a:endParaRPr lang="en-US" altLang="en-US" smtClean="0">
              <a:ea typeface="Geneva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2FD68BE6-E68C-4F85-BC25-87ECFEF5B91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9462" name="Picture 6" descr="CERT members in a gr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3" t="15224" r="25014" b="27090"/>
          <a:stretch>
            <a:fillRect/>
          </a:stretch>
        </p:blipFill>
        <p:spPr bwMode="auto">
          <a:xfrm>
            <a:off x="5138738" y="1984375"/>
            <a:ext cx="3816350" cy="2552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Indirect Benefits</a:t>
            </a:r>
            <a:endParaRPr lang="en-US" dirty="0">
              <a:cs typeface="+mj-cs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273550" y="1341438"/>
            <a:ext cx="4413250" cy="4754562"/>
          </a:xfrm>
        </p:spPr>
        <p:txBody>
          <a:bodyPr/>
          <a:lstStyle/>
          <a:p>
            <a:pPr marL="457200" indent="-457200">
              <a:buFont typeface="Symbol" pitchFamily="18" charset="2"/>
              <a:buChar char="·"/>
              <a:defRPr/>
            </a:pPr>
            <a:r>
              <a:rPr lang="en-US" dirty="0" smtClean="0">
                <a:cs typeface="+mn-cs"/>
              </a:rPr>
              <a:t>Builds team coherence</a:t>
            </a:r>
          </a:p>
          <a:p>
            <a:pPr marL="457200" indent="-457200">
              <a:buFont typeface="Symbol" pitchFamily="18" charset="2"/>
              <a:buChar char="·"/>
              <a:defRPr/>
            </a:pPr>
            <a:r>
              <a:rPr lang="en-US" dirty="0" smtClean="0">
                <a:cs typeface="+mn-cs"/>
              </a:rPr>
              <a:t>Engages volunteers</a:t>
            </a:r>
          </a:p>
          <a:p>
            <a:pPr marL="457200" indent="-457200">
              <a:buFont typeface="Symbol" pitchFamily="18" charset="2"/>
              <a:buChar char="·"/>
              <a:defRPr/>
            </a:pPr>
            <a:r>
              <a:rPr lang="en-US" dirty="0" smtClean="0">
                <a:cs typeface="+mn-cs"/>
              </a:rPr>
              <a:t>Demonstrates CERT’s value to community and stakeholders </a:t>
            </a:r>
          </a:p>
          <a:p>
            <a:pPr>
              <a:buFont typeface="Arial" charset="0"/>
              <a:buNone/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DCCE208-271E-42EE-AE92-9B6AFD9E6F44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0486" name="Picture 6" descr="CERT members in a gr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 t="10709" r="27351" b="32942"/>
          <a:stretch>
            <a:fillRect/>
          </a:stretch>
        </p:blipFill>
        <p:spPr bwMode="auto">
          <a:xfrm>
            <a:off x="355600" y="2605088"/>
            <a:ext cx="3730625" cy="2498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Exercise Swap Defined</a:t>
            </a:r>
            <a:endParaRPr lang="en-US" dirty="0">
              <a:cs typeface="+mj-cs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700463" y="1341438"/>
            <a:ext cx="5248275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Two teams work together to:</a:t>
            </a:r>
          </a:p>
          <a:p>
            <a:pPr lvl="1"/>
            <a:r>
              <a:rPr lang="en-US" altLang="en-US" smtClean="0">
                <a:ea typeface="Geneva"/>
              </a:rPr>
              <a:t>Develop exercise plan for partner team</a:t>
            </a:r>
          </a:p>
          <a:p>
            <a:pPr lvl="1"/>
            <a:r>
              <a:rPr lang="en-US" altLang="en-US" smtClean="0">
                <a:ea typeface="Geneva"/>
              </a:rPr>
              <a:t>Conduct the planned exercise for partner team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A systematic way to partner locally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43179081-E8CE-4CEF-9CF9-6610A24834C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1510" name="Picture 6" descr="CERT members preparing to enter a 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9" r="25967"/>
          <a:stretch>
            <a:fillRect/>
          </a:stretch>
        </p:blipFill>
        <p:spPr bwMode="auto">
          <a:xfrm>
            <a:off x="234950" y="1335088"/>
            <a:ext cx="3363913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Do You Think?</a:t>
            </a:r>
            <a:endParaRPr lang="en-US" dirty="0">
              <a:cs typeface="+mj-cs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What are some benefits to a team of swapping exercises with another team?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7161E70-4A54-4F88-A350-9D809731276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Benefits of Exercise Swaps</a:t>
            </a:r>
            <a:endParaRPr lang="en-US" dirty="0">
              <a:cs typeface="+mj-cs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CERT program will be able to conduct more exercises for its members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CERT members will be able to exercise in their own service area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Exercise designers will learn about another team’s organization and operations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E06B8434-3DCC-4AE2-AB0E-293B7F77B574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FEMA Exercise Guidance</a:t>
            </a:r>
            <a:endParaRPr lang="en-US" dirty="0">
              <a:cs typeface="+mj-cs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018463" cy="4525962"/>
          </a:xfrm>
        </p:spPr>
        <p:txBody>
          <a:bodyPr/>
          <a:lstStyle/>
          <a:p>
            <a:pPr marL="342900" lvl="1" indent="-342900">
              <a:buFont typeface="Symbol" pitchFamily="18" charset="2"/>
              <a:buChar char="·"/>
            </a:pPr>
            <a:r>
              <a:rPr lang="en-US" altLang="en-US" sz="3200" smtClean="0">
                <a:ea typeface="Geneva"/>
              </a:rPr>
              <a:t>DHS provides framework for conducting and evaluating exercises in a systematic way: Homeland Security Exercise and Evaluation Program (HSEEP)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National CERT Program uses this guidance to develop materials and templates</a:t>
            </a:r>
          </a:p>
          <a:p>
            <a:pPr>
              <a:buFont typeface="Arial" pitchFamily="34" charset="0"/>
              <a:buNone/>
            </a:pPr>
            <a:endParaRPr lang="en-US" altLang="en-US" smtClean="0">
              <a:ea typeface="Geneva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2437DB1-F9A8-422F-BA8A-C7C4871A788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Advantages Of Being </a:t>
            </a:r>
            <a:r>
              <a:rPr lang="en-US" i="1" dirty="0" smtClean="0">
                <a:cs typeface="+mj-cs"/>
              </a:rPr>
              <a:t>Systematic</a:t>
            </a:r>
            <a:endParaRPr lang="en-US" i="1" dirty="0">
              <a:cs typeface="+mj-cs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230688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Improves planning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Lends rigor and structure to exercises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Creates a common vocabulary with other emergency planners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67A5049D-D6E0-4074-8216-8AD64155161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5606" name="Picture 6" descr="CERT members walking into home with flashligh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8" t="5688" r="25691"/>
          <a:stretch>
            <a:fillRect/>
          </a:stretch>
        </p:blipFill>
        <p:spPr bwMode="auto">
          <a:xfrm>
            <a:off x="5210175" y="1363663"/>
            <a:ext cx="3562350" cy="4587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Times New Roman" pitchFamily="18" charset="0"/>
              </a:rPr>
              <a:t>Participant Introductions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"/>
            </a:pPr>
            <a:r>
              <a:rPr lang="en-US" altLang="en-US" smtClean="0">
                <a:ea typeface="Geneva"/>
              </a:rPr>
              <a:t>Introduce yourself to the class 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7F5AA37-74E3-44F8-876B-853126818E72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198" name="Picture 7" descr="Name bad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8" y="2381250"/>
            <a:ext cx="3124200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42888"/>
            <a:ext cx="8991600" cy="685800"/>
          </a:xfrm>
        </p:spPr>
        <p:txBody>
          <a:bodyPr/>
          <a:lstStyle/>
          <a:p>
            <a:pPr>
              <a:defRPr/>
            </a:pPr>
            <a:r>
              <a:rPr lang="en-US" sz="3400" dirty="0" smtClean="0">
                <a:cs typeface="+mj-cs"/>
              </a:rPr>
              <a:t>Advantages Of Being </a:t>
            </a:r>
            <a:r>
              <a:rPr lang="en-US" sz="3400" i="1" dirty="0" smtClean="0">
                <a:cs typeface="+mj-cs"/>
              </a:rPr>
              <a:t>Systematic </a:t>
            </a:r>
            <a:r>
              <a:rPr lang="en-US" sz="3400" dirty="0" smtClean="0">
                <a:cs typeface="+mj-cs"/>
              </a:rPr>
              <a:t>(cont’d)</a:t>
            </a:r>
            <a:endParaRPr lang="en-US" sz="3400" dirty="0">
              <a:cs typeface="+mj-cs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238625" y="1341438"/>
            <a:ext cx="4448175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Creates data that can be collected and used by partners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Identifies skills requiring additional training 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Allows for uniformity and easy swapping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548631F-5AAB-4FF1-BB94-6CFB12939811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6630" name="Picture 6" descr="CERT member writing notes on a notep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r="32823"/>
          <a:stretch>
            <a:fillRect/>
          </a:stretch>
        </p:blipFill>
        <p:spPr bwMode="auto">
          <a:xfrm>
            <a:off x="377825" y="1422400"/>
            <a:ext cx="3338513" cy="4116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B7CDC63-AA49-442A-AC0F-B4C8358A8C11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ea typeface="Geneva"/>
                <a:cs typeface="Times New Roman" pitchFamily="18" charset="0"/>
              </a:rPr>
              <a:t>Activity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>
                <a:ea typeface="Geneva"/>
              </a:rPr>
              <a:t>List the Criteria for a </a:t>
            </a:r>
            <a:br>
              <a:rPr lang="en-US" altLang="en-US" b="1" smtClean="0">
                <a:ea typeface="Geneva"/>
              </a:rPr>
            </a:br>
            <a:r>
              <a:rPr lang="en-US" altLang="en-US" b="1" smtClean="0">
                <a:ea typeface="Geneva"/>
              </a:rPr>
              <a:t>Well-Designed Exercise</a:t>
            </a:r>
          </a:p>
        </p:txBody>
      </p:sp>
      <p:sp>
        <p:nvSpPr>
          <p:cNvPr id="2765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000" dirty="0" smtClean="0">
                <a:cs typeface="+mj-cs"/>
              </a:rPr>
              <a:t>Steps In The Exercise Process</a:t>
            </a:r>
            <a:endParaRPr lang="en-US" sz="3000" dirty="0">
              <a:cs typeface="+mj-cs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1: Assess Needs</a:t>
            </a:r>
          </a:p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2: Design an Exercise</a:t>
            </a:r>
          </a:p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3: Plan for the Exercise</a:t>
            </a:r>
          </a:p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4: Conduct the Exercise</a:t>
            </a:r>
          </a:p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5: Debrief the Exercise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with a Hot Wash</a:t>
            </a:r>
          </a:p>
          <a:p>
            <a:pPr marL="293688" lvl="1">
              <a:spcBef>
                <a:spcPts val="600"/>
              </a:spcBef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 6: Write an After Action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Report</a:t>
            </a:r>
          </a:p>
          <a:p>
            <a:pPr>
              <a:buFont typeface="Arial" pitchFamily="34" charset="0"/>
              <a:buNone/>
            </a:pPr>
            <a:endParaRPr lang="en-US" altLang="en-US" smtClean="0">
              <a:ea typeface="Geneva"/>
            </a:endParaRP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49368E2-B1CB-4F2B-8223-B7970041A97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" name="&quot;No&quot; Symbol 5" descr="Do not skip steps"/>
          <p:cNvSpPr/>
          <p:nvPr/>
        </p:nvSpPr>
        <p:spPr bwMode="auto">
          <a:xfrm>
            <a:off x="5995988" y="2754313"/>
            <a:ext cx="2371725" cy="2136775"/>
          </a:xfrm>
          <a:prstGeom prst="noSmoking">
            <a:avLst/>
          </a:prstGeom>
          <a:solidFill>
            <a:srgbClr val="FF0000">
              <a:alpha val="6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a typeface="Geneva" charset="-128"/>
                <a:cs typeface="+mn-cs"/>
              </a:rPr>
              <a:t> </a:t>
            </a:r>
            <a:r>
              <a:rPr lang="en-US" sz="2800" dirty="0">
                <a:latin typeface="+mn-lt"/>
                <a:ea typeface="Geneva" charset="-128"/>
                <a:cs typeface="+mn-cs"/>
              </a:rPr>
              <a:t>Do Not Skip Steps</a:t>
            </a: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1: Assess Needs</a:t>
            </a:r>
            <a:endParaRPr lang="en-US" dirty="0">
              <a:cs typeface="+mj-cs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254125"/>
            <a:ext cx="8229600" cy="4613275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Hazards</a:t>
            </a:r>
          </a:p>
          <a:p>
            <a:pPr lvl="1"/>
            <a:r>
              <a:rPr lang="en-US" altLang="en-US" smtClean="0">
                <a:ea typeface="Geneva"/>
              </a:rPr>
              <a:t>What are the hazards in our community?</a:t>
            </a:r>
          </a:p>
          <a:p>
            <a:pPr lvl="1"/>
            <a:r>
              <a:rPr lang="en-US" altLang="en-US" smtClean="0">
                <a:ea typeface="Geneva"/>
              </a:rPr>
              <a:t>What hazard(s) are most likely to occur?</a:t>
            </a:r>
          </a:p>
          <a:p>
            <a:pPr lvl="1"/>
            <a:r>
              <a:rPr lang="en-US" altLang="en-US" smtClean="0">
                <a:ea typeface="Geneva"/>
              </a:rPr>
              <a:t>What is the impact a particular hazard may have on our community?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Plans and procedures</a:t>
            </a:r>
          </a:p>
          <a:p>
            <a:pPr lvl="1"/>
            <a:r>
              <a:rPr lang="en-US" altLang="en-US" smtClean="0">
                <a:ea typeface="Geneva"/>
              </a:rPr>
              <a:t> What procedures need to be practiced?</a:t>
            </a:r>
            <a:endParaRPr lang="en-US" altLang="en-US" sz="2000" smtClean="0">
              <a:ea typeface="Geneva"/>
            </a:endParaRPr>
          </a:p>
          <a:p>
            <a:pPr lvl="1"/>
            <a:r>
              <a:rPr lang="en-US" altLang="en-US" smtClean="0">
                <a:ea typeface="Geneva"/>
              </a:rPr>
              <a:t>What procedures have caused difficulty in the past? </a:t>
            </a:r>
          </a:p>
          <a:p>
            <a:pPr>
              <a:buFont typeface="Arial" pitchFamily="34" charset="0"/>
              <a:buNone/>
            </a:pPr>
            <a:endParaRPr lang="en-US" altLang="en-US" smtClean="0">
              <a:ea typeface="Geneva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4011AC5-9A77-4865-9C43-1464087CE574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225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1: Assess Needs (cont’d)</a:t>
            </a:r>
            <a:endParaRPr lang="en-US" dirty="0">
              <a:cs typeface="+mj-cs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071938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“Needs” are the highest priority hazards that CERT might respond to and the procedures most in need of practice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479E01CC-D20C-4BF5-95DF-DB9E9B59A55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5302" name="Form" descr="Form"/>
          <p:cNvSpPr>
            <a:spLocks noEditPoints="1" noChangeArrowheads="1"/>
          </p:cNvSpPr>
          <p:nvPr/>
        </p:nvSpPr>
        <p:spPr bwMode="auto">
          <a:xfrm>
            <a:off x="5153025" y="1465263"/>
            <a:ext cx="2814638" cy="3251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ea typeface="Geneva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67313" y="4992688"/>
            <a:ext cx="30035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defRPr/>
            </a:pPr>
            <a:r>
              <a:rPr lang="en-US" dirty="0">
                <a:solidFill>
                  <a:srgbClr val="006600"/>
                </a:solidFill>
                <a:latin typeface="+mn-lt"/>
                <a:ea typeface="Geneva" charset="-128"/>
                <a:cs typeface="+mn-cs"/>
              </a:rPr>
              <a:t>Needs Assessment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ea typeface="Geneva"/>
                <a:cs typeface="Times New Roman" pitchFamily="18" charset="0"/>
              </a:rPr>
              <a:t>Activity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95438"/>
            <a:ext cx="8229600" cy="42719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Conduct a Needs Assessment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800" b="1" dirty="0" smtClean="0">
                <a:cs typeface="+mn-cs"/>
              </a:rPr>
              <a:t>30 minutes: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dirty="0" smtClean="0">
                <a:cs typeface="+mn-cs"/>
              </a:rPr>
              <a:t>	Each team completes sections 1, 2, 3, and 4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endParaRPr lang="en-US" sz="2800" b="1" dirty="0" smtClean="0">
              <a:cs typeface="+mn-cs"/>
            </a:endParaRP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b="1" dirty="0" smtClean="0">
                <a:cs typeface="+mn-cs"/>
              </a:rPr>
              <a:t>40 minutes (20 minutes each):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dirty="0" smtClean="0">
                <a:cs typeface="+mn-cs"/>
              </a:rPr>
              <a:t>	Partner teams share and discuss two Needs Assessments</a:t>
            </a:r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4A64B54-FFB4-46A2-B8E2-10528D6581ED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174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Design an Exercise </a:t>
            </a:r>
            <a:endParaRPr lang="en-US" dirty="0">
              <a:cs typeface="+mj-cs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071938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Exercise plan provides details for the exercise:</a:t>
            </a:r>
          </a:p>
          <a:p>
            <a:pPr lvl="1"/>
            <a:r>
              <a:rPr lang="en-US" altLang="en-US" smtClean="0">
                <a:ea typeface="Geneva"/>
              </a:rPr>
              <a:t>What will be tested</a:t>
            </a:r>
          </a:p>
          <a:p>
            <a:pPr lvl="1"/>
            <a:r>
              <a:rPr lang="en-US" altLang="en-US" smtClean="0">
                <a:ea typeface="Geneva"/>
              </a:rPr>
              <a:t>How it will be tested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C2DBFF2-7CF4-47BA-9486-3B1EC7DC4E57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5302" name="Form" descr="Form"/>
          <p:cNvSpPr>
            <a:spLocks noEditPoints="1" noChangeArrowheads="1"/>
          </p:cNvSpPr>
          <p:nvPr/>
        </p:nvSpPr>
        <p:spPr bwMode="auto">
          <a:xfrm>
            <a:off x="5153025" y="1465263"/>
            <a:ext cx="2814638" cy="3251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ea typeface="Geneva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88" y="4964113"/>
            <a:ext cx="2381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defRPr/>
            </a:pPr>
            <a:r>
              <a:rPr lang="en-US" dirty="0">
                <a:solidFill>
                  <a:srgbClr val="006600"/>
                </a:solidFill>
                <a:latin typeface="+mn-lt"/>
                <a:ea typeface="Geneva" charset="-128"/>
                <a:cs typeface="+mn-cs"/>
              </a:rPr>
              <a:t>Exercise Plan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Exercise Objectives</a:t>
            </a:r>
            <a:endParaRPr lang="en-US" dirty="0">
              <a:cs typeface="+mj-cs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Objective is statement of what procedure exercise will test </a:t>
            </a:r>
          </a:p>
          <a:p>
            <a:pPr lvl="1"/>
            <a:r>
              <a:rPr lang="en-US" altLang="en-US" smtClean="0">
                <a:ea typeface="Geneva"/>
              </a:rPr>
              <a:t>Should directly involve procedures that partner team identified in Needs Assessment as needing practice</a:t>
            </a:r>
          </a:p>
          <a:p>
            <a:r>
              <a:rPr lang="en-US" altLang="en-US" smtClean="0">
                <a:ea typeface="Geneva"/>
              </a:rPr>
              <a:t>Should be </a:t>
            </a:r>
            <a:r>
              <a:rPr lang="en-US" altLang="en-US" u="sng" smtClean="0">
                <a:ea typeface="Geneva"/>
              </a:rPr>
              <a:t>clear</a:t>
            </a:r>
            <a:r>
              <a:rPr lang="en-US" altLang="en-US" smtClean="0">
                <a:ea typeface="Geneva"/>
              </a:rPr>
              <a:t>, </a:t>
            </a:r>
            <a:r>
              <a:rPr lang="en-US" altLang="en-US" u="sng" smtClean="0">
                <a:ea typeface="Geneva"/>
              </a:rPr>
              <a:t>concise</a:t>
            </a:r>
            <a:r>
              <a:rPr lang="en-US" altLang="en-US" smtClean="0">
                <a:ea typeface="Geneva"/>
              </a:rPr>
              <a:t>, and </a:t>
            </a:r>
            <a:r>
              <a:rPr lang="en-US" altLang="en-US" u="sng" smtClean="0">
                <a:ea typeface="Geneva"/>
              </a:rPr>
              <a:t>observable</a:t>
            </a:r>
            <a:r>
              <a:rPr lang="en-US" altLang="en-US" smtClean="0">
                <a:ea typeface="Geneva"/>
              </a:rPr>
              <a:t> </a:t>
            </a:r>
          </a:p>
          <a:p>
            <a:pPr lvl="1"/>
            <a:r>
              <a:rPr lang="en-US" altLang="en-US" smtClean="0">
                <a:ea typeface="Geneva"/>
              </a:rPr>
              <a:t>Objective that meets those criteria is easy for Evaluator to assess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C51A02EE-2F57-40DC-A90C-5E60518A5463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Exercise Objectives (cont’d)</a:t>
            </a:r>
            <a:endParaRPr lang="en-US" dirty="0">
              <a:cs typeface="+mj-cs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Focus is on execution of a procedure, not demonstration of a skill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Good verbs:</a:t>
            </a:r>
          </a:p>
          <a:p>
            <a:pPr lvl="1"/>
            <a:r>
              <a:rPr lang="en-US" altLang="en-US" smtClean="0">
                <a:ea typeface="Geneva"/>
              </a:rPr>
              <a:t>Assess</a:t>
            </a:r>
          </a:p>
          <a:p>
            <a:pPr lvl="1"/>
            <a:r>
              <a:rPr lang="en-US" altLang="en-US" smtClean="0">
                <a:ea typeface="Geneva"/>
              </a:rPr>
              <a:t>Evaluate</a:t>
            </a:r>
          </a:p>
          <a:p>
            <a:pPr lvl="1"/>
            <a:r>
              <a:rPr lang="en-US" altLang="en-US" smtClean="0">
                <a:ea typeface="Geneva"/>
              </a:rPr>
              <a:t>Validate</a:t>
            </a:r>
          </a:p>
          <a:p>
            <a:pPr lvl="1"/>
            <a:r>
              <a:rPr lang="en-US" altLang="en-US" smtClean="0">
                <a:ea typeface="Geneva"/>
              </a:rPr>
              <a:t>Test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A83DB1D-64EE-49FC-9037-164DBE6C2BD6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4822" name="Picture 6" descr="People looking hurt and confu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9" b="-839"/>
          <a:stretch>
            <a:fillRect/>
          </a:stretch>
        </p:blipFill>
        <p:spPr bwMode="auto">
          <a:xfrm>
            <a:off x="4497388" y="2690813"/>
            <a:ext cx="3694112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ea typeface="Geneva"/>
                <a:cs typeface="Times New Roman" pitchFamily="18" charset="0"/>
              </a:rPr>
              <a:t>Activity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95438"/>
            <a:ext cx="8229600" cy="42719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Write Exercise Objectives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800" b="1" dirty="0" smtClean="0">
                <a:cs typeface="+mn-cs"/>
              </a:rPr>
              <a:t>10 minutes: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dirty="0" smtClean="0">
                <a:cs typeface="+mn-cs"/>
              </a:rPr>
              <a:t>	Develop objectives for partner team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b="1" dirty="0" smtClean="0">
                <a:cs typeface="+mn-cs"/>
              </a:rPr>
              <a:t>30 minutes (15 minutes each):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dirty="0" smtClean="0">
                <a:cs typeface="+mn-cs"/>
              </a:rPr>
              <a:t>	Partner teams </a:t>
            </a:r>
          </a:p>
          <a:p>
            <a:pPr marL="1371600" lvl="1" indent="-514350" eaLnBrk="1" hangingPunct="1">
              <a:defRPr/>
            </a:pPr>
            <a:r>
              <a:rPr lang="en-US" sz="2400" dirty="0" smtClean="0"/>
              <a:t>Present objectives</a:t>
            </a:r>
          </a:p>
          <a:p>
            <a:pPr marL="1371600" lvl="1" indent="-514350" eaLnBrk="1" hangingPunct="1">
              <a:defRPr/>
            </a:pPr>
            <a:r>
              <a:rPr lang="en-US" sz="2400" dirty="0" smtClean="0"/>
              <a:t>Get feedback and revise objectives</a:t>
            </a:r>
          </a:p>
          <a:p>
            <a:pPr marL="1371600" lvl="1" indent="-514350" eaLnBrk="1" hangingPunct="1">
              <a:defRPr/>
            </a:pPr>
            <a:r>
              <a:rPr lang="en-US" sz="2400" dirty="0" smtClean="0"/>
              <a:t>Get written acceptance of objectives</a:t>
            </a: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F797B41A-B566-462B-9AB3-99CCBA6A3BD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584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2860338B-0152-4F9F-8F9D-CFD97BBD11B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Times New Roman" pitchFamily="18" charset="0"/>
              </a:rPr>
              <a:t>Administrative Announcements</a:t>
            </a:r>
          </a:p>
        </p:txBody>
      </p:sp>
      <p:sp>
        <p:nvSpPr>
          <p:cNvPr id="9220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Breaks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Emergency exits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Restrooms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Smoking policy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Silence cell phones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Module completion requirements</a:t>
            </a:r>
          </a:p>
        </p:txBody>
      </p:sp>
      <p:sp>
        <p:nvSpPr>
          <p:cNvPr id="922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Scope</a:t>
            </a:r>
            <a:endParaRPr lang="en-US" dirty="0">
              <a:cs typeface="+mj-cs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383088" y="1152525"/>
            <a:ext cx="4303712" cy="452596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Type of emergency/hazard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Location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Capabilities to be practiced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Participants/ Organizations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Duration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Exercise type</a:t>
            </a:r>
          </a:p>
          <a:p>
            <a:pPr>
              <a:buFont typeface="Arial" pitchFamily="34" charset="0"/>
              <a:buNone/>
            </a:pPr>
            <a:endParaRPr lang="en-US" altLang="en-US" smtClean="0">
              <a:ea typeface="Geneva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431354C-189A-4C02-A76A-A2346656805B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6870" name="Picture 6" descr="People hurt and looking confu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4" b="-496"/>
          <a:stretch>
            <a:fillRect/>
          </a:stretch>
        </p:blipFill>
        <p:spPr bwMode="auto">
          <a:xfrm>
            <a:off x="217488" y="1566863"/>
            <a:ext cx="4049712" cy="347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CERT members putting out a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2112963"/>
            <a:ext cx="3883025" cy="2589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Scenario</a:t>
            </a:r>
            <a:endParaRPr lang="en-US" dirty="0">
              <a:cs typeface="+mj-cs"/>
            </a:endParaRPr>
          </a:p>
        </p:txBody>
      </p:sp>
      <p:sp>
        <p:nvSpPr>
          <p:cNvPr id="37892" name="Content Placeholder 2"/>
          <p:cNvSpPr>
            <a:spLocks noGrp="1"/>
          </p:cNvSpPr>
          <p:nvPr>
            <p:ph idx="1"/>
          </p:nvPr>
        </p:nvSpPr>
        <p:spPr>
          <a:xfrm>
            <a:off x="4603750" y="1400175"/>
            <a:ext cx="4241800" cy="452596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Brief description of events that have occurred up to time exercise begins </a:t>
            </a:r>
          </a:p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Sets mood for exercise and sets stage for later action</a:t>
            </a:r>
          </a:p>
          <a:p>
            <a:endParaRPr lang="en-US" altLang="en-US" smtClean="0">
              <a:solidFill>
                <a:srgbClr val="008000"/>
              </a:solidFill>
              <a:ea typeface="Geneva"/>
            </a:endParaRPr>
          </a:p>
        </p:txBody>
      </p:sp>
      <p:sp>
        <p:nvSpPr>
          <p:cNvPr id="3789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78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D2728F42-F754-456B-8264-D7AA9F9F4695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2: Scenario (cont’d)</a:t>
            </a:r>
            <a:endParaRPr lang="en-US" dirty="0">
              <a:cs typeface="+mj-cs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Key ingredients</a:t>
            </a:r>
          </a:p>
          <a:p>
            <a:pPr lvl="1"/>
            <a:r>
              <a:rPr lang="en-US" altLang="en-US" smtClean="0">
                <a:ea typeface="Geneva"/>
              </a:rPr>
              <a:t>Addresses hazard identified in Needs Assessment </a:t>
            </a:r>
            <a:endParaRPr lang="en-US" altLang="en-US" sz="2400" smtClean="0">
              <a:ea typeface="Geneva"/>
            </a:endParaRPr>
          </a:p>
          <a:p>
            <a:pPr lvl="1"/>
            <a:r>
              <a:rPr lang="en-US" altLang="en-US" smtClean="0">
                <a:ea typeface="Geneva"/>
              </a:rPr>
              <a:t>Tests exercise objectives</a:t>
            </a:r>
            <a:endParaRPr lang="en-US" altLang="en-US" sz="2400" smtClean="0">
              <a:ea typeface="Geneva"/>
            </a:endParaRPr>
          </a:p>
          <a:p>
            <a:pPr lvl="1"/>
            <a:r>
              <a:rPr lang="en-US" altLang="en-US" smtClean="0">
                <a:ea typeface="Geneva"/>
              </a:rPr>
              <a:t>Provides appropriate practice opportunities for CERT members </a:t>
            </a:r>
            <a:endParaRPr lang="en-US" altLang="en-US" sz="2400" smtClean="0">
              <a:ea typeface="Geneva"/>
            </a:endParaRPr>
          </a:p>
          <a:p>
            <a:pPr lvl="1"/>
            <a:r>
              <a:rPr lang="en-US" altLang="en-US" smtClean="0">
                <a:ea typeface="Geneva"/>
              </a:rPr>
              <a:t>Can be conducted in available location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C2ECA47-BB4A-42E8-B5AF-1E3A628D33E4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cs typeface="+mj-cs"/>
              </a:rPr>
              <a:t>Step 2: Events and Evaluation Form for Facilitator(s) and Evaluator(s)</a:t>
            </a:r>
            <a:endParaRPr lang="en-US" sz="3200" dirty="0">
              <a:cs typeface="+mj-cs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altLang="en-US" smtClean="0">
                <a:ea typeface="Geneva"/>
              </a:rPr>
              <a:t>How well did players achieve objectives and respond to unforeseen events?</a:t>
            </a:r>
          </a:p>
          <a:p>
            <a:pPr marL="514350" indent="-514350"/>
            <a:r>
              <a:rPr lang="en-US" altLang="en-US" smtClean="0">
                <a:ea typeface="Geneva"/>
              </a:rPr>
              <a:t>Contents</a:t>
            </a:r>
          </a:p>
          <a:p>
            <a:pPr marL="914400" lvl="1" indent="-514350"/>
            <a:r>
              <a:rPr lang="en-US" altLang="en-US" smtClean="0">
                <a:ea typeface="Geneva"/>
              </a:rPr>
              <a:t>Exercise objectives and events/messages</a:t>
            </a:r>
          </a:p>
          <a:p>
            <a:pPr marL="914400" lvl="1" indent="-514350"/>
            <a:r>
              <a:rPr lang="en-US" altLang="en-US" smtClean="0">
                <a:ea typeface="Geneva"/>
              </a:rPr>
              <a:t>Expected action by team</a:t>
            </a:r>
          </a:p>
          <a:p>
            <a:pPr marL="914400" lvl="1" indent="-514350"/>
            <a:r>
              <a:rPr lang="en-US" altLang="en-US" smtClean="0">
                <a:ea typeface="Geneva"/>
              </a:rPr>
              <a:t>Documentation of team response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4F25390-76DF-4971-9778-FD2D1F9029AF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ea typeface="Geneva"/>
                <a:cs typeface="Times New Roman" pitchFamily="18" charset="0"/>
              </a:rPr>
              <a:t>Activity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●"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Write An Exercise Plan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20 minutes:</a:t>
            </a:r>
          </a:p>
          <a:p>
            <a:pPr marL="909638" indent="-514350" eaLnBrk="1" hangingPunct="1">
              <a:buFont typeface="Arial" charset="0"/>
              <a:buChar char="●"/>
              <a:defRPr/>
            </a:pPr>
            <a:r>
              <a:rPr lang="en-US" dirty="0" smtClean="0">
                <a:cs typeface="+mn-cs"/>
              </a:rPr>
              <a:t>Complete Scope </a:t>
            </a:r>
          </a:p>
          <a:p>
            <a:pPr marL="909638" indent="-514350" eaLnBrk="1" hangingPunct="1">
              <a:buFont typeface="Arial" charset="0"/>
              <a:buChar char="●"/>
              <a:defRPr/>
            </a:pPr>
            <a:r>
              <a:rPr lang="en-US" dirty="0" smtClean="0">
                <a:cs typeface="+mn-cs"/>
              </a:rPr>
              <a:t>Develop Scenario</a:t>
            </a: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2669F2-F311-4A88-B9C4-75D0556684C0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096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You Learned – Part 1</a:t>
            </a:r>
            <a:endParaRPr lang="en-US" dirty="0">
              <a:cs typeface="+mj-cs"/>
            </a:endParaRPr>
          </a:p>
        </p:txBody>
      </p:sp>
      <p:sp>
        <p:nvSpPr>
          <p:cNvPr id="4198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Reviewed exercises </a:t>
            </a:r>
          </a:p>
          <a:p>
            <a:pPr lvl="1"/>
            <a:r>
              <a:rPr lang="en-US" altLang="en-US" smtClean="0">
                <a:ea typeface="Geneva"/>
              </a:rPr>
              <a:t>Types of exercises</a:t>
            </a:r>
          </a:p>
          <a:p>
            <a:pPr lvl="1"/>
            <a:r>
              <a:rPr lang="en-US" altLang="en-US" smtClean="0">
                <a:ea typeface="Geneva"/>
              </a:rPr>
              <a:t>Who is involved</a:t>
            </a:r>
          </a:p>
          <a:p>
            <a:pPr lvl="1"/>
            <a:r>
              <a:rPr lang="en-US" altLang="en-US" smtClean="0">
                <a:ea typeface="Geneva"/>
              </a:rPr>
              <a:t>Importance of being systematic</a:t>
            </a:r>
          </a:p>
          <a:p>
            <a:r>
              <a:rPr lang="en-US" altLang="en-US" smtClean="0">
                <a:ea typeface="Geneva"/>
              </a:rPr>
              <a:t>Discussed exercise swaps</a:t>
            </a:r>
          </a:p>
          <a:p>
            <a:pPr lvl="1"/>
            <a:r>
              <a:rPr lang="en-US" altLang="en-US" smtClean="0">
                <a:ea typeface="Geneva"/>
              </a:rPr>
              <a:t>How they work</a:t>
            </a:r>
          </a:p>
          <a:p>
            <a:pPr lvl="1"/>
            <a:r>
              <a:rPr lang="en-US" altLang="en-US" smtClean="0">
                <a:ea typeface="Geneva"/>
              </a:rPr>
              <a:t>Benefits of doing them</a:t>
            </a:r>
          </a:p>
        </p:txBody>
      </p:sp>
      <p:sp>
        <p:nvSpPr>
          <p:cNvPr id="41988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Reviewed criteria for well-designed exercise</a:t>
            </a:r>
          </a:p>
          <a:p>
            <a:r>
              <a:rPr lang="en-US" altLang="en-US" smtClean="0">
                <a:ea typeface="Geneva"/>
              </a:rPr>
              <a:t>Started working through 6 steps of exercise process</a:t>
            </a:r>
          </a:p>
          <a:p>
            <a:pPr marL="914400" lvl="1" indent="-457200">
              <a:buFont typeface="Arial" pitchFamily="34" charset="0"/>
              <a:buAutoNum type="arabicPeriod"/>
            </a:pPr>
            <a:r>
              <a:rPr lang="en-US" altLang="en-US" smtClean="0">
                <a:ea typeface="Geneva"/>
              </a:rPr>
              <a:t>Assess Needs</a:t>
            </a:r>
          </a:p>
          <a:p>
            <a:pPr marL="914400" lvl="1" indent="-457200">
              <a:buFont typeface="Arial" pitchFamily="34" charset="0"/>
              <a:buAutoNum type="arabicPeriod"/>
            </a:pPr>
            <a:r>
              <a:rPr lang="en-US" altLang="en-US" smtClean="0">
                <a:ea typeface="Geneva"/>
              </a:rPr>
              <a:t>Design an Exercise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4198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19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E8F93DBB-3C3D-472F-9F6B-602EA549ACE1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You Will Learn - Part 2</a:t>
            </a:r>
            <a:endParaRPr lang="en-US" dirty="0">
              <a:cs typeface="+mj-cs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Complete Step 2: Design an Exercise</a:t>
            </a:r>
            <a:endParaRPr lang="en-US" altLang="en-US" sz="2800" smtClean="0">
              <a:ea typeface="Geneva"/>
            </a:endParaRPr>
          </a:p>
          <a:p>
            <a:r>
              <a:rPr lang="en-US" altLang="en-US" smtClean="0">
                <a:ea typeface="Geneva"/>
              </a:rPr>
              <a:t>Work through Step 3: Plan for the Exercise</a:t>
            </a:r>
            <a:endParaRPr lang="en-US" altLang="en-US" sz="2800" smtClean="0">
              <a:ea typeface="Geneva"/>
            </a:endParaRPr>
          </a:p>
          <a:p>
            <a:r>
              <a:rPr lang="en-US" altLang="en-US" smtClean="0">
                <a:ea typeface="Geneva"/>
              </a:rPr>
              <a:t>Talk briefly about the final three steps:</a:t>
            </a:r>
            <a:endParaRPr lang="en-US" altLang="en-US" sz="28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Conduct the Exercise</a:t>
            </a:r>
            <a:endParaRPr lang="en-US" altLang="en-US" sz="24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Debrief the Exercise with a Hot Wash</a:t>
            </a:r>
            <a:endParaRPr lang="en-US" altLang="en-US" sz="24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Write the After Action Report</a:t>
            </a: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6F79C0C-80FC-4341-9CCF-6227E7851A9A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80988" y="1238250"/>
            <a:ext cx="8863012" cy="1260475"/>
          </a:xfrm>
        </p:spPr>
        <p:txBody>
          <a:bodyPr/>
          <a:lstStyle/>
          <a:p>
            <a:pPr eaLnBrk="1" hangingPunct="1">
              <a:defRPr/>
            </a:pPr>
            <a:r>
              <a:rPr lang="en-US" sz="5000" dirty="0" smtClean="0">
                <a:cs typeface="+mj-cs"/>
              </a:rPr>
              <a:t>Exercise Swaps – Part 2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488" y="4368800"/>
            <a:ext cx="6400800" cy="1752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mtClean="0">
                <a:ea typeface="Geneva"/>
              </a:rPr>
              <a:t>Community Emergency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Response Team</a:t>
            </a:r>
          </a:p>
        </p:txBody>
      </p:sp>
      <p:pic>
        <p:nvPicPr>
          <p:cNvPr id="6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You Will Learn - Part 2</a:t>
            </a:r>
            <a:endParaRPr lang="en-US" dirty="0">
              <a:cs typeface="+mj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Complete Step 2: Design an Exercise</a:t>
            </a:r>
            <a:endParaRPr lang="en-US" altLang="en-US" sz="2800" smtClean="0">
              <a:ea typeface="Geneva"/>
            </a:endParaRPr>
          </a:p>
          <a:p>
            <a:r>
              <a:rPr lang="en-US" altLang="en-US" smtClean="0">
                <a:ea typeface="Geneva"/>
              </a:rPr>
              <a:t>Work through Step 3: Plan for the Exercise</a:t>
            </a:r>
            <a:endParaRPr lang="en-US" altLang="en-US" sz="2800" smtClean="0">
              <a:ea typeface="Geneva"/>
            </a:endParaRPr>
          </a:p>
          <a:p>
            <a:r>
              <a:rPr lang="en-US" altLang="en-US" smtClean="0">
                <a:ea typeface="Geneva"/>
              </a:rPr>
              <a:t>Talk briefly about the final three steps:</a:t>
            </a:r>
            <a:endParaRPr lang="en-US" altLang="en-US" sz="28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Conduct the Exercise</a:t>
            </a:r>
            <a:endParaRPr lang="en-US" altLang="en-US" sz="24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Debrief the Exercise</a:t>
            </a:r>
            <a:endParaRPr lang="en-US" altLang="en-US" sz="2400" smtClean="0">
              <a:ea typeface="Geneva"/>
            </a:endParaRPr>
          </a:p>
          <a:p>
            <a:pPr marL="971550" lvl="1" indent="-514350">
              <a:buFont typeface="Arial" pitchFamily="34" charset="0"/>
              <a:buAutoNum type="arabicPeriod" startAt="4"/>
            </a:pPr>
            <a:r>
              <a:rPr lang="en-US" altLang="en-US" smtClean="0">
                <a:ea typeface="Geneva"/>
              </a:rPr>
              <a:t>Write the After Action Report</a:t>
            </a: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DCF0551F-E391-44CA-B0FF-67FB6077433A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>
                <a:ea typeface="Geneva"/>
                <a:cs typeface="Times New Roman" pitchFamily="18" charset="0"/>
              </a:rPr>
              <a:t>Activity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Write An Exercise Plan (continued)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b="1" dirty="0" smtClean="0">
                <a:cs typeface="+mn-cs"/>
              </a:rPr>
              <a:t>45 minutes: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cs typeface="+mn-cs"/>
              </a:rPr>
              <a:t>Review Exercise Plan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cs typeface="+mn-cs"/>
              </a:rPr>
              <a:t>Complete Events and Evaluation Form for Facilitator(s) and Evaluator(s)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endParaRPr lang="en-US" sz="2000" b="1" dirty="0" smtClean="0"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460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6E750664-10EA-4D80-ADA6-0401614D3CDE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608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Module Goals</a:t>
            </a:r>
            <a:endParaRPr lang="en-US" dirty="0">
              <a:cs typeface="+mj-cs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 smtClean="0">
                <a:ea typeface="Geneva"/>
              </a:rPr>
              <a:t>To prepare CERT members to design and conduct a full-scale exercise for another team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 smtClean="0">
                <a:ea typeface="Geneva"/>
              </a:rPr>
              <a:t>To allow each team to make substantial progress on the development of an exercise plan that meets the needs of its partner team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E9EA1647-73F4-4914-8A51-1DF7CAA0C632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3: Plan for the Exercise</a:t>
            </a:r>
            <a:endParaRPr lang="en-US" dirty="0">
              <a:cs typeface="+mj-cs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Step 3 plans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logistics for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exercise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C74CE5B-AEBD-4859-B829-0B8CA968D745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7110" name="Picture 5" descr="CERT Volunteers working on triage exercis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938" y="2238375"/>
            <a:ext cx="4540250" cy="301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Do You Think?</a:t>
            </a:r>
            <a:endParaRPr lang="en-US" dirty="0">
              <a:cs typeface="+mj-cs"/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What are some logistical considerations when planning for an exercise?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18851C1-C711-489A-A72D-36B286C8267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3: Plan For The Exercise</a:t>
            </a:r>
            <a:endParaRPr lang="en-US" dirty="0">
              <a:cs typeface="+mj-cs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31775" y="1212850"/>
            <a:ext cx="5308600" cy="4654550"/>
          </a:xfrm>
        </p:spPr>
        <p:txBody>
          <a:bodyPr/>
          <a:lstStyle/>
          <a:p>
            <a:r>
              <a:rPr lang="en-US" altLang="en-US" sz="2800" smtClean="0">
                <a:ea typeface="Geneva"/>
              </a:rPr>
              <a:t>Logistics Plan</a:t>
            </a:r>
          </a:p>
          <a:p>
            <a:pPr lvl="1"/>
            <a:r>
              <a:rPr lang="en-US" altLang="en-US" sz="2200" smtClean="0">
                <a:ea typeface="Geneva"/>
              </a:rPr>
              <a:t>Planning Considerations</a:t>
            </a:r>
          </a:p>
          <a:p>
            <a:pPr lvl="1"/>
            <a:r>
              <a:rPr lang="en-US" altLang="en-US" sz="2200" smtClean="0">
                <a:ea typeface="Geneva"/>
              </a:rPr>
              <a:t>Site Selection and Setup</a:t>
            </a:r>
          </a:p>
          <a:p>
            <a:pPr lvl="1"/>
            <a:r>
              <a:rPr lang="en-US" altLang="en-US" sz="2200" smtClean="0">
                <a:ea typeface="Geneva"/>
              </a:rPr>
              <a:t>Materials List</a:t>
            </a:r>
          </a:p>
          <a:p>
            <a:pPr lvl="1"/>
            <a:r>
              <a:rPr lang="en-US" altLang="en-US" sz="2200" smtClean="0">
                <a:ea typeface="Geneva"/>
              </a:rPr>
              <a:t>Logistics Assignments</a:t>
            </a:r>
          </a:p>
          <a:p>
            <a:pPr lvl="1"/>
            <a:r>
              <a:rPr lang="en-US" altLang="en-US" sz="2200" smtClean="0">
                <a:ea typeface="Geneva"/>
              </a:rPr>
              <a:t>Schedule</a:t>
            </a:r>
          </a:p>
          <a:p>
            <a:pPr lvl="1"/>
            <a:r>
              <a:rPr lang="en-US" altLang="en-US" sz="2200" smtClean="0">
                <a:ea typeface="Geneva"/>
              </a:rPr>
              <a:t>Map(s)</a:t>
            </a:r>
          </a:p>
          <a:p>
            <a:pPr lvl="1"/>
            <a:r>
              <a:rPr lang="en-US" altLang="en-US" sz="2200" smtClean="0">
                <a:ea typeface="Geneva"/>
              </a:rPr>
              <a:t>Survivor Injury/Actor Profile Cards</a:t>
            </a:r>
          </a:p>
          <a:p>
            <a:pPr lvl="1"/>
            <a:r>
              <a:rPr lang="en-US" altLang="en-US" sz="2200" smtClean="0">
                <a:ea typeface="Geneva"/>
              </a:rPr>
              <a:t>Briefing Guides</a:t>
            </a:r>
          </a:p>
          <a:p>
            <a:pPr lvl="2"/>
            <a:r>
              <a:rPr lang="en-US" altLang="en-US" sz="2000" smtClean="0">
                <a:ea typeface="Geneva"/>
              </a:rPr>
              <a:t>Player</a:t>
            </a:r>
          </a:p>
          <a:p>
            <a:pPr lvl="2"/>
            <a:r>
              <a:rPr lang="en-US" altLang="en-US" sz="2000" smtClean="0">
                <a:ea typeface="Geneva"/>
              </a:rPr>
              <a:t>Exercise Staff</a:t>
            </a:r>
          </a:p>
          <a:p>
            <a:pPr lvl="2"/>
            <a:r>
              <a:rPr lang="en-US" altLang="en-US" sz="2000" smtClean="0">
                <a:ea typeface="Geneva"/>
              </a:rPr>
              <a:t>Lead Facilitator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6C29F265-BAE3-4F7C-91B5-F8AFF9622CBD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" name="Form" descr="Form"/>
          <p:cNvSpPr>
            <a:spLocks noEditPoints="1" noChangeArrowheads="1"/>
          </p:cNvSpPr>
          <p:nvPr/>
        </p:nvSpPr>
        <p:spPr bwMode="auto">
          <a:xfrm>
            <a:off x="5848350" y="1601788"/>
            <a:ext cx="2814638" cy="3251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ea typeface="Geneva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0775" y="5033963"/>
            <a:ext cx="2381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defRPr/>
            </a:pPr>
            <a:r>
              <a:rPr lang="en-US" dirty="0">
                <a:solidFill>
                  <a:srgbClr val="006600"/>
                </a:solidFill>
                <a:latin typeface="+mn-lt"/>
                <a:ea typeface="Geneva" charset="-128"/>
                <a:cs typeface="+mn-cs"/>
              </a:rPr>
              <a:t>Logistics Plan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US" smtClean="0">
                <a:ea typeface="Geneva"/>
              </a:rPr>
              <a:t>Site Selection And Setup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3487738" cy="4525962"/>
          </a:xfrm>
        </p:spPr>
        <p:txBody>
          <a:bodyPr/>
          <a:lstStyle/>
          <a:p>
            <a:r>
              <a:rPr lang="en-US" altLang="en-US" smtClean="0">
                <a:ea typeface="Geneva"/>
              </a:rPr>
              <a:t>Realistic given scenario </a:t>
            </a:r>
          </a:p>
          <a:p>
            <a:r>
              <a:rPr lang="en-US" altLang="en-US" smtClean="0">
                <a:ea typeface="Geneva"/>
              </a:rPr>
              <a:t>Sufficient parking</a:t>
            </a:r>
          </a:p>
          <a:p>
            <a:r>
              <a:rPr lang="en-US" altLang="en-US" smtClean="0">
                <a:ea typeface="Geneva"/>
              </a:rPr>
              <a:t>Enough space</a:t>
            </a:r>
          </a:p>
          <a:p>
            <a:r>
              <a:rPr lang="en-US" altLang="en-US" smtClean="0">
                <a:ea typeface="Geneva"/>
              </a:rPr>
              <a:t>Permission to use site</a:t>
            </a:r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67C63848-9344-4726-B212-143AF005B5D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0182" name="Picture 6" descr="CERT in action during fire fighting dri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71613"/>
            <a:ext cx="4826000" cy="321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Activity</a:t>
            </a:r>
            <a:endParaRPr lang="en-US" dirty="0">
              <a:cs typeface="+mj-cs"/>
            </a:endParaRPr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D653339A-E809-452B-8326-4F2CF6A3C1C8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3713" y="12842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/>
            </a:pPr>
            <a:endParaRPr lang="en-US" sz="3200" kern="0" dirty="0">
              <a:solidFill>
                <a:srgbClr val="006600"/>
              </a:solidFill>
              <a:latin typeface="+mn-lt"/>
              <a:ea typeface="Geneva" charset="-128"/>
              <a:cs typeface="+mn-cs"/>
            </a:endParaRPr>
          </a:p>
          <a:p>
            <a:pPr marL="342900" indent="-342900">
              <a:spcBef>
                <a:spcPts val="0"/>
              </a:spcBef>
              <a:buClr>
                <a:srgbClr val="006600"/>
              </a:buClr>
              <a:buFont typeface="Arial" charset="0"/>
              <a:buNone/>
              <a:defRPr/>
            </a:pPr>
            <a:r>
              <a:rPr lang="en-US" sz="3200" b="1" kern="0" dirty="0">
                <a:latin typeface="+mn-lt"/>
                <a:ea typeface="Geneva" charset="-128"/>
                <a:cs typeface="+mn-cs"/>
              </a:rPr>
              <a:t>Develop the Logistics Plan </a:t>
            </a:r>
          </a:p>
          <a:p>
            <a:pPr algn="l"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60 minutes: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Facilitator 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Possible site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Materials List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Logistics Assignments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Tentative Exercise Schedule</a:t>
            </a:r>
          </a:p>
          <a:p>
            <a:pPr marL="1371600" indent="-509588" algn="l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ea typeface="Geneva" charset="-128"/>
                <a:cs typeface="Arial" pitchFamily="34" charset="0"/>
              </a:rPr>
              <a:t>3-5 Actor Profiles</a:t>
            </a:r>
            <a:endParaRPr lang="en-US" sz="3200" kern="0" dirty="0">
              <a:latin typeface="Arial" pitchFamily="34" charset="0"/>
              <a:ea typeface="Geneva" charset="-128"/>
              <a:cs typeface="Arial" pitchFamily="34" charset="0"/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4: Conduct the Exercise</a:t>
            </a:r>
            <a:endParaRPr lang="en-US" dirty="0">
              <a:cs typeface="+mj-cs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Set up the exercise site</a:t>
            </a:r>
          </a:p>
          <a:p>
            <a:r>
              <a:rPr lang="en-US" altLang="en-US" smtClean="0">
                <a:ea typeface="Geneva"/>
              </a:rPr>
              <a:t>Have all players sign in </a:t>
            </a:r>
          </a:p>
          <a:p>
            <a:r>
              <a:rPr lang="en-US" altLang="en-US" smtClean="0">
                <a:ea typeface="Geneva"/>
              </a:rPr>
              <a:t>Brief all players</a:t>
            </a:r>
          </a:p>
          <a:p>
            <a:pPr lvl="1"/>
            <a:r>
              <a:rPr lang="en-US" altLang="en-US" smtClean="0">
                <a:ea typeface="Geneva"/>
              </a:rPr>
              <a:t>Exercise staff</a:t>
            </a:r>
          </a:p>
          <a:p>
            <a:pPr lvl="1"/>
            <a:r>
              <a:rPr lang="en-US" altLang="en-US" smtClean="0">
                <a:ea typeface="Geneva"/>
              </a:rPr>
              <a:t>Team members</a:t>
            </a:r>
          </a:p>
          <a:p>
            <a:pPr lvl="1"/>
            <a:r>
              <a:rPr lang="en-US" altLang="en-US" smtClean="0">
                <a:ea typeface="Geneva"/>
              </a:rPr>
              <a:t>Volunteer role-players</a:t>
            </a:r>
          </a:p>
          <a:p>
            <a:r>
              <a:rPr lang="en-US" altLang="en-US" smtClean="0">
                <a:ea typeface="Geneva"/>
              </a:rPr>
              <a:t>Begin the exercise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C08297C-42E8-488B-909F-6E16527A9C6A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r>
              <a:rPr lang="en-US" sz="3200" dirty="0" smtClean="0">
                <a:cs typeface="+mj-cs"/>
              </a:rPr>
              <a:t>Step 5: Debrief the Exercise with a Hot Wash </a:t>
            </a: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endParaRPr lang="en-US" dirty="0">
              <a:cs typeface="+mj-cs"/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Conduct participant hot wash to gather feedback and to reinforce learning</a:t>
            </a:r>
          </a:p>
          <a:p>
            <a:pPr lvl="1"/>
            <a:r>
              <a:rPr lang="en-US" altLang="en-US" smtClean="0">
                <a:ea typeface="Geneva"/>
              </a:rPr>
              <a:t>With CERT members and role-players</a:t>
            </a:r>
          </a:p>
          <a:p>
            <a:pPr lvl="1"/>
            <a:r>
              <a:rPr lang="en-US" altLang="en-US" smtClean="0">
                <a:ea typeface="Geneva"/>
              </a:rPr>
              <a:t>Immediately following exercise</a:t>
            </a:r>
          </a:p>
          <a:p>
            <a:pPr lvl="1"/>
            <a:r>
              <a:rPr lang="en-US" altLang="en-US" smtClean="0">
                <a:ea typeface="Geneva"/>
              </a:rPr>
              <a:t>Reflections and feedback collected verbally</a:t>
            </a:r>
          </a:p>
          <a:p>
            <a:pPr lvl="1"/>
            <a:r>
              <a:rPr lang="en-US" altLang="en-US" i="1" smtClean="0">
                <a:ea typeface="Geneva"/>
              </a:rPr>
              <a:t>Participant Feedback Forms </a:t>
            </a:r>
            <a:r>
              <a:rPr lang="en-US" altLang="en-US" smtClean="0">
                <a:ea typeface="Geneva"/>
              </a:rPr>
              <a:t>completed and collected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FC2A1BE2-B331-4DD8-A463-29C9C5F93694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5: Debrief the Exercise (cont’d)</a:t>
            </a:r>
            <a:endParaRPr lang="en-US" dirty="0">
              <a:cs typeface="+mj-cs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241425"/>
            <a:ext cx="8229600" cy="2560638"/>
          </a:xfrm>
        </p:spPr>
        <p:txBody>
          <a:bodyPr/>
          <a:lstStyle/>
          <a:p>
            <a:r>
              <a:rPr lang="en-US" altLang="en-US" smtClean="0">
                <a:ea typeface="Geneva"/>
              </a:rPr>
              <a:t>Conduct exercise staff hot wash to identify strengths and weaknesses</a:t>
            </a:r>
          </a:p>
          <a:p>
            <a:pPr lvl="1"/>
            <a:r>
              <a:rPr lang="en-US" altLang="en-US" smtClean="0">
                <a:ea typeface="Geneva"/>
              </a:rPr>
              <a:t>Best if immediately after participant hot wash</a:t>
            </a:r>
          </a:p>
          <a:p>
            <a:pPr lvl="1"/>
            <a:r>
              <a:rPr lang="en-US" altLang="en-US" smtClean="0">
                <a:ea typeface="Geneva"/>
              </a:rPr>
              <a:t>Observed CERT procedures discussed</a:t>
            </a:r>
          </a:p>
          <a:p>
            <a:pPr lvl="1"/>
            <a:r>
              <a:rPr lang="en-US" altLang="en-US" smtClean="0">
                <a:ea typeface="Geneva"/>
              </a:rPr>
              <a:t>Evaluation forms </a:t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collected</a:t>
            </a:r>
          </a:p>
          <a:p>
            <a:pPr lvl="1"/>
            <a:r>
              <a:rPr lang="en-US" altLang="en-US" i="1" smtClean="0">
                <a:ea typeface="Geneva"/>
              </a:rPr>
              <a:t>Facilitator/Evaluator </a:t>
            </a:r>
            <a:br>
              <a:rPr lang="en-US" altLang="en-US" i="1" smtClean="0">
                <a:ea typeface="Geneva"/>
              </a:rPr>
            </a:br>
            <a:r>
              <a:rPr lang="en-US" altLang="en-US" i="1" smtClean="0">
                <a:ea typeface="Geneva"/>
              </a:rPr>
              <a:t>Feedback Forms </a:t>
            </a:r>
            <a:r>
              <a:rPr lang="en-US" altLang="en-US" smtClean="0">
                <a:ea typeface="Geneva"/>
              </a:rPr>
              <a:t/>
            </a:r>
            <a:br>
              <a:rPr lang="en-US" altLang="en-US" smtClean="0">
                <a:ea typeface="Geneva"/>
              </a:rPr>
            </a:br>
            <a:r>
              <a:rPr lang="en-US" altLang="en-US" smtClean="0">
                <a:ea typeface="Geneva"/>
              </a:rPr>
              <a:t>completed and collected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E96425-8BD7-4118-8261-CFA2D0DEF51A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4278" name="Picture 7" descr="WGGDE classroom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3562350"/>
            <a:ext cx="3546475" cy="2055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Step 6: Write the After Action Report</a:t>
            </a:r>
            <a:endParaRPr lang="en-US" dirty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202113" cy="4525962"/>
          </a:xfrm>
        </p:spPr>
        <p:txBody>
          <a:bodyPr/>
          <a:lstStyle/>
          <a:p>
            <a:pPr marL="342900" lvl="3" indent="-342900">
              <a:buFont typeface="Arial" charset="0"/>
              <a:buChar char="●"/>
              <a:defRPr/>
            </a:pPr>
            <a:r>
              <a:rPr lang="en-US" sz="3200" dirty="0" smtClean="0">
                <a:ea typeface="+mn-ea"/>
                <a:cs typeface="+mn-cs"/>
              </a:rPr>
              <a:t>Documents effectiveness of exercise</a:t>
            </a:r>
          </a:p>
          <a:p>
            <a:pPr marL="342900" lvl="3" indent="-342900">
              <a:buFont typeface="Arial" charset="0"/>
              <a:buChar char="●"/>
              <a:defRPr/>
            </a:pPr>
            <a:r>
              <a:rPr lang="en-US" sz="3200" dirty="0" smtClean="0">
                <a:ea typeface="+mn-ea"/>
                <a:cs typeface="+mn-cs"/>
              </a:rPr>
              <a:t>Serves as basis for planning future exercises, upgrading plans, and taking corrective action</a:t>
            </a:r>
          </a:p>
          <a:p>
            <a:pPr>
              <a:buFont typeface="Arial" charset="0"/>
              <a:buChar char="●"/>
              <a:defRPr/>
            </a:pPr>
            <a:endParaRPr lang="en-US" dirty="0">
              <a:cs typeface="+mn-cs"/>
            </a:endParaRPr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68D60B39-E7DA-4EE5-9BBC-2AEBCB1C0B0B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" name="Form" descr="Form"/>
          <p:cNvSpPr>
            <a:spLocks noEditPoints="1" noChangeArrowheads="1"/>
          </p:cNvSpPr>
          <p:nvPr/>
        </p:nvSpPr>
        <p:spPr bwMode="auto">
          <a:xfrm>
            <a:off x="5153025" y="1465263"/>
            <a:ext cx="2814638" cy="3251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ea typeface="Geneva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9488" y="4964113"/>
            <a:ext cx="3222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lvl="2" indent="-342900">
              <a:defRPr/>
            </a:pPr>
            <a:r>
              <a:rPr lang="en-US" dirty="0">
                <a:solidFill>
                  <a:srgbClr val="006600"/>
                </a:solidFill>
                <a:latin typeface="+mn-lt"/>
                <a:ea typeface="Geneva" charset="-128"/>
                <a:cs typeface="+mn-cs"/>
              </a:rPr>
              <a:t>After Action Report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What Do You Think?</a:t>
            </a:r>
            <a:endParaRPr lang="en-US" dirty="0">
              <a:cs typeface="+mj-cs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What are some unexpected challenges a team might encounter when conducting the exercise?</a:t>
            </a:r>
          </a:p>
          <a:p>
            <a:r>
              <a:rPr lang="en-US" altLang="en-US" smtClean="0">
                <a:ea typeface="Geneva"/>
              </a:rPr>
              <a:t>How can you overcome those challenges?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30B5825-F21F-49F6-8EE1-1744D6C34327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6F68470-38CD-4833-AA59-EDBE6F501089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Times New Roman" pitchFamily="18" charset="0"/>
              </a:rPr>
              <a:t>What You Will Learn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type="body" idx="1"/>
          </p:nvPr>
        </p:nvSpPr>
        <p:spPr>
          <a:xfrm>
            <a:off x="447675" y="1341438"/>
            <a:ext cx="5049838" cy="4525962"/>
          </a:xfrm>
        </p:spPr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FEMA Exercise Guidance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Criteria for a Well-Designed Exercise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Steps and Documents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Best Practices</a:t>
            </a:r>
          </a:p>
        </p:txBody>
      </p:sp>
      <p:pic>
        <p:nvPicPr>
          <p:cNvPr id="11269" name="Picture 6" descr="helping team mem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038" y="1477963"/>
            <a:ext cx="2879725" cy="40481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Challenges During Exercises </a:t>
            </a:r>
            <a:endParaRPr lang="en-US" dirty="0">
              <a:cs typeface="+mj-cs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651375" cy="4525962"/>
          </a:xfrm>
        </p:spPr>
        <p:txBody>
          <a:bodyPr/>
          <a:lstStyle/>
          <a:p>
            <a:r>
              <a:rPr lang="en-US" altLang="en-US" smtClean="0">
                <a:ea typeface="Geneva"/>
              </a:rPr>
              <a:t>Disruptive volunteers</a:t>
            </a:r>
          </a:p>
          <a:p>
            <a:r>
              <a:rPr lang="en-US" altLang="en-US" smtClean="0">
                <a:ea typeface="Geneva"/>
              </a:rPr>
              <a:t>Inadequately prepared actors</a:t>
            </a:r>
          </a:p>
          <a:p>
            <a:r>
              <a:rPr lang="en-US" altLang="en-US" smtClean="0">
                <a:ea typeface="Geneva"/>
              </a:rPr>
              <a:t>Unforeseen weather</a:t>
            </a:r>
          </a:p>
          <a:p>
            <a:r>
              <a:rPr lang="en-US" altLang="en-US" smtClean="0">
                <a:ea typeface="Geneva"/>
              </a:rPr>
              <a:t>Pace too slow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4265F35-C9A7-4675-B668-DDA5776F6A5F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7350" name="Picture 7" descr="CERT volunteers under a can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8975" r="10632" b="15945"/>
          <a:stretch>
            <a:fillRect/>
          </a:stretch>
        </p:blipFill>
        <p:spPr bwMode="auto">
          <a:xfrm>
            <a:off x="4905375" y="3048000"/>
            <a:ext cx="3865563" cy="2903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Mechanics of Exercise Swaps</a:t>
            </a:r>
            <a:endParaRPr lang="en-US" dirty="0">
              <a:cs typeface="+mj-cs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2301875"/>
          </a:xfrm>
        </p:spPr>
        <p:txBody>
          <a:bodyPr/>
          <a:lstStyle/>
          <a:p>
            <a:r>
              <a:rPr lang="en-US" altLang="en-US" smtClean="0">
                <a:ea typeface="Geneva"/>
              </a:rPr>
              <a:t>Meetings and communication</a:t>
            </a:r>
          </a:p>
          <a:p>
            <a:r>
              <a:rPr lang="en-US" altLang="en-US" smtClean="0">
                <a:ea typeface="Geneva"/>
              </a:rPr>
              <a:t>Roles and responsibilities</a:t>
            </a:r>
          </a:p>
          <a:p>
            <a:r>
              <a:rPr lang="en-US" altLang="en-US" smtClean="0">
                <a:ea typeface="Geneva"/>
              </a:rPr>
              <a:t>Documents and information to be exchanged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4D200EC0-C366-4644-BC1C-C70AABE26F79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8374" name="Picture 6" descr="CERT memb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b="31688"/>
          <a:stretch>
            <a:fillRect/>
          </a:stretch>
        </p:blipFill>
        <p:spPr bwMode="auto">
          <a:xfrm>
            <a:off x="3482975" y="3444875"/>
            <a:ext cx="5137150" cy="2071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Report Your Results</a:t>
            </a:r>
            <a:endParaRPr lang="en-US" dirty="0">
              <a:cs typeface="+mj-cs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Provide complete Exercise Plan and After Action Report CERT to Program Manager or representative</a:t>
            </a:r>
          </a:p>
          <a:p>
            <a:r>
              <a:rPr lang="en-US" altLang="en-US" smtClean="0">
                <a:ea typeface="Geneva"/>
              </a:rPr>
              <a:t>Allows other design and player teams, and CERT program itself, to apply lessons learned from this exercise swap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5E9218F3-6D79-427D-B663-62E988295DBC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Module Summary</a:t>
            </a:r>
            <a:endParaRPr lang="en-US" dirty="0">
              <a:cs typeface="+mj-cs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</a:rPr>
              <a:t>Overview: Exercise Types, Players, and Format</a:t>
            </a:r>
          </a:p>
          <a:p>
            <a:pPr eaLnBrk="1" hangingPunct="1"/>
            <a:r>
              <a:rPr lang="en-US" altLang="en-US" smtClean="0">
                <a:ea typeface="Geneva"/>
              </a:rPr>
              <a:t>Steps and Documents</a:t>
            </a:r>
          </a:p>
          <a:p>
            <a:pPr eaLnBrk="1" hangingPunct="1"/>
            <a:r>
              <a:rPr lang="en-US" altLang="en-US" smtClean="0">
                <a:ea typeface="Geneva"/>
              </a:rPr>
              <a:t>Best Practices</a:t>
            </a:r>
          </a:p>
          <a:p>
            <a:endParaRPr lang="en-US" altLang="en-US" smtClean="0">
              <a:ea typeface="Geneva"/>
            </a:endParaRP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F79AAA2-DEDC-430E-BD1A-0D8446777333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Module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800" smtClean="0">
                <a:ea typeface="Geneva"/>
              </a:rPr>
              <a:t>At the end of this module, you will be able to: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Explain the value of designing, conducting, and evaluating exercises in a systematic way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Explain the value of exercise swapping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Explain that FEMA has developed national guidance for the design, conduct, and evaluation of exercises 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800" smtClean="0">
              <a:ea typeface="Geneva"/>
            </a:endParaRP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171A323F-DFFB-4536-9F64-382DA15085A9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229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Module Objectives (cont’d)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800" smtClean="0">
                <a:ea typeface="Geneva"/>
              </a:rPr>
              <a:t>At the end of this module, you will be able to: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Identify the basic steps in the exercise process  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Create an operations-based exercise that meets the criteria of good exercise design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Explain how to conduct an exercise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</a:rPr>
              <a:t>Explain how to evaluate an exercise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D2A66A1E-459C-4677-9DA3-FBAAB8991E21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Module Materials</a:t>
            </a:r>
            <a:endParaRPr lang="en-US" dirty="0"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Geneva"/>
              </a:rPr>
              <a:t>Participant Manual</a:t>
            </a:r>
          </a:p>
          <a:p>
            <a:pPr lvl="1"/>
            <a:r>
              <a:rPr lang="en-US" altLang="en-US" smtClean="0">
                <a:ea typeface="Geneva"/>
              </a:rPr>
              <a:t>To use during the training</a:t>
            </a:r>
          </a:p>
          <a:p>
            <a:pPr lvl="1"/>
            <a:r>
              <a:rPr lang="en-US" altLang="en-US" smtClean="0">
                <a:ea typeface="Geneva"/>
              </a:rPr>
              <a:t>For later reference</a:t>
            </a:r>
          </a:p>
          <a:p>
            <a:r>
              <a:rPr lang="en-US" altLang="en-US" smtClean="0">
                <a:ea typeface="Geneva"/>
              </a:rPr>
              <a:t>Appendix</a:t>
            </a:r>
          </a:p>
          <a:p>
            <a:pPr lvl="1"/>
            <a:r>
              <a:rPr lang="en-US" altLang="en-US" smtClean="0">
                <a:ea typeface="Geneva"/>
              </a:rPr>
              <a:t>All the documents and forms needed to plan and conduct an exercise</a:t>
            </a:r>
          </a:p>
          <a:p>
            <a:pPr lvl="1"/>
            <a:r>
              <a:rPr lang="en-US" altLang="en-US" smtClean="0">
                <a:ea typeface="Geneva"/>
              </a:rPr>
              <a:t>Teams will complete much of it during training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68A9C8F-EAFD-405C-9B7F-89DB483BC0E9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What Do You Think?</a:t>
            </a:r>
            <a:endParaRPr lang="en-US" dirty="0">
              <a:cs typeface="+mj-cs"/>
            </a:endParaRPr>
          </a:p>
        </p:txBody>
      </p:sp>
      <p:sp>
        <p:nvSpPr>
          <p:cNvPr id="15363" name="Content Placeholder 6"/>
          <p:cNvSpPr>
            <a:spLocks noGrp="1"/>
          </p:cNvSpPr>
          <p:nvPr>
            <p:ph idx="1"/>
          </p:nvPr>
        </p:nvSpPr>
        <p:spPr>
          <a:xfrm>
            <a:off x="398463" y="1312863"/>
            <a:ext cx="4333875" cy="452596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mtClean="0">
                <a:ea typeface="Geneva"/>
              </a:rPr>
              <a:t>Think about a full-scale training exercise</a:t>
            </a:r>
          </a:p>
          <a:p>
            <a:pPr lvl="1"/>
            <a:r>
              <a:rPr lang="en-US" altLang="en-US" smtClean="0">
                <a:ea typeface="Geneva"/>
              </a:rPr>
              <a:t>What was valuable?</a:t>
            </a:r>
            <a:endParaRPr lang="en-US" altLang="en-US" sz="2400" smtClean="0">
              <a:ea typeface="Geneva"/>
            </a:endParaRPr>
          </a:p>
          <a:p>
            <a:pPr lvl="1"/>
            <a:r>
              <a:rPr lang="en-US" altLang="en-US" smtClean="0">
                <a:ea typeface="Geneva"/>
              </a:rPr>
              <a:t>What could have been improved?</a:t>
            </a:r>
            <a:endParaRPr lang="en-US" altLang="en-US" sz="2400" smtClean="0">
              <a:ea typeface="Geneva"/>
            </a:endParaRPr>
          </a:p>
          <a:p>
            <a:endParaRPr lang="en-US" altLang="en-US" smtClean="0">
              <a:ea typeface="Geneva"/>
            </a:endParaRP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Exercise Swaps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algn="l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5313CB7C-921A-4AB9-9DB1-C3A4DD93AEAD}" type="slidenum">
              <a:rPr lang="en-US" altLang="en-US" sz="1400" smtClean="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5366" name="Picture 6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5" y="2220913"/>
            <a:ext cx="3978275" cy="264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ert_template">
  <a:themeElements>
    <a:clrScheme name="1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E27155-02F4-4091-8A38-B593EF7B42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759BD0-A0B6-4CB5-B3DC-310FE3CCB8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23C5763-1D40-4FD9-A127-D3A34D5933FF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3712</TotalTime>
  <Words>1580</Words>
  <Application>Microsoft Office PowerPoint</Application>
  <PresentationFormat>On-screen Show (4:3)</PresentationFormat>
  <Paragraphs>436</Paragraphs>
  <Slides>53</Slides>
  <Notes>53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1_Cert_template</vt:lpstr>
      <vt:lpstr>Cert_ppt_template</vt:lpstr>
      <vt:lpstr>Exercise Swaps</vt:lpstr>
      <vt:lpstr>Participant Introductions</vt:lpstr>
      <vt:lpstr>Administrative Announcements</vt:lpstr>
      <vt:lpstr>Module Goals</vt:lpstr>
      <vt:lpstr>What You Will Learn</vt:lpstr>
      <vt:lpstr>Module Objectives</vt:lpstr>
      <vt:lpstr>Module Objectives (cont’d)</vt:lpstr>
      <vt:lpstr>Module Materials</vt:lpstr>
      <vt:lpstr>What Do You Think?</vt:lpstr>
      <vt:lpstr>Exercise Types</vt:lpstr>
      <vt:lpstr>Exercise Participants</vt:lpstr>
      <vt:lpstr>What Do You Think?</vt:lpstr>
      <vt:lpstr>Operations-Based Exercises: Advantages</vt:lpstr>
      <vt:lpstr>Indirect Benefits</vt:lpstr>
      <vt:lpstr>Exercise Swap Defined</vt:lpstr>
      <vt:lpstr>What Do You Think?</vt:lpstr>
      <vt:lpstr>Benefits of Exercise Swaps</vt:lpstr>
      <vt:lpstr>FEMA Exercise Guidance</vt:lpstr>
      <vt:lpstr>Advantages Of Being Systematic</vt:lpstr>
      <vt:lpstr>Advantages Of Being Systematic (cont’d)</vt:lpstr>
      <vt:lpstr>Activity</vt:lpstr>
      <vt:lpstr>Steps In The Exercise Process</vt:lpstr>
      <vt:lpstr>Step 1: Assess Needs</vt:lpstr>
      <vt:lpstr>Step 1: Assess Needs (cont’d)</vt:lpstr>
      <vt:lpstr>Activity</vt:lpstr>
      <vt:lpstr>Step 2: Design an Exercise </vt:lpstr>
      <vt:lpstr>Step 2: Exercise Objectives</vt:lpstr>
      <vt:lpstr>Step 2: Exercise Objectives (cont’d)</vt:lpstr>
      <vt:lpstr>Activity</vt:lpstr>
      <vt:lpstr>Step 2: Scope</vt:lpstr>
      <vt:lpstr>Step 2: Scenario</vt:lpstr>
      <vt:lpstr>Step 2: Scenario (cont’d)</vt:lpstr>
      <vt:lpstr>Step 2: Events and Evaluation Form for Facilitator(s) and Evaluator(s)</vt:lpstr>
      <vt:lpstr>Activity</vt:lpstr>
      <vt:lpstr>What You Learned – Part 1</vt:lpstr>
      <vt:lpstr>What You Will Learn - Part 2</vt:lpstr>
      <vt:lpstr>Exercise Swaps – Part 2</vt:lpstr>
      <vt:lpstr>What You Will Learn - Part 2</vt:lpstr>
      <vt:lpstr>Activity</vt:lpstr>
      <vt:lpstr>Step 3: Plan for the Exercise</vt:lpstr>
      <vt:lpstr>What Do You Think?</vt:lpstr>
      <vt:lpstr>Step 3: Plan For The Exercise</vt:lpstr>
      <vt:lpstr>Site Selection And Setup</vt:lpstr>
      <vt:lpstr>Activity</vt:lpstr>
      <vt:lpstr>Step 4: Conduct the Exercise</vt:lpstr>
      <vt:lpstr> Step 5: Debrief the Exercise with a Hot Wash  </vt:lpstr>
      <vt:lpstr>Step 5: Debrief the Exercise (cont’d)</vt:lpstr>
      <vt:lpstr>Step 6: Write the After Action Report</vt:lpstr>
      <vt:lpstr>What Do You Think?</vt:lpstr>
      <vt:lpstr>Challenges During Exercises </vt:lpstr>
      <vt:lpstr>Mechanics of Exercise Swaps</vt:lpstr>
      <vt:lpstr>Report Your Results</vt:lpstr>
      <vt:lpstr>Module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- Exercise Swaps</dc:title>
  <dc:subject>This module is to prepare CERT members to design and conduct a full-scale exercise for another team</dc:subject>
  <dc:creator>FEMA;Community Emergency Response Team</dc:creator>
  <cp:keywords>FEMA, CERT, exercise, swaps</cp:keywords>
  <cp:lastModifiedBy>Jones, Cynthia</cp:lastModifiedBy>
  <cp:revision>321</cp:revision>
  <cp:lastPrinted>2011-04-04T13:15:12Z</cp:lastPrinted>
  <dcterms:created xsi:type="dcterms:W3CDTF">2005-12-20T16:22:26Z</dcterms:created>
  <dcterms:modified xsi:type="dcterms:W3CDTF">2016-07-05T20:37:14Z</dcterms:modified>
</cp:coreProperties>
</file>