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  <p:sldMasterId id="2147483683" r:id="rId5"/>
    <p:sldMasterId id="2147483755" r:id="rId6"/>
  </p:sldMasterIdLst>
  <p:notesMasterIdLst>
    <p:notesMasterId r:id="rId53"/>
  </p:notesMasterIdLst>
  <p:handoutMasterIdLst>
    <p:handoutMasterId r:id="rId54"/>
  </p:handoutMasterIdLst>
  <p:sldIdLst>
    <p:sldId id="296" r:id="rId7"/>
    <p:sldId id="291" r:id="rId8"/>
    <p:sldId id="298" r:id="rId9"/>
    <p:sldId id="373" r:id="rId10"/>
    <p:sldId id="295" r:id="rId11"/>
    <p:sldId id="297" r:id="rId12"/>
    <p:sldId id="292" r:id="rId13"/>
    <p:sldId id="371" r:id="rId14"/>
    <p:sldId id="301" r:id="rId15"/>
    <p:sldId id="341" r:id="rId16"/>
    <p:sldId id="342" r:id="rId17"/>
    <p:sldId id="343" r:id="rId18"/>
    <p:sldId id="344" r:id="rId19"/>
    <p:sldId id="311" r:id="rId20"/>
    <p:sldId id="345" r:id="rId21"/>
    <p:sldId id="308" r:id="rId22"/>
    <p:sldId id="316" r:id="rId23"/>
    <p:sldId id="353" r:id="rId24"/>
    <p:sldId id="319" r:id="rId25"/>
    <p:sldId id="347" r:id="rId26"/>
    <p:sldId id="372" r:id="rId27"/>
    <p:sldId id="324" r:id="rId28"/>
    <p:sldId id="348" r:id="rId29"/>
    <p:sldId id="349" r:id="rId30"/>
    <p:sldId id="351" r:id="rId31"/>
    <p:sldId id="354" r:id="rId32"/>
    <p:sldId id="356" r:id="rId33"/>
    <p:sldId id="361" r:id="rId34"/>
    <p:sldId id="370" r:id="rId35"/>
    <p:sldId id="374" r:id="rId36"/>
    <p:sldId id="355" r:id="rId37"/>
    <p:sldId id="363" r:id="rId38"/>
    <p:sldId id="357" r:id="rId39"/>
    <p:sldId id="359" r:id="rId40"/>
    <p:sldId id="358" r:id="rId41"/>
    <p:sldId id="360" r:id="rId42"/>
    <p:sldId id="362" r:id="rId43"/>
    <p:sldId id="366" r:id="rId44"/>
    <p:sldId id="364" r:id="rId45"/>
    <p:sldId id="365" r:id="rId46"/>
    <p:sldId id="368" r:id="rId47"/>
    <p:sldId id="367" r:id="rId48"/>
    <p:sldId id="369" r:id="rId49"/>
    <p:sldId id="263" r:id="rId50"/>
    <p:sldId id="332" r:id="rId51"/>
    <p:sldId id="350" r:id="rId52"/>
  </p:sldIdLst>
  <p:sldSz cx="9144000" cy="6858000" type="screen4x3"/>
  <p:notesSz cx="7010400" cy="9296400"/>
  <p:custDataLst>
    <p:tags r:id="rId5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B9FFB9"/>
    <a:srgbClr val="CFCFCF"/>
    <a:srgbClr val="336699"/>
    <a:srgbClr val="333333"/>
    <a:srgbClr val="CCCC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86" autoAdjust="0"/>
    <p:restoredTop sz="94670" autoAdjust="0"/>
  </p:normalViewPr>
  <p:slideViewPr>
    <p:cSldViewPr snapToGrid="0">
      <p:cViewPr>
        <p:scale>
          <a:sx n="65" d="100"/>
          <a:sy n="65" d="100"/>
        </p:scale>
        <p:origin x="-1404" y="-582"/>
      </p:cViewPr>
      <p:guideLst>
        <p:guide orient="horz" pos="870"/>
        <p:guide pos="5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72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ags" Target="tags/tag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3D055465-273D-4F8A-BB77-5B471F081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1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2E155CFC-313C-4AB7-8CEC-B51345279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45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5540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92A3BBE-C5C5-459F-B126-DFA67E78C9A4}" type="slidenum">
              <a:rPr lang="en-US" altLang="en-US" sz="1200" b="0">
                <a:latin typeface="Times" pitchFamily="18" charset="0"/>
              </a:rPr>
              <a:pPr algn="r"/>
              <a:t>9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656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FBC1874-B2D5-4B81-8FCD-C0B25F72CD4C}" type="slidenum">
              <a:rPr lang="en-US" altLang="en-US" sz="1200" b="0">
                <a:latin typeface="Times" pitchFamily="18" charset="0"/>
              </a:rPr>
              <a:pPr algn="r"/>
              <a:t>10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7588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F771A63-AD9D-4892-BE63-5F932B688982}" type="slidenum">
              <a:rPr lang="en-US" altLang="en-US" sz="1200" b="0">
                <a:latin typeface="Times" pitchFamily="18" charset="0"/>
              </a:rPr>
              <a:pPr algn="r"/>
              <a:t>11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8612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2D722CF-51DD-4B34-8B1E-22EB3EEF7454}" type="slidenum">
              <a:rPr lang="en-US" altLang="en-US" sz="1200" b="0">
                <a:latin typeface="Times" pitchFamily="18" charset="0"/>
              </a:rPr>
              <a:pPr algn="r"/>
              <a:t>12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963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237E276-8BB0-490C-90DF-029AEF768A3E}" type="slidenum">
              <a:rPr lang="en-US" altLang="en-US" sz="1200" b="0">
                <a:latin typeface="Times" pitchFamily="18" charset="0"/>
              </a:rPr>
              <a:pPr algn="r"/>
              <a:t>13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0660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3252191-3AF8-4201-8358-02C3DBD21601}" type="slidenum">
              <a:rPr lang="en-US" altLang="en-US" sz="1200" b="0">
                <a:latin typeface="Times" pitchFamily="18" charset="0"/>
              </a:rPr>
              <a:pPr algn="r"/>
              <a:t>14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168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D5754D3-4450-4969-A503-3AD34ABCB2F1}" type="slidenum">
              <a:rPr lang="en-US" altLang="en-US" sz="1200" b="0">
                <a:latin typeface="Times" pitchFamily="18" charset="0"/>
              </a:rPr>
              <a:pPr algn="r"/>
              <a:t>15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2708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81EA4B8-31BE-4E10-8091-3815826ED23D}" type="slidenum">
              <a:rPr lang="en-US" altLang="en-US" sz="1200" b="0">
                <a:latin typeface="Times" pitchFamily="18" charset="0"/>
              </a:rPr>
              <a:pPr algn="r"/>
              <a:t>16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3732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2B159D4-BAE9-46A5-9598-60E6F9D73931}" type="slidenum">
              <a:rPr lang="en-US" altLang="en-US" sz="1200" b="0">
                <a:latin typeface="Times" pitchFamily="18" charset="0"/>
              </a:rPr>
              <a:pPr algn="r"/>
              <a:t>17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FD0541F-0B62-4D9C-ABC2-B58A5C39F58C}" type="slidenum">
              <a:rPr lang="en-US" altLang="en-US" sz="1200" b="0">
                <a:latin typeface="Times" pitchFamily="18" charset="0"/>
              </a:rPr>
              <a:pPr algn="r"/>
              <a:t>18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3EF1BDB-3148-49B3-81D1-6665C6159528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5780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0396B68-43EE-492C-B1D6-8EC319349223}" type="slidenum">
              <a:rPr lang="en-US" altLang="en-US" sz="1200" b="0">
                <a:latin typeface="Times" pitchFamily="18" charset="0"/>
              </a:rPr>
              <a:pPr algn="r"/>
              <a:t>19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E7C999E-164C-44C4-8027-4F86D738CDA7}" type="slidenum">
              <a:rPr lang="en-US" altLang="en-US" b="0" smtClean="0">
                <a:latin typeface="Times" pitchFamily="18" charset="0"/>
              </a:rPr>
              <a:pPr/>
              <a:t>29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D61F65A-322F-436A-A52B-894D5E484F63}" type="slidenum">
              <a:rPr lang="en-US" altLang="en-US" sz="1200" b="0">
                <a:latin typeface="Times" pitchFamily="18" charset="0"/>
              </a:rPr>
              <a:pPr algn="r"/>
              <a:t>2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939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211CCF3-3C50-4316-AA45-ED70F2A46D45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D71ED18-58E6-4C39-8C90-8CF6089CA596}" type="slidenum">
              <a:rPr lang="en-US" altLang="en-US" b="0" smtClean="0">
                <a:latin typeface="Times" pitchFamily="18" charset="0"/>
              </a:rPr>
              <a:pPr/>
              <a:t>43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2624096-9FA6-4672-93D3-EE561EC25904}" type="slidenum">
              <a:rPr lang="en-US" altLang="en-US" sz="1200" b="0">
                <a:latin typeface="Times" pitchFamily="18" charset="0"/>
              </a:rPr>
              <a:pPr algn="r"/>
              <a:t>44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386610D-84E3-45E0-954E-24B194C6ABEF}" type="slidenum">
              <a:rPr lang="en-US" altLang="en-US" sz="1200" b="0">
                <a:latin typeface="Times" pitchFamily="18" charset="0"/>
              </a:rPr>
              <a:pPr algn="r"/>
              <a:t>45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81D1B6F-32B0-483C-BF81-A9F1B81297CA}" type="slidenum">
              <a:rPr lang="en-US" altLang="en-US" b="0" smtClean="0">
                <a:latin typeface="Times" pitchFamily="18" charset="0"/>
              </a:rPr>
              <a:pPr/>
              <a:t>6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39CD481-DE1D-4659-82DE-BEB2C079F46E}" type="slidenum">
              <a:rPr lang="en-US" altLang="en-US" sz="1200" b="0">
                <a:latin typeface="Times" pitchFamily="18" charset="0"/>
              </a:rPr>
              <a:pPr algn="r"/>
              <a:t>8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57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6830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91CEC-A3BA-4E93-BEE6-503FA8483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B3C7-F046-4F26-BBF2-889DFFD44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7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2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68880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700AB-7C2F-45BA-85E9-C37AEC87C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97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A5D3E-D505-43D7-AA50-094B698DC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73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BA262-F017-4574-8205-4B50DD7C8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4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55220-C956-4E74-834C-8F6688EBB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51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1226C-0A07-4CA0-99D0-1F701D6C9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70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157AF-53FA-42AD-909A-678F7AD8F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11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519E9-F98E-4449-A151-B2F0728CF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2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41D2-A7E3-4AC3-ABA4-772540764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5561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5D9C6-3850-47CC-B493-306CF28CD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56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C767C-8074-4614-8496-76AE6EE3D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3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ECB48-82FB-4010-901C-F0BB3FEED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08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79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4800"/>
            </a:lvl1pPr>
          </a:lstStyle>
          <a:p>
            <a:endParaRPr lang="en-US"/>
          </a:p>
        </p:txBody>
      </p:sp>
      <p:sp>
        <p:nvSpPr>
          <p:cNvPr id="28979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211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93982-91B2-4AEB-ACF4-C97FBC146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34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4387F-EDD2-4B9A-B1FE-7B055D218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266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7DD89-4F55-491C-A5C8-39C20C3BA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145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8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ADE2E-E78E-4D5C-ADB9-6CE1E14F3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54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4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A6C82-C702-42CE-8A8A-361CA1F02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224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3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1F496-89A6-4FA3-A7BF-5A04AC311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3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B3855-691D-49F3-8023-D36F2E7BA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647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15439-745F-4DAA-A95C-7A0F979FB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6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C59FC-A82B-4851-BA51-4FECB724E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724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859A2-536A-44C8-B2E2-0F966F899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882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2209800" cy="5581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85750"/>
            <a:ext cx="6477000" cy="5581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F6C04-A96D-46C3-BCCA-931828408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86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</a:t>
            </a:r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FE133-5FCB-4C5D-BE5A-3468A5CC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9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92899-95C4-4217-9919-85402BE5F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1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96207-9090-40A8-A328-DA401C734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5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76B6B-B239-49CD-A988-53AAB3447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48B1-1BDE-436A-84F3-9D40ADB7F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7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78B73-FC78-482F-BEB5-99B3FB0E0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8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8CC35-9EDB-4F38-A31B-F7BE6C45E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6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2" name="Picture 4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61341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1500" y="63214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913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642B6FC0-243E-41EB-AE12-DBA2B7FAD2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5699" name="Rectangle 102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3076" name="Picture 1028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61341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1500" y="63214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CERT Animal Response II </a:t>
            </a:r>
          </a:p>
        </p:txBody>
      </p:sp>
      <p:sp>
        <p:nvSpPr>
          <p:cNvPr id="285702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913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48209C9E-71B4-4435-8135-3B1FDAEC7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8771" name="Rectangle 102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8575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100" name="Picture 1028" descr="cert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1515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774" name="Rectangle 10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8138" y="6321425"/>
            <a:ext cx="340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288775" name="Rectangle 10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08913" y="6321425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2AEAD92-7ABE-47F0-AEED-18B15D9E0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9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edicine.com/emerg/topic61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026"/>
          <p:cNvSpPr>
            <a:spLocks noGrp="1" noChangeArrowheads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CERT Animal Response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Encountering Animals  </a:t>
            </a:r>
            <a:endParaRPr lang="en-US" dirty="0"/>
          </a:p>
        </p:txBody>
      </p:sp>
      <p:sp>
        <p:nvSpPr>
          <p:cNvPr id="1843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en-US" altLang="en-US" smtClean="0"/>
              <a:t>Size up the situation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Look for presence of owner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Look for evidence of animals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Consider local environment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Be prepared for illegal animal activity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Perform damage assessment</a:t>
            </a:r>
          </a:p>
        </p:txBody>
      </p:sp>
      <p:sp>
        <p:nvSpPr>
          <p:cNvPr id="1843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E60D07-F521-4AAE-A465-3D97773DF7F2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1. Look for Presence of the Owner </a:t>
            </a:r>
            <a:endParaRPr lang="en-US" dirty="0"/>
          </a:p>
        </p:txBody>
      </p:sp>
      <p:sp>
        <p:nvSpPr>
          <p:cNvPr id="1945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21E0FF-CDDD-4C09-A735-9A64E054E031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pic>
        <p:nvPicPr>
          <p:cNvPr id="19461" name="Picture 5" descr="house(front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381125"/>
            <a:ext cx="6545263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2. Look for Evidence of </a:t>
            </a:r>
            <a:r>
              <a:rPr lang="en-US" dirty="0" smtClean="0">
                <a:cs typeface="Times New Roman" charset="0"/>
              </a:rPr>
              <a:t>Animals</a:t>
            </a:r>
            <a:endParaRPr lang="en-US" dirty="0"/>
          </a:p>
        </p:txBody>
      </p:sp>
      <p:sp>
        <p:nvSpPr>
          <p:cNvPr id="20482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E5FAC4-6790-4AE5-A970-3A6EC4B686C9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pic>
        <p:nvPicPr>
          <p:cNvPr id="20485" name="Picture 5" descr="house(back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381125"/>
            <a:ext cx="6570663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3. Consider the Local Environment</a:t>
            </a:r>
            <a:endParaRPr lang="en-US" dirty="0"/>
          </a:p>
        </p:txBody>
      </p:sp>
      <p:sp>
        <p:nvSpPr>
          <p:cNvPr id="2150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17338B-93CD-4B0F-AD5B-0301DAAE5358}" type="slidenum">
              <a:rPr lang="en-US" altLang="en-US" b="0" smtClean="0"/>
              <a:pPr eaLnBrk="1" hangingPunct="1"/>
              <a:t>12</a:t>
            </a:fld>
            <a:endParaRPr lang="en-US" altLang="en-US" b="0" smtClean="0"/>
          </a:p>
        </p:txBody>
      </p:sp>
      <p:pic>
        <p:nvPicPr>
          <p:cNvPr id="21509" name="Picture 6" descr="map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52575"/>
            <a:ext cx="6858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cs typeface="Times New Roman" charset="0"/>
              </a:rPr>
              <a:t>4. Be Prepared for Illegal Animal Activity</a:t>
            </a:r>
            <a:endParaRPr lang="en-US" sz="3200" dirty="0"/>
          </a:p>
        </p:txBody>
      </p:sp>
      <p:sp>
        <p:nvSpPr>
          <p:cNvPr id="2253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253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942CC9-EA91-491E-BE39-34226901F757}" type="slidenum">
              <a:rPr lang="en-US" altLang="en-US" b="0" smtClean="0"/>
              <a:pPr eaLnBrk="1" hangingPunct="1"/>
              <a:t>13</a:t>
            </a:fld>
            <a:endParaRPr lang="en-US" altLang="en-US" b="0" smtClean="0"/>
          </a:p>
        </p:txBody>
      </p:sp>
      <p:pic>
        <p:nvPicPr>
          <p:cNvPr id="22533" name="Picture 9" descr="wolf ke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1512888"/>
            <a:ext cx="5486400" cy="412273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5. Perform Damage Assessment</a:t>
            </a:r>
            <a:endParaRPr lang="en-US" dirty="0"/>
          </a:p>
        </p:txBody>
      </p:sp>
      <p:sp>
        <p:nvSpPr>
          <p:cNvPr id="2355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03B144-A47E-4C0C-85BC-5AFCE2F03335}" type="slidenum">
              <a:rPr lang="en-US" altLang="en-US" b="0" smtClean="0"/>
              <a:pPr eaLnBrk="1" hangingPunct="1"/>
              <a:t>14</a:t>
            </a:fld>
            <a:endParaRPr lang="en-US" altLang="en-US" b="0" smtClean="0"/>
          </a:p>
        </p:txBody>
      </p:sp>
      <p:pic>
        <p:nvPicPr>
          <p:cNvPr id="23557" name="Picture 5" descr="tornado da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1381125"/>
            <a:ext cx="6718300" cy="44005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Approaching an Unknown Dog </a:t>
            </a:r>
            <a:endParaRPr lang="en-US" dirty="0"/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Expect the unexpected</a:t>
            </a:r>
          </a:p>
          <a:p>
            <a:pPr marL="609600" indent="-609600" eaLnBrk="1" hangingPunct="1"/>
            <a:r>
              <a:rPr lang="en-US" altLang="en-US" smtClean="0"/>
              <a:t>Do not let dog block your escape</a:t>
            </a:r>
          </a:p>
          <a:p>
            <a:pPr marL="609600" indent="-609600" eaLnBrk="1" hangingPunct="1"/>
            <a:r>
              <a:rPr lang="en-US" altLang="en-US" smtClean="0"/>
              <a:t>Do not show fear</a:t>
            </a:r>
          </a:p>
          <a:p>
            <a:pPr marL="609600" indent="-609600" eaLnBrk="1" hangingPunct="1"/>
            <a:r>
              <a:rPr lang="en-US" altLang="en-US" smtClean="0"/>
              <a:t>Maintain relaxed posture</a:t>
            </a:r>
          </a:p>
          <a:p>
            <a:pPr marL="609600" indent="-609600" eaLnBrk="1" hangingPunct="1"/>
            <a:r>
              <a:rPr lang="en-US" altLang="en-US" smtClean="0"/>
              <a:t>Control environment if possible</a:t>
            </a:r>
          </a:p>
          <a:p>
            <a:pPr marL="609600" indent="-609600" eaLnBrk="1" hangingPunct="1"/>
            <a:r>
              <a:rPr lang="en-US" altLang="en-US" smtClean="0"/>
              <a:t>Avoid direct eye contact</a:t>
            </a:r>
          </a:p>
          <a:p>
            <a:pPr marL="609600" indent="-609600" eaLnBrk="1" hangingPunct="1"/>
            <a:r>
              <a:rPr lang="en-US" altLang="en-US" smtClean="0"/>
              <a:t>Do not get near dog’s face</a:t>
            </a:r>
          </a:p>
        </p:txBody>
      </p:sp>
      <p:sp>
        <p:nvSpPr>
          <p:cNvPr id="2457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88CB24-6475-473D-9FC5-216DCC4AA2D4}" type="slidenum">
              <a:rPr lang="en-US" altLang="en-US" b="0" smtClean="0"/>
              <a:pPr eaLnBrk="1" hangingPunct="1"/>
              <a:t>15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Approaching an Unknown Dog (cont’d)</a:t>
            </a:r>
            <a:r>
              <a:rPr lang="en-US" sz="4000" dirty="0" smtClean="0">
                <a:solidFill>
                  <a:schemeClr val="bg1"/>
                </a:solidFill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3849329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2800" dirty="0" smtClean="0"/>
              <a:t>Try gaining dog’s confidence</a:t>
            </a:r>
          </a:p>
          <a:p>
            <a:pPr marL="609600" indent="-609600" eaLnBrk="1" hangingPunct="1"/>
            <a:r>
              <a:rPr lang="en-US" altLang="en-US" sz="2800" dirty="0" smtClean="0"/>
              <a:t>Try to contain dog</a:t>
            </a:r>
          </a:p>
          <a:p>
            <a:pPr marL="609600" indent="-609600" eaLnBrk="1" hangingPunct="1"/>
            <a:r>
              <a:rPr lang="en-US" altLang="en-US" sz="2800" dirty="0" smtClean="0"/>
              <a:t>Consider size of your team</a:t>
            </a:r>
          </a:p>
          <a:p>
            <a:pPr marL="609600" indent="-609600" eaLnBrk="1" hangingPunct="1"/>
            <a:r>
              <a:rPr lang="en-US" altLang="en-US" sz="2800" dirty="0" smtClean="0"/>
              <a:t>Know your limitations</a:t>
            </a:r>
          </a:p>
          <a:p>
            <a:pPr marL="990600" lvl="1" indent="-533400" eaLnBrk="1" hangingPunct="1"/>
            <a:endParaRPr lang="en-US" altLang="en-US" dirty="0" smtClean="0"/>
          </a:p>
          <a:p>
            <a:pPr marL="1371600" lvl="2" indent="-457200" eaLnBrk="1" hangingPunct="1"/>
            <a:endParaRPr lang="en-US" altLang="en-US" sz="2800" dirty="0" smtClean="0"/>
          </a:p>
          <a:p>
            <a:pPr marL="609600" indent="-609600" eaLnBrk="1" hangingPunct="1"/>
            <a:endParaRPr lang="en-US" altLang="en-US" sz="2800" dirty="0" smtClean="0"/>
          </a:p>
        </p:txBody>
      </p:sp>
      <p:sp>
        <p:nvSpPr>
          <p:cNvPr id="25602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DF4029-C0CF-4640-B981-03074EA98311}" type="slidenum">
              <a:rPr lang="en-US" altLang="en-US" b="0" smtClean="0"/>
              <a:pPr eaLnBrk="1" hangingPunct="1"/>
              <a:t>16</a:t>
            </a:fld>
            <a:endParaRPr lang="en-US" altLang="en-US" b="0" smtClean="0"/>
          </a:p>
        </p:txBody>
      </p:sp>
      <p:pic>
        <p:nvPicPr>
          <p:cNvPr id="25606" name="Picture 4" descr="d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1485900"/>
            <a:ext cx="3933825" cy="287813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The “Sit” Command</a:t>
            </a:r>
            <a:r>
              <a:rPr lang="en-US" sz="4000" dirty="0" smtClean="0">
                <a:solidFill>
                  <a:schemeClr val="bg1"/>
                </a:solidFill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26628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557252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dirty="0" smtClean="0"/>
              <a:t>Say “Sit” firmly but not loudly</a:t>
            </a:r>
          </a:p>
          <a:p>
            <a:pPr marL="609600" indent="-609600" eaLnBrk="1" hangingPunct="1"/>
            <a:r>
              <a:rPr lang="en-US" altLang="en-US" dirty="0" smtClean="0"/>
              <a:t>Hold your hand in a “Stop” gesture</a:t>
            </a:r>
          </a:p>
          <a:p>
            <a:pPr marL="609600" indent="-609600" eaLnBrk="1" hangingPunct="1"/>
            <a:endParaRPr lang="en-US" altLang="en-US" dirty="0" smtClean="0"/>
          </a:p>
        </p:txBody>
      </p:sp>
      <p:sp>
        <p:nvSpPr>
          <p:cNvPr id="2662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3623DD-8825-4F3F-93DA-718050E16F3A}" type="slidenum">
              <a:rPr lang="en-US" altLang="en-US" b="0" smtClean="0"/>
              <a:pPr eaLnBrk="1" hangingPunct="1"/>
              <a:t>17</a:t>
            </a:fld>
            <a:endParaRPr lang="en-US" altLang="en-US" b="0" smtClean="0"/>
          </a:p>
        </p:txBody>
      </p:sp>
      <p:pic>
        <p:nvPicPr>
          <p:cNvPr id="26630" name="Picture 5" descr="S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1500188"/>
            <a:ext cx="2744788" cy="412908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If a Dog Attacks</a:t>
            </a:r>
            <a:r>
              <a:rPr lang="en-US" sz="4000" dirty="0" smtClean="0">
                <a:solidFill>
                  <a:schemeClr val="bg1"/>
                </a:solidFill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z="2800" smtClean="0"/>
              <a:t>In the event of any dog attack, call 911 immediately</a:t>
            </a:r>
          </a:p>
          <a:p>
            <a:pPr marL="609600" indent="-609600" eaLnBrk="1" hangingPunct="1"/>
            <a:r>
              <a:rPr lang="en-US" altLang="en-US" sz="2800" smtClean="0"/>
              <a:t>Use basic commands</a:t>
            </a:r>
          </a:p>
          <a:p>
            <a:pPr marL="609600" indent="-609600" eaLnBrk="1" hangingPunct="1"/>
            <a:r>
              <a:rPr lang="en-US" altLang="en-US" sz="2800" smtClean="0"/>
              <a:t>Put object or distance between yourself and dog</a:t>
            </a:r>
          </a:p>
          <a:p>
            <a:pPr marL="609600" indent="-609600" eaLnBrk="1" hangingPunct="1"/>
            <a:r>
              <a:rPr lang="en-US" altLang="en-US" sz="2800" smtClean="0"/>
              <a:t>Back away; do not run away</a:t>
            </a:r>
          </a:p>
          <a:p>
            <a:pPr marL="609600" indent="-609600" eaLnBrk="1" hangingPunct="1"/>
            <a:r>
              <a:rPr lang="en-US" altLang="en-US" sz="2800" smtClean="0"/>
              <a:t>If you fall, curl up and cover your head</a:t>
            </a:r>
          </a:p>
          <a:p>
            <a:pPr marL="609600" indent="-609600" eaLnBrk="1" hangingPunct="1"/>
            <a:r>
              <a:rPr lang="en-US" altLang="en-US" sz="2800" smtClean="0"/>
              <a:t>Do not scream or yell</a:t>
            </a:r>
          </a:p>
          <a:p>
            <a:pPr marL="609600" indent="-609600" eaLnBrk="1" hangingPunct="1"/>
            <a:r>
              <a:rPr lang="en-US" altLang="en-US" sz="2800" smtClean="0"/>
              <a:t>If dog latches on, protect your face</a:t>
            </a:r>
          </a:p>
        </p:txBody>
      </p:sp>
      <p:sp>
        <p:nvSpPr>
          <p:cNvPr id="2765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5FE2D1-F3B7-46C3-B4F0-49219A833350}" type="slidenum">
              <a:rPr lang="en-US" altLang="en-US" b="0" smtClean="0"/>
              <a:pPr eaLnBrk="1" hangingPunct="1"/>
              <a:t>18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charset="0"/>
              </a:rPr>
              <a:t>Module Purpose</a:t>
            </a:r>
            <a:endParaRPr lang="en-US" dirty="0" smtClean="0">
              <a:cs typeface="Times New Roman" charset="0"/>
            </a:endParaRPr>
          </a:p>
        </p:txBody>
      </p:sp>
      <p:sp>
        <p:nvSpPr>
          <p:cNvPr id="10245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572000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dirty="0" smtClean="0"/>
              <a:t>The purpose of this module is to ensure that CERT members can respond safely and appropriately in emergency events involving animals. 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dirty="0" smtClean="0"/>
          </a:p>
        </p:txBody>
      </p:sp>
      <p:sp>
        <p:nvSpPr>
          <p:cNvPr id="10242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5432D8-99D8-4DA6-80A6-9A1B5C2093FE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pic>
        <p:nvPicPr>
          <p:cNvPr id="10246" name="Picture 7" descr="Dog under tabl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1463675"/>
            <a:ext cx="2795587" cy="41973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Injuries Caused by </a:t>
            </a:r>
            <a:r>
              <a:rPr lang="en-US" dirty="0" smtClean="0">
                <a:cs typeface="Times New Roman" charset="0"/>
              </a:rPr>
              <a:t>Animals</a:t>
            </a:r>
            <a:endParaRPr lang="en-US" dirty="0"/>
          </a:p>
        </p:txBody>
      </p:sp>
      <p:sp>
        <p:nvSpPr>
          <p:cNvPr id="2867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C83004F-F714-47B8-8F1B-747F1804475F}" type="slidenum">
              <a:rPr lang="en-US" altLang="en-US" b="0" smtClean="0"/>
              <a:pPr eaLnBrk="1" hangingPunct="1"/>
              <a:t>19</a:t>
            </a:fld>
            <a:endParaRPr lang="en-US" altLang="en-US" b="0" smtClean="0"/>
          </a:p>
        </p:txBody>
      </p:sp>
      <p:pic>
        <p:nvPicPr>
          <p:cNvPr id="28677" name="Picture 5" descr="39993999DOGB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778000"/>
            <a:ext cx="5638800" cy="34671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Psychological Self-Care </a:t>
            </a:r>
            <a:endParaRPr lang="en-US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Working with animals can be emotional</a:t>
            </a:r>
          </a:p>
          <a:p>
            <a:pPr eaLnBrk="1" hangingPunct="1"/>
            <a:r>
              <a:rPr lang="en-US" altLang="en-US" smtClean="0"/>
              <a:t>Responders may be affected by emotions of animal owners</a:t>
            </a:r>
          </a:p>
          <a:p>
            <a:pPr eaLnBrk="1" hangingPunct="1"/>
            <a:r>
              <a:rPr lang="en-US" altLang="en-US" smtClean="0"/>
              <a:t>Do not push yourself beyond your limits</a:t>
            </a:r>
          </a:p>
          <a:p>
            <a:pPr eaLnBrk="1" hangingPunct="1"/>
            <a:r>
              <a:rPr lang="en-US" altLang="en-US" smtClean="0"/>
              <a:t>Animals can also reduce stress</a:t>
            </a:r>
          </a:p>
          <a:p>
            <a:pPr eaLnBrk="1" hangingPunct="1"/>
            <a:r>
              <a:rPr lang="en-US" altLang="en-US" smtClean="0"/>
              <a:t>See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Unit 7 Disaster Psychology</a:t>
            </a: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59A59A-DC88-4A36-B1B4-CD417A3E45E6}" type="slidenum">
              <a:rPr lang="en-US" altLang="en-US" b="0" smtClean="0"/>
              <a:pPr eaLnBrk="1" hangingPunct="1"/>
              <a:t>20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Times New Roman" charset="0"/>
              </a:rPr>
              <a:t>Knowledge and Skills Needed for CERT Functions Involving Animals   </a:t>
            </a:r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topic will cover:</a:t>
            </a:r>
          </a:p>
          <a:p>
            <a:pPr lvl="1" eaLnBrk="1" hangingPunct="1"/>
            <a:r>
              <a:rPr lang="en-US" altLang="en-US" dirty="0" smtClean="0"/>
              <a:t>Cleaning and Disinfection</a:t>
            </a:r>
          </a:p>
          <a:p>
            <a:pPr lvl="1" eaLnBrk="1" hangingPunct="1"/>
            <a:r>
              <a:rPr lang="en-US" altLang="en-US" dirty="0" smtClean="0"/>
              <a:t>General Animal Care</a:t>
            </a:r>
          </a:p>
          <a:p>
            <a:pPr lvl="1" eaLnBrk="1" hangingPunct="1"/>
            <a:r>
              <a:rPr lang="en-US" altLang="en-US" dirty="0" smtClean="0"/>
              <a:t>Animal Handling</a:t>
            </a:r>
          </a:p>
          <a:p>
            <a:pPr lvl="1" eaLnBrk="1" hangingPunct="1"/>
            <a:r>
              <a:rPr lang="en-US" altLang="en-US" dirty="0" smtClean="0"/>
              <a:t>Caring for Injured Animals</a:t>
            </a:r>
          </a:p>
          <a:p>
            <a:pPr lvl="1" eaLnBrk="1" hangingPunct="1"/>
            <a:r>
              <a:rPr lang="en-US" altLang="en-US" dirty="0" smtClean="0"/>
              <a:t>Communicating with Animal Owners</a:t>
            </a:r>
          </a:p>
          <a:p>
            <a:pPr lvl="1" eaLnBrk="1" hangingPunct="1"/>
            <a:r>
              <a:rPr lang="en-US" altLang="en-US" dirty="0" smtClean="0"/>
              <a:t>Animal Identification and Documentation</a:t>
            </a:r>
          </a:p>
        </p:txBody>
      </p:sp>
      <p:sp>
        <p:nvSpPr>
          <p:cNvPr id="3072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027A29-EF99-41DB-BB14-A68CE908306F}" type="slidenum">
              <a:rPr lang="en-US" altLang="en-US" b="0" smtClean="0"/>
              <a:pPr eaLnBrk="1" hangingPunct="1"/>
              <a:t>21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Cleaning and Disinfection </a:t>
            </a:r>
            <a:endParaRPr lang="en-US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Debris and organic material MUST be removed as soon as possible</a:t>
            </a:r>
          </a:p>
          <a:p>
            <a:pPr marL="609600" indent="-609600" eaLnBrk="1" hangingPunct="1"/>
            <a:r>
              <a:rPr lang="en-US" altLang="en-US" smtClean="0"/>
              <a:t>Clean with soap and water</a:t>
            </a:r>
          </a:p>
          <a:p>
            <a:pPr marL="609600" indent="-609600" eaLnBrk="1" hangingPunct="1"/>
            <a:r>
              <a:rPr lang="en-US" altLang="en-US" smtClean="0"/>
              <a:t>Apply a suitable disinfectant </a:t>
            </a:r>
          </a:p>
        </p:txBody>
      </p:sp>
      <p:sp>
        <p:nvSpPr>
          <p:cNvPr id="3174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DD5649-C0D6-4597-9947-8294320B16B4}" type="slidenum">
              <a:rPr lang="en-US" altLang="en-US" b="0" smtClean="0"/>
              <a:pPr eaLnBrk="1" hangingPunct="1"/>
              <a:t>22</a:t>
            </a:fld>
            <a:endParaRPr lang="en-US" altLang="en-US" b="0" smtClean="0"/>
          </a:p>
        </p:txBody>
      </p:sp>
      <p:pic>
        <p:nvPicPr>
          <p:cNvPr id="31750" name="Picture 4" descr="Cleaning and Disinf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3811588"/>
            <a:ext cx="5235575" cy="18859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General Animal Care </a:t>
            </a:r>
            <a:endParaRPr 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Follow nutritional and environmental requirements</a:t>
            </a:r>
          </a:p>
          <a:p>
            <a:pPr marL="609600" indent="-609600" eaLnBrk="1" hangingPunct="1"/>
            <a:r>
              <a:rPr lang="en-US" altLang="en-US" smtClean="0"/>
              <a:t>Not feeding animal is better than feeding wrong food</a:t>
            </a:r>
          </a:p>
          <a:p>
            <a:pPr marL="609600" indent="-609600" eaLnBrk="1" hangingPunct="1"/>
            <a:r>
              <a:rPr lang="en-US" altLang="en-US" smtClean="0"/>
              <a:t>All animals need clean and potable water</a:t>
            </a:r>
          </a:p>
          <a:p>
            <a:pPr marL="609600" indent="-609600" eaLnBrk="1" hangingPunct="1"/>
            <a:r>
              <a:rPr lang="en-US" altLang="en-US" smtClean="0"/>
              <a:t>Store feed where animals can’t access </a:t>
            </a:r>
          </a:p>
        </p:txBody>
      </p:sp>
      <p:sp>
        <p:nvSpPr>
          <p:cNvPr id="3277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81780D-48BD-4FD8-8E57-382EA016D2D8}" type="slidenum">
              <a:rPr lang="en-US" altLang="en-US" b="0" smtClean="0"/>
              <a:pPr eaLnBrk="1" hangingPunct="1"/>
              <a:t>23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Dogs </a:t>
            </a:r>
            <a:endParaRPr lang="en-US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en-US" altLang="en-US" sz="2800" smtClean="0"/>
              <a:t>For non-aggressive dogs:  </a:t>
            </a:r>
          </a:p>
          <a:p>
            <a:pPr marL="609600" indent="-609600" eaLnBrk="1" hangingPunct="1"/>
            <a:r>
              <a:rPr lang="en-US" altLang="en-US" sz="2800" smtClean="0"/>
              <a:t>Avoid prolonged direct eye contact</a:t>
            </a:r>
          </a:p>
          <a:p>
            <a:pPr marL="609600" indent="-609600" eaLnBrk="1" hangingPunct="1"/>
            <a:r>
              <a:rPr lang="en-US" altLang="en-US" sz="2800" smtClean="0"/>
              <a:t>Use a soft voice</a:t>
            </a:r>
          </a:p>
          <a:p>
            <a:pPr marL="609600" indent="-609600" eaLnBrk="1" hangingPunct="1"/>
            <a:r>
              <a:rPr lang="en-US" altLang="en-US" sz="2800" smtClean="0"/>
              <a:t>Approach dog with your body turned sideways </a:t>
            </a:r>
          </a:p>
          <a:p>
            <a:pPr marL="609600" indent="-609600" eaLnBrk="1" hangingPunct="1"/>
            <a:r>
              <a:rPr lang="en-US" altLang="en-US" sz="2800" smtClean="0"/>
              <a:t>Move toward the dog slowly</a:t>
            </a:r>
          </a:p>
          <a:p>
            <a:pPr marL="609600" indent="-609600" eaLnBrk="1" hangingPunct="1"/>
            <a:r>
              <a:rPr lang="en-US" altLang="en-US" sz="2800" smtClean="0"/>
              <a:t>Use a slip leash to control the dog</a:t>
            </a:r>
          </a:p>
          <a:p>
            <a:pPr marL="609600" indent="-609600" eaLnBrk="1" hangingPunct="1"/>
            <a:r>
              <a:rPr lang="en-US" altLang="en-US" sz="2800" smtClean="0"/>
              <a:t>Do not loom over dog</a:t>
            </a:r>
          </a:p>
          <a:p>
            <a:pPr marL="609600" indent="-609600" eaLnBrk="1" hangingPunct="1"/>
            <a:r>
              <a:rPr lang="en-US" altLang="en-US" sz="2800" smtClean="0"/>
              <a:t>Do not grab dog by collar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B03C8-F2DA-481B-87BC-2B65941FFAC8}" type="slidenum">
              <a:rPr lang="en-US" altLang="en-US" b="0" smtClean="0"/>
              <a:pPr eaLnBrk="1" hangingPunct="1"/>
              <a:t>24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Dogs (cont’d) 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/>
              <a:t>For frightened dogs: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 altLang="en-US" smtClean="0"/>
              <a:t>Seek assistance unless you are experienced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 altLang="en-US" smtClean="0"/>
              <a:t>Don’t approach unless others can assist you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 altLang="en-US" smtClean="0"/>
              <a:t>Move slowly and try to get dog to come to you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/>
              <a:t>Aggressive dogs: Call animal control or law enforcement</a:t>
            </a:r>
          </a:p>
        </p:txBody>
      </p:sp>
      <p:sp>
        <p:nvSpPr>
          <p:cNvPr id="3481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48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BA6197-F722-43DB-98EF-9DC074261ACD}" type="slidenum">
              <a:rPr lang="en-US" altLang="en-US" b="0" smtClean="0"/>
              <a:pPr eaLnBrk="1" hangingPunct="1"/>
              <a:t>25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Dog Restraints:  Leashes </a:t>
            </a:r>
            <a:endParaRPr lang="en-US" dirty="0"/>
          </a:p>
        </p:txBody>
      </p:sp>
      <p:graphicFrame>
        <p:nvGraphicFramePr>
          <p:cNvPr id="1026" name="Object 8" descr="leash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2166753"/>
              </p:ext>
            </p:extLst>
          </p:nvPr>
        </p:nvGraphicFramePr>
        <p:xfrm>
          <a:off x="4972050" y="1525075"/>
          <a:ext cx="28575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hoto Editor Photo" r:id="rId4" imgW="2857899" imgH="1181265" progId="MSPhotoEd.3">
                  <p:embed/>
                </p:oleObj>
              </mc:Choice>
              <mc:Fallback>
                <p:oleObj name="Photo Editor Photo" r:id="rId4" imgW="2857899" imgH="1181265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50" y="1525075"/>
                        <a:ext cx="2857500" cy="1181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CE53B9F-8948-45B8-B3DD-022706B4C070}" type="slidenum">
              <a:rPr lang="en-US" altLang="en-US" b="0" smtClean="0"/>
              <a:pPr eaLnBrk="1" hangingPunct="1"/>
              <a:t>26</a:t>
            </a:fld>
            <a:endParaRPr lang="en-US" altLang="en-US" b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9432" y="1341438"/>
            <a:ext cx="4294188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2800" dirty="0" smtClean="0"/>
              <a:t>Use only if dog is not aggressive</a:t>
            </a:r>
          </a:p>
          <a:p>
            <a:pPr marL="609600" indent="-609600" eaLnBrk="1" hangingPunct="1"/>
            <a:r>
              <a:rPr lang="en-US" altLang="en-US" sz="2800" dirty="0" smtClean="0"/>
              <a:t>If given time, some dogs may calm down</a:t>
            </a:r>
          </a:p>
          <a:p>
            <a:pPr marL="609600" indent="-609600" eaLnBrk="1" hangingPunct="1"/>
            <a:r>
              <a:rPr lang="en-US" altLang="en-US" sz="2800" dirty="0" smtClean="0"/>
              <a:t>Keep dog calm as you slip on leash</a:t>
            </a:r>
          </a:p>
          <a:p>
            <a:pPr marL="609600" indent="-609600" eaLnBrk="1" hangingPunct="1"/>
            <a:r>
              <a:rPr lang="en-US" altLang="en-US" sz="2800" dirty="0" smtClean="0"/>
              <a:t>Slip leashes are best</a:t>
            </a:r>
          </a:p>
          <a:p>
            <a:pPr marL="609600" indent="-609600" eaLnBrk="1" hangingPunct="1"/>
            <a:r>
              <a:rPr lang="en-US" altLang="en-US" sz="2800" dirty="0" smtClean="0"/>
              <a:t>Improvise with rope or twine</a:t>
            </a:r>
          </a:p>
        </p:txBody>
      </p:sp>
      <p:pic>
        <p:nvPicPr>
          <p:cNvPr id="1031" name="Picture 4" descr="using muzz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3148013"/>
            <a:ext cx="2378075" cy="265747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Dog Restraints:  Muzzles </a:t>
            </a:r>
            <a:endParaRPr lang="en-US" dirty="0"/>
          </a:p>
        </p:txBody>
      </p:sp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A2FA10-5AE7-467C-9463-8DC2376FDB9A}" type="slidenum">
              <a:rPr lang="en-US" altLang="en-US" b="0" smtClean="0"/>
              <a:pPr eaLnBrk="1" hangingPunct="1"/>
              <a:t>27</a:t>
            </a:fld>
            <a:endParaRPr lang="en-US" altLang="en-US" b="0" smtClean="0"/>
          </a:p>
        </p:txBody>
      </p:sp>
      <p:pic>
        <p:nvPicPr>
          <p:cNvPr id="35845" name="Picture 6" descr="Homemade Muzz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0" y="1447800"/>
            <a:ext cx="3841750" cy="419417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charset="0"/>
              </a:rPr>
              <a:t>Dog Restraints: Standing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09650" lvl="1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en-US" altLang="en-US" sz="3200" smtClean="0"/>
              <a:t>Place arm under dog’s neck and other arm behind rear legs</a:t>
            </a:r>
          </a:p>
          <a:p>
            <a:pPr marL="1009650" lvl="1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en-US" altLang="en-US" sz="3200" smtClean="0"/>
              <a:t>Pull dog’s head snugly against your shoulder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en-US" altLang="en-US" sz="2400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EDCA0C-2FA2-4EBC-BCBC-8E4247FDB36C}" type="slidenum">
              <a:rPr lang="en-US" altLang="en-US" b="0" smtClean="0"/>
              <a:pPr eaLnBrk="1" hangingPunct="1"/>
              <a:t>28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module covers the following animal categories:</a:t>
            </a:r>
          </a:p>
          <a:p>
            <a:pPr lvl="1" eaLnBrk="1" hangingPunct="1"/>
            <a:r>
              <a:rPr lang="en-US" altLang="en-US" smtClean="0"/>
              <a:t>Household pets and domesticated animals</a:t>
            </a:r>
          </a:p>
          <a:p>
            <a:pPr lvl="1" eaLnBrk="1" hangingPunct="1"/>
            <a:r>
              <a:rPr lang="en-US" altLang="en-US" smtClean="0"/>
              <a:t>Service animals</a:t>
            </a:r>
          </a:p>
          <a:p>
            <a:pPr lvl="1" eaLnBrk="1" hangingPunct="1"/>
            <a:r>
              <a:rPr lang="en-US" altLang="en-US" smtClean="0"/>
              <a:t>For-profit animals</a:t>
            </a:r>
          </a:p>
          <a:p>
            <a:pPr lvl="1" eaLnBrk="1" hangingPunct="1"/>
            <a:r>
              <a:rPr lang="en-US" altLang="en-US" smtClean="0"/>
              <a:t>Non-commercial livestock</a:t>
            </a:r>
          </a:p>
          <a:p>
            <a:pPr lvl="1" eaLnBrk="1" hangingPunct="1"/>
            <a:r>
              <a:rPr lang="en-US" altLang="en-US" smtClean="0"/>
              <a:t>Wildlife</a:t>
            </a:r>
          </a:p>
          <a:p>
            <a:pPr lvl="1" eaLnBrk="1" hangingPunct="1"/>
            <a:r>
              <a:rPr lang="en-US" altLang="en-US" smtClean="0"/>
              <a:t>Exotic animals</a:t>
            </a:r>
          </a:p>
        </p:txBody>
      </p:sp>
      <p:sp>
        <p:nvSpPr>
          <p:cNvPr id="1126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CC0F59-98CA-41C9-8411-F0D165EF60FB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charset="0"/>
              </a:rPr>
              <a:t>Animal Categories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charset="0"/>
              </a:rPr>
              <a:t>Dog Restraints: Lateral </a:t>
            </a:r>
            <a:endParaRPr lang="en-US" dirty="0"/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II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85BF531-6654-4470-A30C-7527A79137BD}" type="slidenum">
              <a:rPr lang="en-US" altLang="en-US" b="0" smtClean="0"/>
              <a:pPr/>
              <a:t>29</a:t>
            </a:fld>
            <a:endParaRPr lang="en-US" altLang="en-US" b="0" smtClean="0"/>
          </a:p>
        </p:txBody>
      </p:sp>
      <p:pic>
        <p:nvPicPr>
          <p:cNvPr id="37893" name="Picture 6" descr="Lateral dog restrai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1244600"/>
            <a:ext cx="6572250" cy="48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Carrying </a:t>
            </a:r>
            <a:r>
              <a:rPr lang="en-US" dirty="0" smtClean="0">
                <a:cs typeface="Times New Roman" charset="0"/>
              </a:rPr>
              <a:t>Dogs</a:t>
            </a:r>
            <a:endParaRPr lang="en-US" dirty="0"/>
          </a:p>
        </p:txBody>
      </p:sp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073543-4113-4641-A2D4-B611678698FA}" type="slidenum">
              <a:rPr lang="en-US" altLang="en-US" b="0" smtClean="0"/>
              <a:pPr eaLnBrk="1" hangingPunct="1"/>
              <a:t>30</a:t>
            </a:fld>
            <a:endParaRPr lang="en-US" altLang="en-US" b="0" smtClean="0"/>
          </a:p>
        </p:txBody>
      </p:sp>
      <p:pic>
        <p:nvPicPr>
          <p:cNvPr id="38917" name="Picture 5" descr="MVC-006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333500"/>
            <a:ext cx="3692525" cy="3135313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MVC-007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2854325"/>
            <a:ext cx="4052887" cy="2947988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Transporting </a:t>
            </a:r>
            <a:r>
              <a:rPr lang="en-US" dirty="0" smtClean="0">
                <a:cs typeface="Times New Roman" charset="0"/>
              </a:rPr>
              <a:t>Dogs</a:t>
            </a:r>
            <a:endParaRPr lang="en-US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z="3000" smtClean="0"/>
              <a:t>Make sure dog crates are adequate size</a:t>
            </a:r>
          </a:p>
          <a:p>
            <a:pPr marL="609600" indent="-609600" eaLnBrk="1" hangingPunct="1"/>
            <a:r>
              <a:rPr lang="en-US" altLang="en-US" sz="3000" smtClean="0"/>
              <a:t>Allow only one dog per crate</a:t>
            </a:r>
          </a:p>
          <a:p>
            <a:pPr marL="609600" indent="-609600" eaLnBrk="1" hangingPunct="1"/>
            <a:r>
              <a:rPr lang="en-US" altLang="en-US" sz="3000" smtClean="0"/>
              <a:t>Clean and disinfect crates between animals</a:t>
            </a:r>
          </a:p>
          <a:p>
            <a:pPr marL="609600" indent="-609600" eaLnBrk="1" hangingPunct="1"/>
            <a:r>
              <a:rPr lang="en-US" altLang="en-US" sz="3000" smtClean="0"/>
              <a:t>If not in cage, leash or tether dog inside vehicle</a:t>
            </a:r>
          </a:p>
          <a:p>
            <a:pPr marL="609600" indent="-609600" eaLnBrk="1" hangingPunct="1"/>
            <a:r>
              <a:rPr lang="en-US" altLang="en-US" sz="3000" smtClean="0"/>
              <a:t>Control climate within vehicle</a:t>
            </a:r>
          </a:p>
          <a:p>
            <a:pPr marL="609600" indent="-609600" eaLnBrk="1" hangingPunct="1"/>
            <a:r>
              <a:rPr lang="en-US" altLang="en-US" sz="3000" smtClean="0"/>
              <a:t>Keeping dogs in stationary vehicles in hot weather can result in death</a:t>
            </a:r>
          </a:p>
        </p:txBody>
      </p:sp>
      <p:sp>
        <p:nvSpPr>
          <p:cNvPr id="3993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4D8ECC-9587-4FC9-8F5E-0DE9323CC148}" type="slidenum">
              <a:rPr lang="en-US" altLang="en-US" b="0" smtClean="0"/>
              <a:pPr eaLnBrk="1" hangingPunct="1"/>
              <a:t>31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</a:t>
            </a:r>
            <a:r>
              <a:rPr lang="en-US" dirty="0" smtClean="0">
                <a:cs typeface="Times New Roman" charset="0"/>
              </a:rPr>
              <a:t>Cats</a:t>
            </a:r>
            <a:endParaRPr lang="en-US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365523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dirty="0" smtClean="0"/>
              <a:t>Approaching Cats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Speak slowly and softly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Approach with your side facing cat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Move slowly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Work with a partner</a:t>
            </a:r>
          </a:p>
        </p:txBody>
      </p:sp>
      <p:sp>
        <p:nvSpPr>
          <p:cNvPr id="4096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58AC78-DCD9-40CC-B237-E4D09F65A005}" type="slidenum">
              <a:rPr lang="en-US" altLang="en-US" b="0" smtClean="0"/>
              <a:pPr eaLnBrk="1" hangingPunct="1"/>
              <a:t>32</a:t>
            </a:fld>
            <a:endParaRPr lang="en-US" altLang="en-US" b="0" smtClean="0"/>
          </a:p>
        </p:txBody>
      </p:sp>
      <p:pic>
        <p:nvPicPr>
          <p:cNvPr id="40966" name="Picture 4" descr="MVC-02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1503363"/>
            <a:ext cx="3159125" cy="421163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Cats (cont’d</a:t>
            </a:r>
            <a:r>
              <a:rPr lang="en-US" dirty="0" smtClean="0">
                <a:cs typeface="Times New Roman" charset="0"/>
              </a:rPr>
              <a:t>)</a:t>
            </a:r>
            <a:endParaRPr lang="en-U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en-US" altLang="en-US" smtClean="0"/>
              <a:t>Out-of-Control Cats</a:t>
            </a:r>
          </a:p>
          <a:p>
            <a:pPr marL="609600" indent="-609600" eaLnBrk="1" hangingPunct="1"/>
            <a:r>
              <a:rPr lang="en-US" altLang="en-US" smtClean="0"/>
              <a:t>Back off and allow cat to calm down </a:t>
            </a:r>
          </a:p>
          <a:p>
            <a:pPr marL="609600" indent="-609600" eaLnBrk="1" hangingPunct="1"/>
            <a:r>
              <a:rPr lang="en-US" altLang="en-US" smtClean="0"/>
              <a:t>Use double thick or armored gloves and eye protection</a:t>
            </a:r>
          </a:p>
          <a:p>
            <a:pPr marL="609600" indent="-609600" eaLnBrk="1" hangingPunct="1"/>
            <a:r>
              <a:rPr lang="en-US" altLang="en-US" smtClean="0"/>
              <a:t>Attempt capture with fishing nets, blankets, or traps</a:t>
            </a:r>
          </a:p>
          <a:p>
            <a:pPr marL="609600" indent="-609600" eaLnBrk="1" hangingPunct="1"/>
            <a:r>
              <a:rPr lang="en-US" altLang="en-US" smtClean="0"/>
              <a:t>If possible, let professional animal handlers do the job</a:t>
            </a:r>
          </a:p>
        </p:txBody>
      </p:sp>
      <p:sp>
        <p:nvSpPr>
          <p:cNvPr id="4198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99BC86-1B0F-4A3C-9897-495C67338766}" type="slidenum">
              <a:rPr lang="en-US" altLang="en-US" b="0" smtClean="0"/>
              <a:pPr eaLnBrk="1" hangingPunct="1"/>
              <a:t>33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Transporting </a:t>
            </a:r>
            <a:r>
              <a:rPr lang="en-US" dirty="0" smtClean="0">
                <a:cs typeface="Times New Roman" charset="0"/>
              </a:rPr>
              <a:t>Cats</a:t>
            </a: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z="2800" smtClean="0"/>
              <a:t>Have owner present if possible</a:t>
            </a:r>
          </a:p>
          <a:p>
            <a:pPr marL="609600" indent="-609600" eaLnBrk="1" hangingPunct="1"/>
            <a:r>
              <a:rPr lang="en-US" altLang="en-US" sz="2800" smtClean="0"/>
              <a:t>Always wear gloves</a:t>
            </a:r>
          </a:p>
          <a:p>
            <a:pPr marL="609600" indent="-609600" eaLnBrk="1" hangingPunct="1"/>
            <a:r>
              <a:rPr lang="en-US" altLang="en-US" sz="2800" smtClean="0"/>
              <a:t>Use towels to lift and carry</a:t>
            </a:r>
          </a:p>
          <a:p>
            <a:pPr marL="609600" indent="-609600" eaLnBrk="1" hangingPunct="1"/>
            <a:r>
              <a:rPr lang="en-US" altLang="en-US" sz="2800" smtClean="0"/>
              <a:t>Tap on cat food can to get cat to come to you</a:t>
            </a:r>
          </a:p>
          <a:p>
            <a:pPr marL="609600" indent="-609600" eaLnBrk="1" hangingPunct="1"/>
            <a:r>
              <a:rPr lang="en-US" altLang="en-US" sz="2800" smtClean="0"/>
              <a:t>Use as little restraint as needed</a:t>
            </a:r>
          </a:p>
          <a:p>
            <a:pPr marL="609600" indent="-609600" eaLnBrk="1" hangingPunct="1"/>
            <a:r>
              <a:rPr lang="en-US" altLang="en-US" sz="2800" smtClean="0"/>
              <a:t>Cats may be frightened by unexpected stimuli</a:t>
            </a:r>
          </a:p>
          <a:p>
            <a:pPr marL="609600" indent="-609600" eaLnBrk="1" hangingPunct="1"/>
            <a:r>
              <a:rPr lang="en-US" altLang="en-US" sz="2800" smtClean="0"/>
              <a:t>Cats become defensive easily</a:t>
            </a:r>
          </a:p>
          <a:p>
            <a:pPr marL="609600" indent="-609600" eaLnBrk="1" hangingPunct="1"/>
            <a:r>
              <a:rPr lang="en-US" altLang="en-US" sz="2800" smtClean="0"/>
              <a:t>Place cats in carriers for transporting</a:t>
            </a:r>
          </a:p>
          <a:p>
            <a:pPr marL="609600" indent="-609600" eaLnBrk="1" hangingPunct="1">
              <a:buFont typeface="Arial" charset="0"/>
              <a:buNone/>
            </a:pPr>
            <a:endParaRPr lang="en-US" altLang="en-US" sz="2800" smtClean="0"/>
          </a:p>
        </p:txBody>
      </p:sp>
      <p:sp>
        <p:nvSpPr>
          <p:cNvPr id="4301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30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636498-A109-4A36-A532-5F0A40E55A2C}" type="slidenum">
              <a:rPr lang="en-US" altLang="en-US" b="0" smtClean="0"/>
              <a:pPr eaLnBrk="1" hangingPunct="1"/>
              <a:t>34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</a:t>
            </a:r>
            <a:r>
              <a:rPr lang="en-US" dirty="0" smtClean="0">
                <a:cs typeface="Times New Roman" charset="0"/>
              </a:rPr>
              <a:t>Horses</a:t>
            </a:r>
            <a:endParaRPr lang="en-US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511769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Control the head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Use a halter or lead rope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Be patient and careful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Use a soft, soothing voice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Do not move suddenly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/>
              <a:t>Do not lose your temper</a:t>
            </a:r>
          </a:p>
        </p:txBody>
      </p:sp>
      <p:sp>
        <p:nvSpPr>
          <p:cNvPr id="4403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7DD55B-C297-4F3B-9808-44D10D3FB926}" type="slidenum">
              <a:rPr lang="en-US" altLang="en-US" b="0" smtClean="0"/>
              <a:pPr eaLnBrk="1" hangingPunct="1"/>
              <a:t>35</a:t>
            </a:fld>
            <a:endParaRPr lang="en-US" altLang="en-US" b="0" smtClean="0"/>
          </a:p>
        </p:txBody>
      </p:sp>
      <p:pic>
        <p:nvPicPr>
          <p:cNvPr id="44038" name="Picture 4" descr="ho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1484313"/>
            <a:ext cx="2882900" cy="4271962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</a:t>
            </a:r>
            <a:r>
              <a:rPr lang="en-US" dirty="0" smtClean="0">
                <a:cs typeface="Times New Roman" charset="0"/>
              </a:rPr>
              <a:t>Livestock</a:t>
            </a:r>
            <a:endParaRPr lang="en-US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z="3000" smtClean="0"/>
              <a:t>Use halter or lariat and wear gloves</a:t>
            </a:r>
          </a:p>
          <a:p>
            <a:pPr marL="609600" indent="-609600" eaLnBrk="1" hangingPunct="1"/>
            <a:r>
              <a:rPr lang="en-US" altLang="en-US" sz="3000" smtClean="0"/>
              <a:t>Use proper footwear ─ no steel-toed boots</a:t>
            </a:r>
          </a:p>
          <a:p>
            <a:pPr marL="609600" indent="-609600" eaLnBrk="1" hangingPunct="1"/>
            <a:r>
              <a:rPr lang="en-US" altLang="en-US" sz="3000" smtClean="0"/>
              <a:t>Wear heavy pants </a:t>
            </a:r>
          </a:p>
          <a:p>
            <a:pPr marL="609600" indent="-609600" eaLnBrk="1" hangingPunct="1"/>
            <a:r>
              <a:rPr lang="en-US" altLang="en-US" sz="3000" smtClean="0"/>
              <a:t>Use radios and whistles for communication</a:t>
            </a:r>
          </a:p>
          <a:p>
            <a:pPr marL="609600" indent="-609600" eaLnBrk="1" hangingPunct="1"/>
            <a:r>
              <a:rPr lang="en-US" altLang="en-US" sz="3000" smtClean="0"/>
              <a:t>Use fences, chutes, or panels to push livestock </a:t>
            </a:r>
          </a:p>
          <a:p>
            <a:pPr marL="609600" indent="-609600" eaLnBrk="1" hangingPunct="1"/>
            <a:r>
              <a:rPr lang="en-US" altLang="en-US" sz="3000" smtClean="0"/>
              <a:t>Line vehicles or people to push livestock</a:t>
            </a:r>
          </a:p>
          <a:p>
            <a:pPr marL="609600" indent="-609600" eaLnBrk="1" hangingPunct="1"/>
            <a:r>
              <a:rPr lang="en-US" altLang="en-US" sz="3000" smtClean="0"/>
              <a:t>Herd animals will move away if approached</a:t>
            </a:r>
          </a:p>
        </p:txBody>
      </p:sp>
      <p:sp>
        <p:nvSpPr>
          <p:cNvPr id="4505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D61259-A2BF-4DCF-943E-F5C84D011226}" type="slidenum">
              <a:rPr lang="en-US" altLang="en-US" b="0" smtClean="0"/>
              <a:pPr eaLnBrk="1" hangingPunct="1"/>
              <a:t>36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Herding and Containing </a:t>
            </a:r>
            <a:r>
              <a:rPr lang="en-US" dirty="0" smtClean="0">
                <a:cs typeface="Times New Roman" charset="0"/>
              </a:rPr>
              <a:t>Cattle</a:t>
            </a:r>
            <a:endParaRPr lang="en-US" dirty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852219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2800" dirty="0" smtClean="0"/>
              <a:t>Herd animals using flags, waving, or working dogs </a:t>
            </a:r>
          </a:p>
          <a:p>
            <a:pPr marL="609600" indent="-609600" eaLnBrk="1" hangingPunct="1"/>
            <a:r>
              <a:rPr lang="en-US" altLang="en-US" sz="2800" dirty="0" smtClean="0"/>
              <a:t>Never lead cattle unless they are show animals</a:t>
            </a:r>
          </a:p>
          <a:p>
            <a:pPr marL="609600" indent="-609600" eaLnBrk="1" hangingPunct="1"/>
            <a:r>
              <a:rPr lang="en-US" altLang="en-US" sz="2800" dirty="0" smtClean="0"/>
              <a:t>Contain animals with survey tape, caution tape, or portable barricades</a:t>
            </a:r>
          </a:p>
        </p:txBody>
      </p:sp>
      <p:sp>
        <p:nvSpPr>
          <p:cNvPr id="4608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60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8D8DE0-F0E3-4761-8C92-739755B20E8F}" type="slidenum">
              <a:rPr lang="en-US" altLang="en-US" b="0" smtClean="0"/>
              <a:pPr eaLnBrk="1" hangingPunct="1"/>
              <a:t>37</a:t>
            </a:fld>
            <a:endParaRPr lang="en-US" altLang="en-US" b="0" smtClean="0"/>
          </a:p>
        </p:txBody>
      </p:sp>
      <p:pic>
        <p:nvPicPr>
          <p:cNvPr id="46086" name="Picture 4" descr="c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75" y="1600200"/>
            <a:ext cx="3094038" cy="390683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</a:t>
            </a:r>
            <a:r>
              <a:rPr lang="en-US" dirty="0" smtClean="0">
                <a:cs typeface="Times New Roman" charset="0"/>
              </a:rPr>
              <a:t>Swine</a:t>
            </a:r>
            <a:endParaRPr lang="en-US" dirty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409768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3000" dirty="0" smtClean="0"/>
              <a:t>Swine</a:t>
            </a:r>
          </a:p>
          <a:p>
            <a:pPr marL="1009650" lvl="1" indent="-609600" eaLnBrk="1" hangingPunct="1"/>
            <a:r>
              <a:rPr lang="en-US" altLang="en-US" sz="2600" dirty="0" smtClean="0"/>
              <a:t>Cannot be led</a:t>
            </a:r>
          </a:p>
          <a:p>
            <a:pPr marL="1009650" lvl="1" indent="-609600" eaLnBrk="1" hangingPunct="1"/>
            <a:r>
              <a:rPr lang="en-US" altLang="en-US" sz="2600" dirty="0" smtClean="0"/>
              <a:t>Will bite</a:t>
            </a:r>
          </a:p>
          <a:p>
            <a:pPr marL="1009650" lvl="1" indent="-609600" eaLnBrk="1" hangingPunct="1"/>
            <a:r>
              <a:rPr lang="en-US" altLang="en-US" sz="2600" dirty="0" smtClean="0"/>
              <a:t>May be put in cages</a:t>
            </a:r>
          </a:p>
          <a:p>
            <a:pPr marL="1009650" lvl="1" indent="-609600" eaLnBrk="1" hangingPunct="1"/>
            <a:r>
              <a:rPr lang="en-US" altLang="en-US" sz="2600" dirty="0" smtClean="0"/>
              <a:t>Shouldn’t be chased</a:t>
            </a:r>
          </a:p>
          <a:p>
            <a:pPr marL="609600" indent="-609600" eaLnBrk="1" hangingPunct="1"/>
            <a:r>
              <a:rPr lang="en-US" altLang="en-US" sz="3000" dirty="0" smtClean="0"/>
              <a:t>Use rigid sheets for herding</a:t>
            </a:r>
          </a:p>
          <a:p>
            <a:pPr marL="609600" indent="-609600" eaLnBrk="1" hangingPunct="1"/>
            <a:r>
              <a:rPr lang="en-US" altLang="en-US" sz="3000" dirty="0" smtClean="0"/>
              <a:t>Wear hearing protection</a:t>
            </a:r>
          </a:p>
          <a:p>
            <a:pPr marL="609600" indent="-609600" eaLnBrk="1" hangingPunct="1"/>
            <a:endParaRPr lang="en-US" altLang="en-US" sz="3000" dirty="0" smtClean="0"/>
          </a:p>
        </p:txBody>
      </p:sp>
      <p:sp>
        <p:nvSpPr>
          <p:cNvPr id="4710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59CE7E-D098-4CA3-B3FC-7C8AD490147F}" type="slidenum">
              <a:rPr lang="en-US" altLang="en-US" b="0" smtClean="0"/>
              <a:pPr eaLnBrk="1" hangingPunct="1"/>
              <a:t>38</a:t>
            </a:fld>
            <a:endParaRPr lang="en-US" altLang="en-US" b="0" smtClean="0"/>
          </a:p>
        </p:txBody>
      </p:sp>
      <p:pic>
        <p:nvPicPr>
          <p:cNvPr id="47110" name="Picture 5" descr="p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8" y="1436688"/>
            <a:ext cx="3430587" cy="44005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260F05-028B-4B66-BEE4-80C2F6DDDF38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115714" name="Title 1"/>
          <p:cNvSpPr>
            <a:spLocks noGrp="1"/>
          </p:cNvSpPr>
          <p:nvPr>
            <p:ph type="title" idx="4294967295"/>
          </p:nvPr>
        </p:nvSpPr>
        <p:spPr>
          <a:xfrm>
            <a:off x="650875" y="169863"/>
            <a:ext cx="7988300" cy="8255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charset="0"/>
              </a:rPr>
              <a:t>What You Will Learn</a:t>
            </a:r>
            <a:endParaRPr lang="en-US" dirty="0" smtClean="0">
              <a:cs typeface="Times New Roman" charset="0"/>
            </a:endParaRPr>
          </a:p>
        </p:txBody>
      </p:sp>
      <p:sp>
        <p:nvSpPr>
          <p:cNvPr id="12293" name="Content Placeholder 2"/>
          <p:cNvSpPr>
            <a:spLocks noGrp="1"/>
          </p:cNvSpPr>
          <p:nvPr>
            <p:ph idx="4294967295"/>
          </p:nvPr>
        </p:nvSpPr>
        <p:spPr>
          <a:xfrm>
            <a:off x="673100" y="1201738"/>
            <a:ext cx="8470900" cy="5173662"/>
          </a:xfrm>
        </p:spPr>
        <p:txBody>
          <a:bodyPr/>
          <a:lstStyle/>
          <a:p>
            <a:pPr eaLnBrk="1" hangingPunct="1"/>
            <a:r>
              <a:rPr lang="en-US" altLang="en-US" smtClean="0"/>
              <a:t>The Role of CERT in Responding to Animal Issues</a:t>
            </a:r>
          </a:p>
          <a:p>
            <a:pPr eaLnBrk="1" hangingPunct="1"/>
            <a:r>
              <a:rPr lang="en-US" altLang="en-US" smtClean="0"/>
              <a:t>CERT Responder Safety When Dealing With Animals </a:t>
            </a:r>
          </a:p>
          <a:p>
            <a:pPr eaLnBrk="1" hangingPunct="1"/>
            <a:r>
              <a:rPr lang="en-US" altLang="en-US" smtClean="0"/>
              <a:t>Knowledge and Skills Needed for CERT Functions That May Involve Animals </a:t>
            </a:r>
          </a:p>
          <a:p>
            <a:pPr eaLnBrk="1" hangingPunct="1"/>
            <a:r>
              <a:rPr lang="en-US" altLang="en-US" smtClean="0"/>
              <a:t>Sources for Additional Training and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Llamas and </a:t>
            </a:r>
            <a:r>
              <a:rPr lang="en-US" dirty="0" smtClean="0">
                <a:cs typeface="Times New Roman" charset="0"/>
              </a:rPr>
              <a:t>Alpacas</a:t>
            </a:r>
            <a:endParaRPr lang="en-US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675239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3000" dirty="0" smtClean="0"/>
              <a:t>Should be handled similarly to horses</a:t>
            </a:r>
          </a:p>
          <a:p>
            <a:pPr marL="609600" indent="-609600" eaLnBrk="1" hangingPunct="1"/>
            <a:r>
              <a:rPr lang="en-US" altLang="en-US" sz="3000" dirty="0" smtClean="0"/>
              <a:t>Are used to halters</a:t>
            </a:r>
          </a:p>
          <a:p>
            <a:pPr marL="609600" indent="-609600" eaLnBrk="1" hangingPunct="1"/>
            <a:r>
              <a:rPr lang="en-US" altLang="en-US" sz="3000" dirty="0" smtClean="0"/>
              <a:t>Do not like to get caught</a:t>
            </a:r>
          </a:p>
          <a:p>
            <a:pPr marL="609600" indent="-609600" eaLnBrk="1" hangingPunct="1"/>
            <a:r>
              <a:rPr lang="en-US" altLang="en-US" sz="3000" dirty="0" smtClean="0"/>
              <a:t>May spit if upset</a:t>
            </a:r>
          </a:p>
          <a:p>
            <a:pPr marL="609600" indent="-609600" eaLnBrk="1" hangingPunct="1"/>
            <a:r>
              <a:rPr lang="en-US" altLang="en-US" sz="3000" dirty="0" smtClean="0"/>
              <a:t>Will bite</a:t>
            </a:r>
          </a:p>
          <a:p>
            <a:pPr marL="609600" indent="-609600" eaLnBrk="1" hangingPunct="1"/>
            <a:endParaRPr lang="en-US" altLang="en-US" sz="3000" dirty="0" smtClean="0"/>
          </a:p>
        </p:txBody>
      </p:sp>
      <p:sp>
        <p:nvSpPr>
          <p:cNvPr id="4813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813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D54F7F-19D2-4D66-87F8-1C74575787DC}" type="slidenum">
              <a:rPr lang="en-US" altLang="en-US" b="0" smtClean="0"/>
              <a:pPr eaLnBrk="1" hangingPunct="1"/>
              <a:t>39</a:t>
            </a:fld>
            <a:endParaRPr lang="en-US" altLang="en-US" b="0" smtClean="0"/>
          </a:p>
        </p:txBody>
      </p:sp>
      <p:pic>
        <p:nvPicPr>
          <p:cNvPr id="48134" name="Picture 4" descr="lla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5" y="1511300"/>
            <a:ext cx="2806700" cy="419258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Handling:  Sheep and </a:t>
            </a:r>
            <a:r>
              <a:rPr lang="en-US" dirty="0" smtClean="0">
                <a:cs typeface="Times New Roman" charset="0"/>
              </a:rPr>
              <a:t>Goats</a:t>
            </a:r>
            <a:endParaRPr lang="en-US" dirty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982065" cy="4525962"/>
          </a:xfrm>
        </p:spPr>
        <p:txBody>
          <a:bodyPr/>
          <a:lstStyle/>
          <a:p>
            <a:pPr marL="609600" indent="-609600" eaLnBrk="1" hangingPunct="1"/>
            <a:r>
              <a:rPr lang="en-US" altLang="en-US" sz="3000" dirty="0" smtClean="0"/>
              <a:t>Can usually be herded</a:t>
            </a:r>
          </a:p>
          <a:p>
            <a:pPr marL="609600" indent="-609600" eaLnBrk="1" hangingPunct="1"/>
            <a:r>
              <a:rPr lang="en-US" altLang="en-US" sz="3000" dirty="0" smtClean="0"/>
              <a:t>Small enough to restrain manually</a:t>
            </a:r>
          </a:p>
          <a:p>
            <a:pPr marL="609600" indent="-609600" eaLnBrk="1" hangingPunct="1"/>
            <a:endParaRPr lang="en-US" altLang="en-US" sz="3000" dirty="0" smtClean="0"/>
          </a:p>
        </p:txBody>
      </p:sp>
      <p:sp>
        <p:nvSpPr>
          <p:cNvPr id="4915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491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2EF745-99A5-4A1D-996F-149FC1A0548A}" type="slidenum">
              <a:rPr lang="en-US" altLang="en-US" b="0" smtClean="0"/>
              <a:pPr eaLnBrk="1" hangingPunct="1"/>
              <a:t>40</a:t>
            </a:fld>
            <a:endParaRPr lang="en-US" altLang="en-US" b="0" smtClean="0"/>
          </a:p>
        </p:txBody>
      </p:sp>
      <p:pic>
        <p:nvPicPr>
          <p:cNvPr id="49158" name="Picture 5" descr="Shee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1954213"/>
            <a:ext cx="3297238" cy="26812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cs typeface="Times New Roman" charset="0"/>
              </a:rPr>
              <a:t>Handling Exotic Animals and Other Species</a:t>
            </a:r>
            <a:endParaRPr lang="en-US" sz="3200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Exotic animals are becoming increasingly common as pets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They require professional handling</a:t>
            </a:r>
          </a:p>
          <a:p>
            <a:pPr marL="342900" lvl="1" indent="-342900" eaLnBrk="1" hangingPunct="1">
              <a:lnSpc>
                <a:spcPct val="90000"/>
              </a:lnSpc>
              <a:buFont typeface="Arial" charset="0"/>
              <a:buChar char="●"/>
            </a:pPr>
            <a:r>
              <a:rPr lang="en-US" altLang="en-US" smtClean="0"/>
              <a:t>Big cats are extremely dangerous and have no fear of people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Wolves and wolf hybrids may be aggressive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Exotics may be used to guard drug operations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Birds can also be aggressive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Monkeys and apes can be exceedingly strong and dangerous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7C2368-C255-4BF3-9E9B-04EECCABC0AE}" type="slidenum">
              <a:rPr lang="en-US" altLang="en-US" b="0" smtClean="0"/>
              <a:pPr eaLnBrk="1" hangingPunct="1"/>
              <a:t>41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charset="0"/>
              </a:rPr>
              <a:t>Caring for Injured Animals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Act within framework of CERT training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Perform sizeup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Be careful: Stressed animal may bite, scratch, kick, or attack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Restrain appropriately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If unable to restrain, do not attempt first aid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If possible, transport animal for professional help</a:t>
            </a: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FCD5F3-5425-4380-B450-5587DA9DEB46}" type="slidenum">
              <a:rPr lang="en-US" altLang="en-US" b="0" smtClean="0"/>
              <a:pPr eaLnBrk="1" hangingPunct="1"/>
              <a:t>42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Communicating with Animal </a:t>
            </a:r>
            <a:r>
              <a:rPr lang="en-US" dirty="0" smtClean="0">
                <a:cs typeface="Times New Roman" charset="0"/>
              </a:rPr>
              <a:t>Owners</a:t>
            </a:r>
            <a:endParaRPr lang="en-US" dirty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Understand psychological strain on pet owners</a:t>
            </a:r>
          </a:p>
          <a:p>
            <a:pPr eaLnBrk="1" hangingPunct="1"/>
            <a:r>
              <a:rPr lang="en-US" altLang="en-US" smtClean="0"/>
              <a:t>Refer to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Unit 7 Disaster Psychology</a:t>
            </a:r>
          </a:p>
          <a:p>
            <a:pPr eaLnBrk="1" hangingPunct="1"/>
            <a:r>
              <a:rPr lang="en-US" altLang="en-US" smtClean="0"/>
              <a:t>Don’t underestimate human-animal bond</a:t>
            </a:r>
          </a:p>
          <a:p>
            <a:pPr eaLnBrk="1" hangingPunct="1"/>
            <a:r>
              <a:rPr lang="en-US" altLang="en-US" smtClean="0"/>
              <a:t>Provide emotional support for animal owners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5222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31F4BB-DEF5-47CD-9BDF-7E4C5E816721}" type="slidenum">
              <a:rPr lang="en-US" altLang="en-US" b="0" smtClean="0"/>
              <a:pPr eaLnBrk="1" hangingPunct="1"/>
              <a:t>43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Animal </a:t>
            </a:r>
            <a:r>
              <a:rPr lang="en-US" dirty="0" smtClean="0">
                <a:cs typeface="Times New Roman" charset="0"/>
              </a:rPr>
              <a:t>Identification</a:t>
            </a:r>
            <a:endParaRPr lang="en-US" dirty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Animals can be identified with: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Tags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Microchips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Tattoos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Ear tags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Collars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Bands on birds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Branding on livestock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Some communities may have system for identifying dangerous animals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5325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172EBF-3595-458E-9F8C-D2714ED61BF0}" type="slidenum">
              <a:rPr lang="en-US" altLang="en-US" b="0" smtClean="0"/>
              <a:pPr eaLnBrk="1" hangingPunct="1"/>
              <a:t>44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Module Summary </a:t>
            </a:r>
            <a:endParaRPr lang="en-US" dirty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dirty="0" smtClean="0"/>
              <a:t>In this module, we reviewed:</a:t>
            </a:r>
          </a:p>
          <a:p>
            <a:pPr eaLnBrk="1" hangingPunct="1"/>
            <a:r>
              <a:rPr lang="en-US" altLang="en-US" dirty="0" smtClean="0"/>
              <a:t>Your role as a CERT member in functions involving animals</a:t>
            </a:r>
          </a:p>
          <a:p>
            <a:pPr eaLnBrk="1" hangingPunct="1"/>
            <a:r>
              <a:rPr lang="en-US" altLang="en-US" dirty="0" smtClean="0"/>
              <a:t>Protecting your safety when dealing with animals</a:t>
            </a:r>
          </a:p>
          <a:p>
            <a:pPr eaLnBrk="1" hangingPunct="1"/>
            <a:r>
              <a:rPr lang="en-US" altLang="en-US" dirty="0" smtClean="0"/>
              <a:t>Knowledge and skills you will need for CERT functions involving animals</a:t>
            </a:r>
          </a:p>
        </p:txBody>
      </p:sp>
      <p:sp>
        <p:nvSpPr>
          <p:cNvPr id="5427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5427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8C1CCC-783C-40F5-9458-B3B7BE66E81D}" type="slidenum">
              <a:rPr lang="en-US" altLang="en-US" b="0" smtClean="0"/>
              <a:pPr eaLnBrk="1" hangingPunct="1"/>
              <a:t>45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charset="0"/>
              </a:rPr>
              <a:t>Module Objectives</a:t>
            </a:r>
            <a:endParaRPr lang="en-US" dirty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Describe the CERT role in emergency functions that involve animals </a:t>
            </a:r>
          </a:p>
          <a:p>
            <a:pPr eaLnBrk="1" hangingPunct="1"/>
            <a:r>
              <a:rPr lang="en-US" altLang="en-US" smtClean="0"/>
              <a:t>Describe techniques and procedures for maintaining personal safety when dealing with animals during an emergency </a:t>
            </a:r>
          </a:p>
          <a:p>
            <a:pPr eaLnBrk="1" hangingPunct="1"/>
            <a:r>
              <a:rPr lang="en-US" altLang="en-US" smtClean="0"/>
              <a:t>Demonstrate basic skills needed to perform CERT functions that may involve animals 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FBC1A5-5451-452B-8A22-4531DF9F3A06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Module Objectives (cont’d</a:t>
            </a:r>
            <a:r>
              <a:rPr lang="en-US" dirty="0" smtClean="0">
                <a:cs typeface="Times New Roman" charset="0"/>
              </a:rPr>
              <a:t>)</a:t>
            </a:r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Identify practices for maintaining animal safety during an emergency</a:t>
            </a:r>
          </a:p>
          <a:p>
            <a:pPr eaLnBrk="1" hangingPunct="1"/>
            <a:r>
              <a:rPr lang="en-US" altLang="en-US" smtClean="0"/>
              <a:t>Identify sources for additional training and information</a:t>
            </a:r>
          </a:p>
          <a:p>
            <a:pPr eaLnBrk="1" hangingPunct="1">
              <a:buFont typeface="Arial" charset="0"/>
              <a:buNone/>
            </a:pPr>
            <a:endParaRPr lang="en-US" altLang="en-US" sz="3400" smtClean="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B89E55-FABF-4A36-A154-FE6498092875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pic>
        <p:nvPicPr>
          <p:cNvPr id="14342" name="Picture 4" descr="Animal control officers with a bobcat on a lea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25" y="3321050"/>
            <a:ext cx="4824413" cy="21272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cs typeface="Times New Roman" charset="0"/>
              </a:rPr>
              <a:t>CERT Functions That May Involve Animals</a:t>
            </a:r>
            <a:endParaRPr lang="en-US" sz="3200" dirty="0"/>
          </a:p>
        </p:txBody>
      </p:sp>
      <p:sp>
        <p:nvSpPr>
          <p:cNvPr id="15362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7D465C-4425-4688-83D3-206B9E54B2B9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pic>
        <p:nvPicPr>
          <p:cNvPr id="15366" name="Picture 6" descr="Dog on front porch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365250"/>
            <a:ext cx="6632575" cy="441007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CERT Responder Safety with Animals </a:t>
            </a:r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topic will cover:</a:t>
            </a:r>
          </a:p>
          <a:p>
            <a:pPr lvl="1" eaLnBrk="1" hangingPunct="1"/>
            <a:r>
              <a:rPr lang="en-US" altLang="en-US" smtClean="0"/>
              <a:t>Encountering Animals </a:t>
            </a:r>
          </a:p>
          <a:p>
            <a:pPr lvl="1" eaLnBrk="1" hangingPunct="1"/>
            <a:r>
              <a:rPr lang="en-US" altLang="en-US" smtClean="0"/>
              <a:t>Zoonotic Disease Transmission</a:t>
            </a:r>
          </a:p>
          <a:p>
            <a:pPr lvl="1" eaLnBrk="1" hangingPunct="1"/>
            <a:r>
              <a:rPr lang="en-US" altLang="en-US" smtClean="0"/>
              <a:t>Injuries Caused by Animals</a:t>
            </a:r>
          </a:p>
          <a:p>
            <a:pPr lvl="1" eaLnBrk="1" hangingPunct="1"/>
            <a:r>
              <a:rPr lang="en-US" altLang="en-US" smtClean="0"/>
              <a:t>Psychological Self-Care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AEF6B7-48C7-4B75-915F-10712D0FDDB9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charset="0"/>
              </a:rPr>
              <a:t>Scenario  </a:t>
            </a:r>
            <a:endParaRPr lang="en-US" dirty="0"/>
          </a:p>
        </p:txBody>
      </p:sp>
      <p:sp>
        <p:nvSpPr>
          <p:cNvPr id="1741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II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1DE05F7-EF3E-4CEC-8BC1-742210B67A83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pic>
        <p:nvPicPr>
          <p:cNvPr id="17413" name="Picture 7" descr="Abandoned 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1368425"/>
            <a:ext cx="6332538" cy="45275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RT Animal Response II&amp;quot;&quot;/&gt;&lt;property id=&quot;20307&quot; value=&quot;296&quot;/&gt;&lt;/object&gt;&lt;object type=&quot;3&quot; unique_id=&quot;10005&quot;&gt;&lt;property id=&quot;20148&quot; value=&quot;5&quot;/&gt;&lt;property id=&quot;20300&quot; value=&quot;Slide 2 - &amp;quot;Module Purpose&amp;quot;&quot;/&gt;&lt;property id=&quot;20307&quot; value=&quot;291&quot;/&gt;&lt;/object&gt;&lt;object type=&quot;3&quot; unique_id=&quot;10006&quot;&gt;&lt;property id=&quot;20148&quot; value=&quot;5&quot;/&gt;&lt;property id=&quot;20300&quot; value=&quot;Slide 3 - &amp;quot;Animal Categories&amp;quot;&quot;/&gt;&lt;property id=&quot;20307&quot; value=&quot;298&quot;/&gt;&lt;/object&gt;&lt;object type=&quot;3&quot; unique_id=&quot;10007&quot;&gt;&lt;property id=&quot;20148&quot; value=&quot;5&quot;/&gt;&lt;property id=&quot;20300&quot; value=&quot;Slide 5&quot;/&gt;&lt;property id=&quot;20307&quot; value=&quot;295&quot;/&gt;&lt;/object&gt;&lt;object type=&quot;3&quot; unique_id=&quot;10008&quot;&gt;&lt;property id=&quot;20148&quot; value=&quot;5&quot;/&gt;&lt;property id=&quot;20300&quot; value=&quot;Slide 6&quot;/&gt;&lt;property id=&quot;20307&quot; value=&quot;297&quot;/&gt;&lt;/object&gt;&lt;object type=&quot;3&quot; unique_id=&quot;10009&quot;&gt;&lt;property id=&quot;20148&quot; value=&quot;5&quot;/&gt;&lt;property id=&quot;20300&quot; value=&quot;Slide 7&quot;/&gt;&lt;property id=&quot;20307&quot; value=&quot;292&quot;/&gt;&lt;/object&gt;&lt;object type=&quot;3&quot; unique_id=&quot;10010&quot;&gt;&lt;property id=&quot;20148&quot; value=&quot;5&quot;/&gt;&lt;property id=&quot;20300&quot; value=&quot;Slide 9&quot;/&gt;&lt;property id=&quot;20307&quot; value=&quot;301&quot;/&gt;&lt;/object&gt;&lt;object type=&quot;3&quot; unique_id=&quot;10011&quot;&gt;&lt;property id=&quot;20148&quot; value=&quot;5&quot;/&gt;&lt;property id=&quot;20300&quot; value=&quot;Slide 10&quot;/&gt;&lt;property id=&quot;20307&quot; value=&quot;341&quot;/&gt;&lt;/object&gt;&lt;object type=&quot;3&quot; unique_id=&quot;10012&quot;&gt;&lt;property id=&quot;20148&quot; value=&quot;5&quot;/&gt;&lt;property id=&quot;20300&quot; value=&quot;Slide 11&quot;/&gt;&lt;property id=&quot;20307&quot; value=&quot;342&quot;/&gt;&lt;/object&gt;&lt;object type=&quot;3&quot; unique_id=&quot;10013&quot;&gt;&lt;property id=&quot;20148&quot; value=&quot;5&quot;/&gt;&lt;property id=&quot;20300&quot; value=&quot;Slide 12&quot;/&gt;&lt;property id=&quot;20307&quot; value=&quot;343&quot;/&gt;&lt;/object&gt;&lt;object type=&quot;3&quot; unique_id=&quot;10014&quot;&gt;&lt;property id=&quot;20148&quot; value=&quot;5&quot;/&gt;&lt;property id=&quot;20300&quot; value=&quot;Slide 13&quot;/&gt;&lt;property id=&quot;20307&quot; value=&quot;344&quot;/&gt;&lt;/object&gt;&lt;object type=&quot;3&quot; unique_id=&quot;10015&quot;&gt;&lt;property id=&quot;20148&quot; value=&quot;5&quot;/&gt;&lt;property id=&quot;20300&quot; value=&quot;Slide 14&quot;/&gt;&lt;property id=&quot;20307&quot; value=&quot;311&quot;/&gt;&lt;/object&gt;&lt;object type=&quot;3&quot; unique_id=&quot;10016&quot;&gt;&lt;property id=&quot;20148&quot; value=&quot;5&quot;/&gt;&lt;property id=&quot;20300&quot; value=&quot;Slide 15&quot;/&gt;&lt;property id=&quot;20307&quot; value=&quot;345&quot;/&gt;&lt;/object&gt;&lt;object type=&quot;3&quot; unique_id=&quot;10017&quot;&gt;&lt;property id=&quot;20148&quot; value=&quot;5&quot;/&gt;&lt;property id=&quot;20300&quot; value=&quot;Slide 16&quot;/&gt;&lt;property id=&quot;20307&quot; value=&quot;308&quot;/&gt;&lt;/object&gt;&lt;object type=&quot;3&quot; unique_id=&quot;10018&quot;&gt;&lt;property id=&quot;20148&quot; value=&quot;5&quot;/&gt;&lt;property id=&quot;20300&quot; value=&quot;Slide 17&quot;/&gt;&lt;property id=&quot;20307&quot; value=&quot;316&quot;/&gt;&lt;/object&gt;&lt;object type=&quot;3&quot; unique_id=&quot;10019&quot;&gt;&lt;property id=&quot;20148&quot; value=&quot;5&quot;/&gt;&lt;property id=&quot;20300&quot; value=&quot;Slide 18&quot;/&gt;&lt;property id=&quot;20307&quot; value=&quot;353&quot;/&gt;&lt;/object&gt;&lt;object type=&quot;3&quot; unique_id=&quot;10020&quot;&gt;&lt;property id=&quot;20148&quot; value=&quot;5&quot;/&gt;&lt;property id=&quot;20300&quot; value=&quot;Slide 19&quot;/&gt;&lt;property id=&quot;20307&quot; value=&quot;319&quot;/&gt;&lt;/object&gt;&lt;object type=&quot;3&quot; unique_id=&quot;10021&quot;&gt;&lt;property id=&quot;20148&quot; value=&quot;5&quot;/&gt;&lt;property id=&quot;20300&quot; value=&quot;Slide 20&quot;/&gt;&lt;property id=&quot;20307&quot; value=&quot;347&quot;/&gt;&lt;/object&gt;&lt;object type=&quot;3&quot; unique_id=&quot;10022&quot;&gt;&lt;property id=&quot;20148&quot; value=&quot;5&quot;/&gt;&lt;property id=&quot;20300&quot; value=&quot;Slide 22&quot;/&gt;&lt;property id=&quot;20307&quot; value=&quot;324&quot;/&gt;&lt;/object&gt;&lt;object type=&quot;3&quot; unique_id=&quot;10023&quot;&gt;&lt;property id=&quot;20148&quot; value=&quot;5&quot;/&gt;&lt;property id=&quot;20300&quot; value=&quot;Slide 23&quot;/&gt;&lt;property id=&quot;20307&quot; value=&quot;348&quot;/&gt;&lt;/object&gt;&lt;object type=&quot;3&quot; unique_id=&quot;10024&quot;&gt;&lt;property id=&quot;20148&quot; value=&quot;5&quot;/&gt;&lt;property id=&quot;20300&quot; value=&quot;Slide 24&quot;/&gt;&lt;property id=&quot;20307&quot; value=&quot;349&quot;/&gt;&lt;/object&gt;&lt;object type=&quot;3&quot; unique_id=&quot;10025&quot;&gt;&lt;property id=&quot;20148&quot; value=&quot;5&quot;/&gt;&lt;property id=&quot;20300&quot; value=&quot;Slide 25&quot;/&gt;&lt;property id=&quot;20307&quot; value=&quot;351&quot;/&gt;&lt;/object&gt;&lt;object type=&quot;3&quot; unique_id=&quot;10026&quot;&gt;&lt;property id=&quot;20148&quot; value=&quot;5&quot;/&gt;&lt;property id=&quot;20300&quot; value=&quot;Slide 26&quot;/&gt;&lt;property id=&quot;20307&quot; value=&quot;354&quot;/&gt;&lt;/object&gt;&lt;object type=&quot;3&quot; unique_id=&quot;10027&quot;&gt;&lt;property id=&quot;20148&quot; value=&quot;5&quot;/&gt;&lt;property id=&quot;20300&quot; value=&quot;Slide 27&quot;/&gt;&lt;property id=&quot;20307&quot; value=&quot;356&quot;/&gt;&lt;/object&gt;&lt;object type=&quot;3&quot; unique_id=&quot;10028&quot;&gt;&lt;property id=&quot;20148&quot; value=&quot;5&quot;/&gt;&lt;property id=&quot;20300&quot; value=&quot;Slide 28&quot;/&gt;&lt;property id=&quot;20307&quot; value=&quot;361&quot;/&gt;&lt;/object&gt;&lt;object type=&quot;3&quot; unique_id=&quot;10029&quot;&gt;&lt;property id=&quot;20148&quot; value=&quot;5&quot;/&gt;&lt;property id=&quot;20300&quot; value=&quot;Slide 29 - &amp;quot;Dog Restraints: Standing&amp;quot;&quot;/&gt;&lt;property id=&quot;20307&quot; value=&quot;370&quot;/&gt;&lt;/object&gt;&lt;object type=&quot;3&quot; unique_id=&quot;10030&quot;&gt;&lt;property id=&quot;20148&quot; value=&quot;5&quot;/&gt;&lt;property id=&quot;20300&quot; value=&quot;Slide 31&quot;/&gt;&lt;property id=&quot;20307&quot; value=&quot;355&quot;/&gt;&lt;/object&gt;&lt;object type=&quot;3&quot; unique_id=&quot;10031&quot;&gt;&lt;property id=&quot;20148&quot; value=&quot;5&quot;/&gt;&lt;property id=&quot;20300&quot; value=&quot;Slide 32&quot;/&gt;&lt;property id=&quot;20307&quot; value=&quot;363&quot;/&gt;&lt;/object&gt;&lt;object type=&quot;3&quot; unique_id=&quot;10032&quot;&gt;&lt;property id=&quot;20148&quot; value=&quot;5&quot;/&gt;&lt;property id=&quot;20300&quot; value=&quot;Slide 33&quot;/&gt;&lt;property id=&quot;20307&quot; value=&quot;357&quot;/&gt;&lt;/object&gt;&lt;object type=&quot;3&quot; unique_id=&quot;10033&quot;&gt;&lt;property id=&quot;20148&quot; value=&quot;5&quot;/&gt;&lt;property id=&quot;20300&quot; value=&quot;Slide 34&quot;/&gt;&lt;property id=&quot;20307&quot; value=&quot;359&quot;/&gt;&lt;/object&gt;&lt;object type=&quot;3&quot; unique_id=&quot;10034&quot;&gt;&lt;property id=&quot;20148&quot; value=&quot;5&quot;/&gt;&lt;property id=&quot;20300&quot; value=&quot;Slide 35&quot;/&gt;&lt;property id=&quot;20307&quot; value=&quot;358&quot;/&gt;&lt;/object&gt;&lt;object type=&quot;3&quot; unique_id=&quot;10035&quot;&gt;&lt;property id=&quot;20148&quot; value=&quot;5&quot;/&gt;&lt;property id=&quot;20300&quot; value=&quot;Slide 36&quot;/&gt;&lt;property id=&quot;20307&quot; value=&quot;360&quot;/&gt;&lt;/object&gt;&lt;object type=&quot;3&quot; unique_id=&quot;10036&quot;&gt;&lt;property id=&quot;20148&quot; value=&quot;5&quot;/&gt;&lt;property id=&quot;20300&quot; value=&quot;Slide 37&quot;/&gt;&lt;property id=&quot;20307&quot; value=&quot;362&quot;/&gt;&lt;/object&gt;&lt;object type=&quot;3&quot; unique_id=&quot;10037&quot;&gt;&lt;property id=&quot;20148&quot; value=&quot;5&quot;/&gt;&lt;property id=&quot;20300&quot; value=&quot;Slide 38&quot;/&gt;&lt;property id=&quot;20307&quot; value=&quot;366&quot;/&gt;&lt;/object&gt;&lt;object type=&quot;3&quot; unique_id=&quot;10038&quot;&gt;&lt;property id=&quot;20148&quot; value=&quot;5&quot;/&gt;&lt;property id=&quot;20300&quot; value=&quot;Slide 39&quot;/&gt;&lt;property id=&quot;20307&quot; value=&quot;364&quot;/&gt;&lt;/object&gt;&lt;object type=&quot;3&quot; unique_id=&quot;10039&quot;&gt;&lt;property id=&quot;20148&quot; value=&quot;5&quot;/&gt;&lt;property id=&quot;20300&quot; value=&quot;Slide 40&quot;/&gt;&lt;property id=&quot;20307&quot; value=&quot;365&quot;/&gt;&lt;/object&gt;&lt;object type=&quot;3&quot; unique_id=&quot;10040&quot;&gt;&lt;property id=&quot;20148&quot; value=&quot;5&quot;/&gt;&lt;property id=&quot;20300&quot; value=&quot;Slide 41&quot;/&gt;&lt;property id=&quot;20307&quot; value=&quot;368&quot;/&gt;&lt;/object&gt;&lt;object type=&quot;3&quot; unique_id=&quot;10041&quot;&gt;&lt;property id=&quot;20148&quot; value=&quot;5&quot;/&gt;&lt;property id=&quot;20300&quot; value=&quot;Slide 42 - &amp;quot;Handling Exotic Animals and Other Species&amp;quot;&quot;/&gt;&lt;property id=&quot;20307&quot; value=&quot;367&quot;/&gt;&lt;/object&gt;&lt;object type=&quot;3&quot; unique_id=&quot;10042&quot;&gt;&lt;property id=&quot;20148&quot; value=&quot;5&quot;/&gt;&lt;property id=&quot;20300&quot; value=&quot;Slide 43 - &amp;quot;Caring for Injured Animals&amp;quot;&quot;/&gt;&lt;property id=&quot;20307&quot; value=&quot;369&quot;/&gt;&lt;/object&gt;&lt;object type=&quot;3&quot; unique_id=&quot;10043&quot;&gt;&lt;property id=&quot;20148&quot; value=&quot;5&quot;/&gt;&lt;property id=&quot;20300&quot; value=&quot;Slide 44&quot;/&gt;&lt;property id=&quot;20307&quot; value=&quot;263&quot;/&gt;&lt;/object&gt;&lt;object type=&quot;3&quot; unique_id=&quot;10044&quot;&gt;&lt;property id=&quot;20148&quot; value=&quot;5&quot;/&gt;&lt;property id=&quot;20300&quot; value=&quot;Slide 45&quot;/&gt;&lt;property id=&quot;20307&quot; value=&quot;332&quot;/&gt;&lt;/object&gt;&lt;object type=&quot;3&quot; unique_id=&quot;10045&quot;&gt;&lt;property id=&quot;20148&quot; value=&quot;5&quot;/&gt;&lt;property id=&quot;20300&quot; value=&quot;Slide 46&quot;/&gt;&lt;property id=&quot;20307&quot; value=&quot;350&quot;/&gt;&lt;/object&gt;&lt;object type=&quot;3&quot; unique_id=&quot;10046&quot;&gt;&lt;property id=&quot;20148&quot; value=&quot;5&quot;/&gt;&lt;property id=&quot;20300&quot; value=&quot;Slide 4 - &amp;quot;What You Will Learn&amp;quot;&quot;/&gt;&lt;property id=&quot;20307&quot; value=&quot;373&quot;/&gt;&lt;/object&gt;&lt;object type=&quot;3&quot; unique_id=&quot;10047&quot;&gt;&lt;property id=&quot;20148&quot; value=&quot;5&quot;/&gt;&lt;property id=&quot;20300&quot; value=&quot;Slide 8&quot;/&gt;&lt;property id=&quot;20307&quot; value=&quot;371&quot;/&gt;&lt;/object&gt;&lt;object type=&quot;3&quot; unique_id=&quot;10048&quot;&gt;&lt;property id=&quot;20148&quot; value=&quot;5&quot;/&gt;&lt;property id=&quot;20300&quot; value=&quot;Slide 21&quot;/&gt;&lt;property id=&quot;20307&quot; value=&quot;372&quot;/&gt;&lt;/object&gt;&lt;object type=&quot;3&quot; unique_id=&quot;10049&quot;&gt;&lt;property id=&quot;20148&quot; value=&quot;5&quot;/&gt;&lt;property id=&quot;20300&quot; value=&quot;Slide 30 - &amp;quot;Dog Restraints: Lateral &amp;quot;&quot;/&gt;&lt;property id=&quot;20307&quot; value=&quot;374&quot;/&gt;&lt;/object&gt;&lt;/object&gt;&lt;/object&gt;&lt;/database&gt;"/>
</p:tagLst>
</file>

<file path=ppt/theme/theme1.xml><?xml version="1.0" encoding="utf-8"?>
<a:theme xmlns:a="http://schemas.openxmlformats.org/drawingml/2006/main" name="1_Cert_template">
  <a:themeElements>
    <a:clrScheme name="1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ert_template">
  <a:themeElements>
    <a:clrScheme name="2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3ED45F-C7E8-4932-9BE1-E21E3BB0CE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4EEA74-DC69-40AA-A0CC-0B49DB145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D9B6267-B5F6-441F-9FB1-50CEC94330E7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</Template>
  <TotalTime>13016</TotalTime>
  <Words>1461</Words>
  <Application>Microsoft Office PowerPoint</Application>
  <PresentationFormat>On-screen Show (4:3)</PresentationFormat>
  <Paragraphs>328</Paragraphs>
  <Slides>46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1_Cert_template</vt:lpstr>
      <vt:lpstr>2_Cert_template</vt:lpstr>
      <vt:lpstr>1_Cert_ppt_template</vt:lpstr>
      <vt:lpstr>Photo Editor Photo</vt:lpstr>
      <vt:lpstr>CERT Animal Response II</vt:lpstr>
      <vt:lpstr>Module Purpose</vt:lpstr>
      <vt:lpstr>Animal Categories</vt:lpstr>
      <vt:lpstr>What You Will Learn</vt:lpstr>
      <vt:lpstr>Module Objectives</vt:lpstr>
      <vt:lpstr>Module Objectives (cont’d)</vt:lpstr>
      <vt:lpstr>CERT Functions That May Involve Animals</vt:lpstr>
      <vt:lpstr>CERT Responder Safety with Animals </vt:lpstr>
      <vt:lpstr>Scenario  </vt:lpstr>
      <vt:lpstr>Encountering Animals  </vt:lpstr>
      <vt:lpstr>1. Look for Presence of the Owner </vt:lpstr>
      <vt:lpstr>2. Look for Evidence of Animals</vt:lpstr>
      <vt:lpstr>3. Consider the Local Environment</vt:lpstr>
      <vt:lpstr>4. Be Prepared for Illegal Animal Activity</vt:lpstr>
      <vt:lpstr>5. Perform Damage Assessment</vt:lpstr>
      <vt:lpstr>Approaching an Unknown Dog </vt:lpstr>
      <vt:lpstr>Approaching an Unknown Dog (cont’d) </vt:lpstr>
      <vt:lpstr>The “Sit” Command </vt:lpstr>
      <vt:lpstr>If a Dog Attacks </vt:lpstr>
      <vt:lpstr>Injuries Caused by Animals</vt:lpstr>
      <vt:lpstr>Psychological Self-Care </vt:lpstr>
      <vt:lpstr>Knowledge and Skills Needed for CERT Functions Involving Animals   </vt:lpstr>
      <vt:lpstr>Cleaning and Disinfection </vt:lpstr>
      <vt:lpstr>General Animal Care </vt:lpstr>
      <vt:lpstr>Animal Handling:  Dogs </vt:lpstr>
      <vt:lpstr>Animal Handling: Dogs (cont’d) </vt:lpstr>
      <vt:lpstr>Dog Restraints:  Leashes </vt:lpstr>
      <vt:lpstr>Dog Restraints:  Muzzles </vt:lpstr>
      <vt:lpstr>Dog Restraints: Standing</vt:lpstr>
      <vt:lpstr>Dog Restraints: Lateral </vt:lpstr>
      <vt:lpstr>Carrying Dogs</vt:lpstr>
      <vt:lpstr>Transporting Dogs</vt:lpstr>
      <vt:lpstr>Animal Handling:  Cats</vt:lpstr>
      <vt:lpstr>Animal Handling:  Cats (cont’d)</vt:lpstr>
      <vt:lpstr>Transporting Cats</vt:lpstr>
      <vt:lpstr>Animal Handling:  Horses</vt:lpstr>
      <vt:lpstr>Animal Handling:  Livestock</vt:lpstr>
      <vt:lpstr>Herding and Containing Cattle</vt:lpstr>
      <vt:lpstr>Animal Handling:  Swine</vt:lpstr>
      <vt:lpstr>Animal Handling:  Llamas and Alpacas</vt:lpstr>
      <vt:lpstr>Animal Handling:  Sheep and Goats</vt:lpstr>
      <vt:lpstr>Handling Exotic Animals and Other Species</vt:lpstr>
      <vt:lpstr>Caring for Injured Animals</vt:lpstr>
      <vt:lpstr>Communicating with Animal Owners</vt:lpstr>
      <vt:lpstr>Animal Identification</vt:lpstr>
      <vt:lpstr>Module Summary 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Animal Response II</dc:title>
  <dc:subject>The purpose of this module is to ensure that CERT members can respond safely and appropriately in emergency events involving animals.</dc:subject>
  <dc:creator>FEMA;Community Emergency Response Team</dc:creator>
  <cp:keywords>FEMA, CERT, animal, response, safety, emergency, transporting, livestock, cats, dogs</cp:keywords>
  <cp:lastModifiedBy>Jones, Cynthia</cp:lastModifiedBy>
  <cp:revision>297</cp:revision>
  <cp:lastPrinted>2005-12-21T16:28:49Z</cp:lastPrinted>
  <dcterms:created xsi:type="dcterms:W3CDTF">2005-12-20T16:22:26Z</dcterms:created>
  <dcterms:modified xsi:type="dcterms:W3CDTF">2016-05-03T17:37:26Z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0x010100AEC4E6717E8D334DB41EECC6BFB9AFD2</vt:lpwstr>
  </property>
</Properties>
</file>