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</p:sldMasterIdLst>
  <p:notesMasterIdLst>
    <p:notesMasterId r:id="rId48"/>
  </p:notesMasterIdLst>
  <p:handoutMasterIdLst>
    <p:handoutMasterId r:id="rId49"/>
  </p:handoutMasterIdLst>
  <p:sldIdLst>
    <p:sldId id="296" r:id="rId5"/>
    <p:sldId id="299" r:id="rId6"/>
    <p:sldId id="378" r:id="rId7"/>
    <p:sldId id="344" r:id="rId8"/>
    <p:sldId id="298" r:id="rId9"/>
    <p:sldId id="297" r:id="rId10"/>
    <p:sldId id="355" r:id="rId11"/>
    <p:sldId id="262" r:id="rId12"/>
    <p:sldId id="308" r:id="rId13"/>
    <p:sldId id="309" r:id="rId14"/>
    <p:sldId id="315" r:id="rId15"/>
    <p:sldId id="314" r:id="rId16"/>
    <p:sldId id="375" r:id="rId17"/>
    <p:sldId id="347" r:id="rId18"/>
    <p:sldId id="348" r:id="rId19"/>
    <p:sldId id="376" r:id="rId20"/>
    <p:sldId id="377" r:id="rId21"/>
    <p:sldId id="316" r:id="rId22"/>
    <p:sldId id="264" r:id="rId23"/>
    <p:sldId id="266" r:id="rId24"/>
    <p:sldId id="323" r:id="rId25"/>
    <p:sldId id="349" r:id="rId26"/>
    <p:sldId id="352" r:id="rId27"/>
    <p:sldId id="358" r:id="rId28"/>
    <p:sldId id="360" r:id="rId29"/>
    <p:sldId id="359" r:id="rId30"/>
    <p:sldId id="361" r:id="rId31"/>
    <p:sldId id="362" r:id="rId32"/>
    <p:sldId id="363" r:id="rId33"/>
    <p:sldId id="364" r:id="rId34"/>
    <p:sldId id="365" r:id="rId35"/>
    <p:sldId id="366" r:id="rId36"/>
    <p:sldId id="357" r:id="rId37"/>
    <p:sldId id="368" r:id="rId38"/>
    <p:sldId id="369" r:id="rId39"/>
    <p:sldId id="371" r:id="rId40"/>
    <p:sldId id="370" r:id="rId41"/>
    <p:sldId id="372" r:id="rId42"/>
    <p:sldId id="374" r:id="rId43"/>
    <p:sldId id="373" r:id="rId44"/>
    <p:sldId id="353" r:id="rId45"/>
    <p:sldId id="339" r:id="rId46"/>
    <p:sldId id="343" r:id="rId47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B9FFB9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288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744" y="-84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B311CABF-70F8-4043-B5FD-E23CB2EC3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98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FFA26287-2F66-41D7-BC93-ABB1EDBCC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07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0693A21-EEF3-4657-9D92-7B597FBF9BB9}" type="slidenum">
              <a:rPr lang="en-US" altLang="en-US" sz="1200" b="0">
                <a:latin typeface="Times" pitchFamily="18" charset="0"/>
              </a:rPr>
              <a:pPr algn="r"/>
              <a:t>9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1251A17-42A9-4F94-BEC9-2E72A3DC7B83}" type="slidenum">
              <a:rPr lang="en-US" altLang="en-US" sz="1200" b="0">
                <a:latin typeface="Times" pitchFamily="18" charset="0"/>
              </a:rPr>
              <a:pPr algn="r"/>
              <a:t>10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F5141A8-816B-4570-B635-A2B8FDBD67D5}" type="slidenum">
              <a:rPr lang="en-US" altLang="en-US" sz="1200" b="0">
                <a:latin typeface="Times" pitchFamily="18" charset="0"/>
              </a:rPr>
              <a:pPr algn="r"/>
              <a:t>11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670C8A2-2138-4B76-9AA5-E0EC2E6C14DF}" type="slidenum">
              <a:rPr lang="en-US" altLang="en-US" sz="1200" b="0">
                <a:latin typeface="Times" pitchFamily="18" charset="0"/>
              </a:rPr>
              <a:pPr algn="r"/>
              <a:t>12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5CF7E18-5858-4A6E-8773-10318CBA61E0}" type="slidenum">
              <a:rPr lang="en-US" altLang="en-US" sz="1200" b="0">
                <a:latin typeface="Times" pitchFamily="18" charset="0"/>
              </a:rPr>
              <a:pPr algn="r"/>
              <a:t>13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22983B0-3222-4847-A95C-B366C640D633}" type="slidenum">
              <a:rPr lang="en-US" altLang="en-US" sz="1200" b="0">
                <a:latin typeface="Times" pitchFamily="18" charset="0"/>
              </a:rPr>
              <a:pPr algn="r"/>
              <a:t>14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75B115B-C65F-4555-B230-163E01A3C6C4}" type="slidenum">
              <a:rPr lang="en-US" altLang="en-US" sz="1200" b="0">
                <a:latin typeface="Times" pitchFamily="18" charset="0"/>
              </a:rPr>
              <a:pPr algn="r"/>
              <a:t>15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6A56615-B0B8-442F-9BF9-61839FCE43F4}" type="slidenum">
              <a:rPr lang="en-US" altLang="en-US" sz="1200" b="0">
                <a:latin typeface="Times" pitchFamily="18" charset="0"/>
              </a:rPr>
              <a:pPr algn="r"/>
              <a:t>16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038BE8A-E267-4352-B914-E1ADCE70855B}" type="slidenum">
              <a:rPr lang="en-US" altLang="en-US" sz="1200" b="0">
                <a:latin typeface="Times" pitchFamily="18" charset="0"/>
              </a:rPr>
              <a:pPr algn="r"/>
              <a:t>17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C0F54A6-A08A-4E57-88B9-E5C0A3786C4A}" type="slidenum">
              <a:rPr lang="en-US" altLang="en-US" b="0" smtClean="0">
                <a:latin typeface="Times" pitchFamily="18" charset="0"/>
              </a:rPr>
              <a:pPr/>
              <a:t>18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91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27EEBC3-6D51-4D1B-89B9-463BC2D11833}" type="slidenum">
              <a:rPr lang="en-US" altLang="en-US" sz="1200" b="0">
                <a:latin typeface="Times" pitchFamily="18" charset="0"/>
              </a:rPr>
              <a:pPr algn="r"/>
              <a:t>1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9969465-529F-4907-AC7E-18A0C3B6DFF5}" type="slidenum">
              <a:rPr lang="en-US" altLang="en-US" b="0" smtClean="0">
                <a:latin typeface="Times" pitchFamily="18" charset="0"/>
              </a:rPr>
              <a:pPr/>
              <a:t>19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0EEF48F-2772-4885-B845-5FA3152846BF}" type="slidenum">
              <a:rPr lang="en-US" altLang="en-US" sz="1200" b="0">
                <a:latin typeface="Times" pitchFamily="18" charset="0"/>
              </a:rPr>
              <a:pPr algn="r"/>
              <a:t>20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05DEEBC-41B7-4844-A7EB-15170158AEE5}" type="slidenum">
              <a:rPr lang="en-US" altLang="en-US" sz="1200" b="0">
                <a:latin typeface="Times" pitchFamily="18" charset="0"/>
              </a:rPr>
              <a:pPr algn="r"/>
              <a:t>21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EAB16A9-1D95-49C9-9E60-0AAFE8B07473}" type="slidenum">
              <a:rPr lang="en-US" altLang="en-US" sz="1200" b="0">
                <a:latin typeface="Times" pitchFamily="18" charset="0"/>
              </a:rPr>
              <a:pPr algn="r"/>
              <a:t>22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8FEE277-7178-47A9-9F91-EB8B749C6F69}" type="slidenum">
              <a:rPr lang="en-US" altLang="en-US" sz="1200" b="0">
                <a:latin typeface="Times" pitchFamily="18" charset="0"/>
              </a:rPr>
              <a:pPr algn="r"/>
              <a:t>23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2CF3D08-DC81-4EE6-A07F-7CB34C31BD46}" type="slidenum">
              <a:rPr lang="en-US" altLang="en-US" sz="1200" b="0">
                <a:latin typeface="Times" pitchFamily="18" charset="0"/>
              </a:rPr>
              <a:pPr algn="r"/>
              <a:t>24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629E5B4-6B47-4468-BBFF-C6AC7B264CCE}" type="slidenum">
              <a:rPr lang="en-US" altLang="en-US" sz="1200" b="0">
                <a:latin typeface="Times" pitchFamily="18" charset="0"/>
              </a:rPr>
              <a:pPr algn="r"/>
              <a:t>25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D8F346A-E006-43D1-AD09-BFE2BB83DDA0}" type="slidenum">
              <a:rPr lang="en-US" altLang="en-US" sz="1200" b="0">
                <a:latin typeface="Times" pitchFamily="18" charset="0"/>
              </a:rPr>
              <a:pPr algn="r"/>
              <a:t>26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31B3F18-983B-4262-81F8-F8A5CD225BA4}" type="slidenum">
              <a:rPr lang="en-US" altLang="en-US" sz="1200" b="0">
                <a:latin typeface="Times" pitchFamily="18" charset="0"/>
              </a:rPr>
              <a:pPr algn="r"/>
              <a:t>27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2CB53C2-B073-459F-A5A7-A7F243075C68}" type="slidenum">
              <a:rPr lang="en-US" altLang="en-US" sz="1200" b="0">
                <a:latin typeface="Times" pitchFamily="18" charset="0"/>
              </a:rPr>
              <a:pPr algn="r"/>
              <a:t>28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01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B449697-09AC-49C7-9418-363CA1002354}" type="slidenum">
              <a:rPr lang="en-US" altLang="en-US" sz="1200" b="0">
                <a:latin typeface="Times" pitchFamily="18" charset="0"/>
              </a:rPr>
              <a:pPr algn="r"/>
              <a:t>2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21192874-EAB8-4364-A239-4CF8728CE2E1}" type="slidenum">
              <a:rPr lang="en-US" altLang="en-US" sz="1200" b="0">
                <a:latin typeface="Times" pitchFamily="18" charset="0"/>
              </a:rPr>
              <a:pPr algn="r"/>
              <a:t>29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74446CFB-262F-4165-9E4C-5E56D43DE55A}" type="slidenum">
              <a:rPr lang="en-US" altLang="en-US" sz="1200" b="0">
                <a:latin typeface="Times" pitchFamily="18" charset="0"/>
              </a:rPr>
              <a:pPr algn="r"/>
              <a:t>30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AAC53D3-8393-47B0-B8F7-C4CDD15EA105}" type="slidenum">
              <a:rPr lang="en-US" altLang="en-US" sz="1200" b="0">
                <a:latin typeface="Times" pitchFamily="18" charset="0"/>
              </a:rPr>
              <a:pPr algn="r"/>
              <a:t>31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0B60912-4E45-45A0-94CC-67C92DEC283D}" type="slidenum">
              <a:rPr lang="en-US" altLang="en-US" sz="1200" b="0">
                <a:latin typeface="Times" pitchFamily="18" charset="0"/>
              </a:rPr>
              <a:pPr algn="r"/>
              <a:t>32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C4A567E-82E6-482A-941F-B243395B6EFA}" type="slidenum">
              <a:rPr lang="en-US" altLang="en-US" sz="1200" b="0">
                <a:latin typeface="Times" pitchFamily="18" charset="0"/>
              </a:rPr>
              <a:pPr algn="r"/>
              <a:t>33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459D5DD-CAAE-429A-9EAD-93725C75EC12}" type="slidenum">
              <a:rPr lang="en-US" altLang="en-US" sz="1200" b="0">
                <a:latin typeface="Times" pitchFamily="18" charset="0"/>
              </a:rPr>
              <a:pPr algn="r"/>
              <a:t>34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0B74DC9D-674A-4B3F-B40D-1D0A07A337D7}" type="slidenum">
              <a:rPr lang="en-US" altLang="en-US" sz="1200" b="0">
                <a:latin typeface="Times" pitchFamily="18" charset="0"/>
              </a:rPr>
              <a:pPr algn="r"/>
              <a:t>35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32C08084-95B7-48E1-AB49-7AF89A8324FF}" type="slidenum">
              <a:rPr lang="en-US" altLang="en-US" sz="1200" b="0">
                <a:latin typeface="Times" pitchFamily="18" charset="0"/>
              </a:rPr>
              <a:pPr algn="r"/>
              <a:t>36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FDF4EBB-C5E0-4134-BD4E-1B354343A503}" type="slidenum">
              <a:rPr lang="en-US" altLang="en-US" sz="1200" b="0">
                <a:latin typeface="Times" pitchFamily="18" charset="0"/>
              </a:rPr>
              <a:pPr algn="r"/>
              <a:t>37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E84EE56-97FB-479B-BCB0-D484744ACF2F}" type="slidenum">
              <a:rPr lang="en-US" altLang="en-US" sz="1200" b="0">
                <a:latin typeface="Times" pitchFamily="18" charset="0"/>
              </a:rPr>
              <a:pPr algn="r"/>
              <a:t>38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12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572BBA7D-5630-4F7C-A7E7-0AADDF4BC571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47E4B79-13CE-4029-9657-8BECF65AC1B1}" type="slidenum">
              <a:rPr lang="en-US" altLang="en-US" sz="1200" b="0">
                <a:latin typeface="Times" pitchFamily="18" charset="0"/>
              </a:rPr>
              <a:pPr algn="r"/>
              <a:t>39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0AABBD1-3428-4199-BA3E-FEDC4F873A79}" type="slidenum">
              <a:rPr lang="en-US" altLang="en-US" sz="1200" b="0">
                <a:latin typeface="Times" pitchFamily="18" charset="0"/>
              </a:rPr>
              <a:pPr algn="r"/>
              <a:t>40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D51DBAA-9DCD-426B-9972-2A68BDC0A498}" type="slidenum">
              <a:rPr lang="en-US" altLang="en-US" sz="1200" b="0">
                <a:latin typeface="Times" pitchFamily="18" charset="0"/>
              </a:rPr>
              <a:pPr algn="r"/>
              <a:t>41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4C6143F-C806-419E-9B19-F319F3596B98}" type="slidenum">
              <a:rPr lang="en-US" altLang="en-US" sz="1200" b="0">
                <a:latin typeface="Times" pitchFamily="18" charset="0"/>
              </a:rPr>
              <a:pPr algn="r"/>
              <a:t>42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22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C91169E-1026-456A-A7F6-B95841C3D673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C3C6248-B72A-440B-865C-832D4FBBE66D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42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412D46D5-D668-4CD0-A046-34432BCA97DC}" type="slidenum">
              <a:rPr lang="en-US" altLang="en-US" sz="1200" b="0">
                <a:latin typeface="Times" pitchFamily="18" charset="0"/>
              </a:rPr>
              <a:pPr algn="r"/>
              <a:t>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74B9DF8-5A53-43DF-8E2B-63CC3834FBDD}" type="slidenum">
              <a:rPr lang="en-US" altLang="en-US" b="0" smtClean="0">
                <a:latin typeface="Times" pitchFamily="18" charset="0"/>
              </a:rPr>
              <a:pPr/>
              <a:t>7</a:t>
            </a:fld>
            <a:endParaRPr lang="en-US" altLang="en-US" b="0" smtClean="0">
              <a:latin typeface="Times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88A02C7-C528-483E-87E5-776D0BBD2B4C}" type="slidenum">
              <a:rPr lang="en-US" altLang="en-US" sz="1200" b="0">
                <a:latin typeface="Times" pitchFamily="18" charset="0"/>
              </a:rPr>
              <a:pPr algn="r"/>
              <a:t>8</a:t>
            </a:fld>
            <a:endParaRPr lang="en-US" altLang="en-US" sz="1200" b="0">
              <a:latin typeface="Times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114300" algn="ctr">
              <a:spcBef>
                <a:spcPct val="0"/>
              </a:spcBef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7081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052150-0616-4BC9-A0F7-680F7D9495AB}" type="slidenum">
              <a:rPr lang="en-US" altLang="en-US" b="0" smtClean="0"/>
              <a:pPr/>
              <a:t>‹#›</a:t>
            </a:fld>
            <a:endParaRPr lang="en-US" altLang="en-US" b="0" smtClean="0"/>
          </a:p>
        </p:txBody>
      </p:sp>
    </p:spTree>
    <p:extLst>
      <p:ext uri="{BB962C8B-B14F-4D97-AF65-F5344CB8AC3E}">
        <p14:creationId xmlns:p14="http://schemas.microsoft.com/office/powerpoint/2010/main" val="89292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2052" name="Picture 4" descr="cert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61341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15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Animal Response I</a:t>
            </a: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67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CBDEA07-CF87-4A64-891D-23C69C32E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7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4572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SzPct val="120000"/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6.png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CERT Animal Response 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A5C8294-EC1F-494F-9C0B-277A873A5B66}" type="slidenum">
              <a:rPr lang="en-US" altLang="en-US" b="0" smtClean="0"/>
              <a:pPr/>
              <a:t>9</a:t>
            </a:fld>
            <a:endParaRPr lang="en-US" altLang="en-US" b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What types of disasters could occur in your community?</a:t>
            </a:r>
          </a:p>
          <a:p>
            <a:pPr lvl="1" eaLnBrk="1" hangingPunct="1"/>
            <a:r>
              <a:rPr lang="en-US" altLang="en-US" smtClean="0"/>
              <a:t>Natural</a:t>
            </a:r>
          </a:p>
          <a:p>
            <a:pPr lvl="1" eaLnBrk="1" hangingPunct="1"/>
            <a:r>
              <a:rPr lang="en-US" altLang="en-US" smtClean="0"/>
              <a:t>Technological</a:t>
            </a:r>
          </a:p>
          <a:p>
            <a:pPr lvl="1" eaLnBrk="1" hangingPunct="1"/>
            <a:r>
              <a:rPr lang="en-US" altLang="en-US" smtClean="0"/>
              <a:t>Terrorist</a:t>
            </a:r>
          </a:p>
          <a:p>
            <a:pPr eaLnBrk="1" hangingPunct="1"/>
            <a:r>
              <a:rPr lang="en-US" altLang="en-US" smtClean="0"/>
              <a:t>How could a disaster affect your animals?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Identifying Potential Hazards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7C5FC30-8CB0-4018-9078-4228582AD47A}" type="slidenum">
              <a:rPr lang="en-US" altLang="en-US" b="0" smtClean="0"/>
              <a:pPr/>
              <a:t>10</a:t>
            </a:fld>
            <a:endParaRPr lang="en-US" altLang="en-US" b="0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41438"/>
            <a:ext cx="7859486" cy="4525962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Reducing the impact of disasters</a:t>
            </a:r>
          </a:p>
          <a:p>
            <a:pPr eaLnBrk="1" hangingPunct="1"/>
            <a:r>
              <a:rPr lang="en-US" altLang="en-US" sz="2800" dirty="0" smtClean="0"/>
              <a:t>Making changes that protect properties or facilities</a:t>
            </a:r>
          </a:p>
          <a:p>
            <a:pPr eaLnBrk="1" hangingPunct="1"/>
            <a:r>
              <a:rPr lang="en-US" altLang="en-US" sz="2800" dirty="0" smtClean="0"/>
              <a:t>Examples:</a:t>
            </a:r>
          </a:p>
          <a:p>
            <a:pPr lvl="1" eaLnBrk="1" hangingPunct="1"/>
            <a:r>
              <a:rPr lang="en-US" altLang="en-US" sz="2400" dirty="0" smtClean="0"/>
              <a:t>Encourage animal facilities to relocate out of disaster-prone areas</a:t>
            </a:r>
          </a:p>
          <a:p>
            <a:pPr lvl="1"/>
            <a:r>
              <a:rPr lang="en-US" altLang="en-US" sz="2400" dirty="0" smtClean="0"/>
              <a:t>Encourage animal facilities to have emergency plans, including evacuation plans</a:t>
            </a:r>
          </a:p>
          <a:p>
            <a:pPr lvl="1"/>
            <a:r>
              <a:rPr lang="en-US" altLang="en-US" sz="2400" dirty="0" smtClean="0"/>
              <a:t>Encourage livestock owners to develop plans to remove animals when flooding is a threat</a:t>
            </a:r>
            <a:endParaRPr lang="en-US" altLang="en-US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Mitigating the Impact of Hazards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Animal Response I</a:t>
            </a:r>
            <a:endParaRPr lang="en-US" altLang="en-US" b="0" dirty="0"/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273C095-BC96-48AE-A9FE-506644D57BB7}" type="slidenum">
              <a:rPr lang="en-US" altLang="en-US" b="0" smtClean="0"/>
              <a:pPr/>
              <a:t>11</a:t>
            </a:fld>
            <a:endParaRPr lang="en-US" altLang="en-US" b="0" dirty="0" smtClean="0"/>
          </a:p>
        </p:txBody>
      </p:sp>
      <p:sp>
        <p:nvSpPr>
          <p:cNvPr id="1884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41438"/>
            <a:ext cx="7875588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Preparing to Evacuate Your Pet/Service Animal</a:t>
            </a:r>
          </a:p>
          <a:p>
            <a:pPr eaLnBrk="1" hangingPunct="1">
              <a:defRPr/>
            </a:pPr>
            <a:r>
              <a:rPr lang="en-US" sz="2800" dirty="0" smtClean="0"/>
              <a:t>Preparing to Stay at Home With Pets/Service Animals During a Disaster</a:t>
            </a:r>
          </a:p>
          <a:p>
            <a:pPr eaLnBrk="1" hangingPunct="1">
              <a:defRPr/>
            </a:pPr>
            <a:r>
              <a:rPr lang="en-US" sz="2800" dirty="0" smtClean="0"/>
              <a:t>Pet/Service Animal Care After a Disaster</a:t>
            </a:r>
          </a:p>
          <a:p>
            <a:pPr eaLnBrk="1" hangingPunct="1">
              <a:defRPr/>
            </a:pPr>
            <a:r>
              <a:rPr lang="en-US" sz="2800" dirty="0" smtClean="0"/>
              <a:t>Preparations for Livestock</a:t>
            </a:r>
          </a:p>
          <a:p>
            <a:pPr eaLnBrk="1" hangingPunct="1">
              <a:defRPr/>
            </a:pPr>
            <a:r>
              <a:rPr lang="en-US" sz="2800" dirty="0" smtClean="0"/>
              <a:t>Special Considerations for Exotic Animals</a:t>
            </a:r>
          </a:p>
          <a:p>
            <a:pPr marL="609600" indent="-609600" eaLnBrk="1" hangingPunct="1">
              <a:buFont typeface="Arial" charset="0"/>
              <a:buNone/>
              <a:defRPr/>
            </a:pPr>
            <a:endParaRPr lang="en-US" sz="28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400" smtClean="0">
                <a:solidFill>
                  <a:schemeClr val="bg1"/>
                </a:solidFill>
                <a:cs typeface="Times New Roman" pitchFamily="18" charset="0"/>
              </a:rPr>
              <a:t>Creating a Disaster Plan for Animals</a:t>
            </a:r>
            <a:endParaRPr lang="en-US" sz="34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28377FF-7C39-44C8-A9A3-169D12EEA067}" type="slidenum">
              <a:rPr lang="en-US" altLang="en-US" b="0" smtClean="0"/>
              <a:pPr/>
              <a:t>12</a:t>
            </a:fld>
            <a:endParaRPr lang="en-US" altLang="en-US" b="0" dirty="0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49086" y="1341438"/>
            <a:ext cx="7875588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Identify where you will stay if evacuated </a:t>
            </a:r>
          </a:p>
          <a:p>
            <a:pPr eaLnBrk="1" hangingPunct="1"/>
            <a:r>
              <a:rPr lang="en-US" altLang="en-US" smtClean="0"/>
              <a:t>Plan your evacuation routes</a:t>
            </a:r>
          </a:p>
          <a:p>
            <a:pPr eaLnBrk="1" hangingPunct="1"/>
            <a:r>
              <a:rPr lang="en-US" altLang="en-US" smtClean="0"/>
              <a:t>Update vaccinations and identification tags</a:t>
            </a:r>
          </a:p>
          <a:p>
            <a:pPr eaLnBrk="1" hangingPunct="1"/>
            <a:r>
              <a:rPr lang="en-US" altLang="en-US" smtClean="0"/>
              <a:t>Gather evacuation supplies</a:t>
            </a:r>
          </a:p>
          <a:p>
            <a:pPr eaLnBrk="1" hangingPunct="1"/>
            <a:r>
              <a:rPr lang="en-US" altLang="en-US" smtClean="0"/>
              <a:t>Make a plan for evacuating without your pet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000" dirty="0">
                <a:solidFill>
                  <a:schemeClr val="bg1"/>
                </a:solidFill>
                <a:cs typeface="Times New Roman" pitchFamily="18" charset="0"/>
              </a:rPr>
              <a:t>Preparing to Evacuate Your Pet/Service Animal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91A96D0-F712-4C4E-B3A3-5154EE2D1185}" type="slidenum">
              <a:rPr lang="en-US" altLang="en-US" b="0" smtClean="0"/>
              <a:pPr/>
              <a:t>13</a:t>
            </a:fld>
            <a:endParaRPr lang="en-US" altLang="en-US" b="0" dirty="0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401763"/>
            <a:ext cx="4906963" cy="4525962"/>
          </a:xfrm>
        </p:spPr>
        <p:txBody>
          <a:bodyPr/>
          <a:lstStyle/>
          <a:p>
            <a:pPr indent="-334963" eaLnBrk="1" hangingPunct="1">
              <a:lnSpc>
                <a:spcPct val="90000"/>
              </a:lnSpc>
            </a:pPr>
            <a:r>
              <a:rPr lang="en-US" altLang="en-US" sz="2800" smtClean="0"/>
              <a:t>Bring pets inside</a:t>
            </a:r>
          </a:p>
          <a:p>
            <a:pPr indent="-334963" eaLnBrk="1" hangingPunct="1">
              <a:lnSpc>
                <a:spcPct val="90000"/>
              </a:lnSpc>
            </a:pPr>
            <a:r>
              <a:rPr lang="en-US" altLang="en-US" sz="2800" smtClean="0"/>
              <a:t>Have newspaper on hand</a:t>
            </a:r>
          </a:p>
          <a:p>
            <a:pPr indent="-334963" eaLnBrk="1" hangingPunct="1">
              <a:lnSpc>
                <a:spcPct val="90000"/>
              </a:lnSpc>
            </a:pPr>
            <a:r>
              <a:rPr lang="en-US" altLang="en-US" sz="2800" smtClean="0"/>
              <a:t>Be aware that animals may isolate themselves if afraid</a:t>
            </a:r>
          </a:p>
          <a:p>
            <a:pPr indent="-334963" eaLnBrk="1" hangingPunct="1">
              <a:lnSpc>
                <a:spcPct val="90000"/>
              </a:lnSpc>
            </a:pPr>
            <a:r>
              <a:rPr lang="en-US" altLang="en-US" sz="2800" smtClean="0"/>
              <a:t>Separate dogs and cats</a:t>
            </a:r>
          </a:p>
          <a:p>
            <a:pPr indent="-334963" eaLnBrk="1" hangingPunct="1">
              <a:lnSpc>
                <a:spcPct val="90000"/>
              </a:lnSpc>
            </a:pPr>
            <a:r>
              <a:rPr lang="en-US" altLang="en-US" sz="2800" smtClean="0"/>
              <a:t>Separate smaller pets away from cats and dogs</a:t>
            </a:r>
          </a:p>
        </p:txBody>
      </p:sp>
      <p:pic>
        <p:nvPicPr>
          <p:cNvPr id="17414" name="Picture 5" descr="Dog with Pupp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5" y="1930400"/>
            <a:ext cx="2517775" cy="29622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Preparing to Stay at Home with Pets/Service Animals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0B15A53-FF97-4813-8929-4303E146E114}" type="slidenum">
              <a:rPr lang="en-US" altLang="en-US" b="0" smtClean="0"/>
              <a:pPr/>
              <a:t>14</a:t>
            </a:fld>
            <a:endParaRPr lang="en-US" altLang="en-US" b="0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41438"/>
            <a:ext cx="4114800" cy="4525962"/>
          </a:xfrm>
        </p:spPr>
        <p:txBody>
          <a:bodyPr/>
          <a:lstStyle/>
          <a:p>
            <a:pPr indent="-334963" eaLnBrk="1" hangingPunct="1"/>
            <a:r>
              <a:rPr lang="en-US" altLang="en-US" sz="2800" dirty="0" smtClean="0"/>
              <a:t>Animal behavior may change after a disaster</a:t>
            </a:r>
          </a:p>
          <a:p>
            <a:pPr indent="-334963" eaLnBrk="1" hangingPunct="1"/>
            <a:r>
              <a:rPr lang="en-US" altLang="en-US" sz="2800" dirty="0" smtClean="0"/>
              <a:t>Leash pets for the first few days</a:t>
            </a:r>
          </a:p>
          <a:p>
            <a:pPr indent="-334963" eaLnBrk="1" hangingPunct="1"/>
            <a:r>
              <a:rPr lang="en-US" altLang="en-US" sz="2800" dirty="0" smtClean="0"/>
              <a:t>Displaced wildlife may pose a threat to pets</a:t>
            </a:r>
          </a:p>
          <a:p>
            <a:pPr indent="-334963" eaLnBrk="1" hangingPunct="1"/>
            <a:r>
              <a:rPr lang="en-US" altLang="en-US" sz="2800" dirty="0" smtClean="0"/>
              <a:t>Downed power lines are another hazard</a:t>
            </a:r>
          </a:p>
        </p:txBody>
      </p:sp>
      <p:pic>
        <p:nvPicPr>
          <p:cNvPr id="7" name="Picture 6" descr="PICT05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2073275"/>
            <a:ext cx="3805237" cy="285273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 bwMode="auto">
          <a:xfrm>
            <a:off x="0" y="304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  <a:cs typeface="Times New Roman" pitchFamily="18" charset="0"/>
              </a:rPr>
              <a:t>Caring for Pets and Service Animals After a Disaster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24680F2-2A64-4156-AA8E-E8C736640375}" type="slidenum">
              <a:rPr lang="en-US" altLang="en-US" b="0" smtClean="0"/>
              <a:pPr/>
              <a:t>15</a:t>
            </a:fld>
            <a:endParaRPr lang="en-US" altLang="en-US" b="0" dirty="0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48847" y="1357313"/>
            <a:ext cx="8112125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Ensure all animals have identification</a:t>
            </a:r>
          </a:p>
          <a:p>
            <a:pPr eaLnBrk="1" hangingPunct="1"/>
            <a:r>
              <a:rPr lang="en-US" altLang="en-US" dirty="0" smtClean="0"/>
              <a:t>Have an evacuation plan</a:t>
            </a:r>
          </a:p>
          <a:p>
            <a:pPr lvl="1" eaLnBrk="1" hangingPunct="1"/>
            <a:r>
              <a:rPr lang="en-US" altLang="en-US" dirty="0" smtClean="0"/>
              <a:t> Relocate on property</a:t>
            </a:r>
          </a:p>
          <a:p>
            <a:pPr lvl="1" eaLnBrk="1" hangingPunct="1"/>
            <a:r>
              <a:rPr lang="en-US" altLang="en-US" dirty="0" smtClean="0"/>
              <a:t> Transport animals to safe site</a:t>
            </a:r>
          </a:p>
          <a:p>
            <a:pPr eaLnBrk="1" hangingPunct="1"/>
            <a:r>
              <a:rPr lang="en-US" altLang="en-US" dirty="0" smtClean="0"/>
              <a:t>Evacuation sites should be prepared for livestock </a:t>
            </a:r>
          </a:p>
          <a:p>
            <a:pPr eaLnBrk="1" hangingPunct="1"/>
            <a:r>
              <a:rPr lang="en-US" altLang="en-US" dirty="0" smtClean="0"/>
              <a:t>If not evacuating, identify safest shelter</a:t>
            </a:r>
          </a:p>
          <a:p>
            <a:pPr eaLnBrk="1" hangingPunct="1"/>
            <a:r>
              <a:rPr lang="en-US" altLang="en-US" dirty="0" smtClean="0"/>
              <a:t>Take precautions in severe cold weather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Making Preparations for Livestock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B9BDA9C-4064-4D43-AE07-B08B4D41F11C}" type="slidenum">
              <a:rPr lang="en-US" altLang="en-US" b="0" smtClean="0"/>
              <a:pPr/>
              <a:t>16</a:t>
            </a:fld>
            <a:endParaRPr lang="en-US" altLang="en-US" b="0" dirty="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4417" y="1341438"/>
            <a:ext cx="8112125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Owners should have a plan to secure animals during emergencies</a:t>
            </a:r>
          </a:p>
          <a:p>
            <a:pPr eaLnBrk="1" hangingPunct="1"/>
            <a:r>
              <a:rPr lang="en-US" altLang="en-US" smtClean="0"/>
              <a:t>Exotics may need to be separated from other animals</a:t>
            </a:r>
          </a:p>
          <a:p>
            <a:pPr eaLnBrk="1" hangingPunct="1"/>
            <a:r>
              <a:rPr lang="en-US" altLang="en-US" smtClean="0"/>
              <a:t>Exotics may need to be registered with authorities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dirty="0">
                <a:solidFill>
                  <a:schemeClr val="bg1"/>
                </a:solidFill>
                <a:cs typeface="Times New Roman" pitchFamily="18" charset="0"/>
              </a:rPr>
              <a:t>Special Considerations for Exotic Animals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150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F90C184-8F23-4D43-A992-EECF306506D3}" type="slidenum">
              <a:rPr lang="en-US" altLang="en-US" b="0" smtClean="0"/>
              <a:pPr/>
              <a:t>17</a:t>
            </a:fld>
            <a:endParaRPr lang="en-US" altLang="en-US" b="0" dirty="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27075" y="1201738"/>
            <a:ext cx="8416925" cy="438263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Evacuation Checklist </a:t>
            </a:r>
          </a:p>
          <a:p>
            <a:pPr lvl="1" eaLnBrk="1" hangingPunct="1"/>
            <a:r>
              <a:rPr lang="en-US" altLang="en-US" dirty="0" smtClean="0"/>
              <a:t>For pets/service animals</a:t>
            </a:r>
          </a:p>
          <a:p>
            <a:pPr lvl="1" eaLnBrk="1" hangingPunct="1"/>
            <a:r>
              <a:rPr lang="en-US" altLang="en-US" dirty="0" smtClean="0"/>
              <a:t>For livestock</a:t>
            </a:r>
          </a:p>
          <a:p>
            <a:pPr eaLnBrk="1" hangingPunct="1"/>
            <a:r>
              <a:rPr lang="en-US" altLang="en-US" dirty="0" smtClean="0"/>
              <a:t>Shelter-in-Place Checklist</a:t>
            </a:r>
          </a:p>
          <a:p>
            <a:pPr lvl="1" eaLnBrk="1" hangingPunct="1"/>
            <a:r>
              <a:rPr lang="en-US" altLang="en-US" dirty="0" smtClean="0"/>
              <a:t>For pets/service animals</a:t>
            </a:r>
          </a:p>
          <a:p>
            <a:pPr lvl="1" eaLnBrk="1" hangingPunct="1"/>
            <a:r>
              <a:rPr lang="en-US" altLang="en-US" dirty="0" smtClean="0"/>
              <a:t>For livestock</a:t>
            </a:r>
          </a:p>
          <a:p>
            <a:pPr eaLnBrk="1" hangingPunct="1"/>
            <a:r>
              <a:rPr lang="en-US" altLang="en-US" dirty="0" smtClean="0"/>
              <a:t>Post information for emergency personnel on your property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Assembling a Disaster Supply Kit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253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78D2AEE-E39A-426D-A9AB-A638A9DBE027}" type="slidenum">
              <a:rPr lang="en-US" altLang="en-US" b="0" smtClean="0"/>
              <a:pPr/>
              <a:t>18</a:t>
            </a:fld>
            <a:endParaRPr lang="en-US" altLang="en-US" b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1700" y="1300163"/>
            <a:ext cx="8242300" cy="652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What do these animals have in common?</a:t>
            </a:r>
          </a:p>
        </p:txBody>
      </p:sp>
      <p:pic>
        <p:nvPicPr>
          <p:cNvPr id="22534" name="Picture 28" descr="Wild 20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4076700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29" descr="Wild 059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64000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30" descr="d2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2082800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32" descr="Cat 1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2043113"/>
            <a:ext cx="2174875" cy="1763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Grouping Animals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 smtClean="0"/>
              <a:t>CERT Animal Response I</a:t>
            </a:r>
          </a:p>
        </p:txBody>
      </p:sp>
      <p:sp>
        <p:nvSpPr>
          <p:cNvPr id="512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56A2BF-3A7F-41B6-844A-D203FF3F1C6D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5125" name="Content Placeholder 2"/>
          <p:cNvSpPr>
            <a:spLocks noGrp="1"/>
          </p:cNvSpPr>
          <p:nvPr>
            <p:ph idx="4294967295"/>
          </p:nvPr>
        </p:nvSpPr>
        <p:spPr>
          <a:xfrm>
            <a:off x="579438" y="1185863"/>
            <a:ext cx="7864475" cy="22526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2800" smtClean="0"/>
              <a:t>The purpose of this module is to teach CERT members emergency preparedness for animal owners and how to recognize specific animal behaviors. </a:t>
            </a:r>
          </a:p>
        </p:txBody>
      </p:sp>
      <p:pic>
        <p:nvPicPr>
          <p:cNvPr id="5126" name="Picture 1028" descr="dog in fl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3149600"/>
            <a:ext cx="3938588" cy="245903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Purpose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27F251-927D-43C9-B071-2FC98F4AB588}" type="slidenum">
              <a:rPr lang="en-US" altLang="en-US" b="0" smtClean="0"/>
              <a:pPr/>
              <a:t>19</a:t>
            </a:fld>
            <a:endParaRPr lang="en-US" altLang="en-US" b="0" smtClean="0"/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749300" y="3932238"/>
            <a:ext cx="1473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Vision</a:t>
            </a:r>
          </a:p>
        </p:txBody>
      </p:sp>
      <p:sp>
        <p:nvSpPr>
          <p:cNvPr id="23560" name="Text Box 27"/>
          <p:cNvSpPr txBox="1">
            <a:spLocks noChangeArrowheads="1"/>
          </p:cNvSpPr>
          <p:nvPr/>
        </p:nvSpPr>
        <p:spPr bwMode="auto">
          <a:xfrm>
            <a:off x="2781300" y="3919538"/>
            <a:ext cx="1473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Feet</a:t>
            </a:r>
          </a:p>
        </p:txBody>
      </p:sp>
      <p:sp>
        <p:nvSpPr>
          <p:cNvPr id="23561" name="Text Box 30"/>
          <p:cNvSpPr txBox="1">
            <a:spLocks noChangeArrowheads="1"/>
          </p:cNvSpPr>
          <p:nvPr/>
        </p:nvSpPr>
        <p:spPr bwMode="auto">
          <a:xfrm>
            <a:off x="4864100" y="3919538"/>
            <a:ext cx="1473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Teeth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6845300" y="3919538"/>
            <a:ext cx="1473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Instincts</a:t>
            </a:r>
          </a:p>
        </p:txBody>
      </p:sp>
      <p:pic>
        <p:nvPicPr>
          <p:cNvPr id="23563" name="Picture 107" descr="Tee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2752725"/>
            <a:ext cx="1717675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4" name="Picture 109" descr="Vision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2757488"/>
            <a:ext cx="1719262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5" name="Picture 111" descr="Instinc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70188"/>
            <a:ext cx="1719263" cy="11017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6" name="Picture 112" descr="Feet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13" y="2749550"/>
            <a:ext cx="1719262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Characteristics of Predator Animals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A79CAC4-60B5-4C93-977A-58CA05425FD3}" type="slidenum">
              <a:rPr lang="en-US" altLang="en-US" b="0" smtClean="0"/>
              <a:pPr/>
              <a:t>20</a:t>
            </a:fld>
            <a:endParaRPr lang="en-US" altLang="en-US" b="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1700" y="1300163"/>
            <a:ext cx="8242300" cy="652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What do these animals have in common?</a:t>
            </a:r>
          </a:p>
        </p:txBody>
      </p:sp>
      <p:pic>
        <p:nvPicPr>
          <p:cNvPr id="24582" name="Picture 13" descr="Fawn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2047875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14" descr="Shee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950" y="2036763"/>
            <a:ext cx="2173288" cy="17668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16" descr="LLama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5" y="4073525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17" descr="Horse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75" y="4070350"/>
            <a:ext cx="2174875" cy="17637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Grouping Animals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59C09FA-C041-4A7C-9D89-5388DA975FEA}" type="slidenum">
              <a:rPr lang="en-US" altLang="en-US" b="0" smtClean="0"/>
              <a:pPr/>
              <a:t>21</a:t>
            </a:fld>
            <a:endParaRPr lang="en-US" altLang="en-US" b="0" smtClean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Characteristics of Prey Animals </a:t>
            </a: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749300" y="4006850"/>
            <a:ext cx="147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Vision</a:t>
            </a:r>
          </a:p>
        </p:txBody>
      </p:sp>
      <p:sp>
        <p:nvSpPr>
          <p:cNvPr id="25608" name="Text Box 12"/>
          <p:cNvSpPr txBox="1">
            <a:spLocks noChangeArrowheads="1"/>
          </p:cNvSpPr>
          <p:nvPr/>
        </p:nvSpPr>
        <p:spPr bwMode="auto">
          <a:xfrm>
            <a:off x="2832100" y="4006850"/>
            <a:ext cx="147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Feet</a:t>
            </a:r>
          </a:p>
        </p:txBody>
      </p:sp>
      <p:sp>
        <p:nvSpPr>
          <p:cNvPr id="25609" name="Text Box 15"/>
          <p:cNvSpPr txBox="1">
            <a:spLocks noChangeArrowheads="1"/>
          </p:cNvSpPr>
          <p:nvPr/>
        </p:nvSpPr>
        <p:spPr bwMode="auto">
          <a:xfrm>
            <a:off x="4851400" y="4006850"/>
            <a:ext cx="147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Teeth</a:t>
            </a:r>
          </a:p>
        </p:txBody>
      </p:sp>
      <p:sp>
        <p:nvSpPr>
          <p:cNvPr id="25610" name="Text Box 18"/>
          <p:cNvSpPr txBox="1">
            <a:spLocks noChangeArrowheads="1"/>
          </p:cNvSpPr>
          <p:nvPr/>
        </p:nvSpPr>
        <p:spPr bwMode="auto">
          <a:xfrm>
            <a:off x="6845300" y="4006850"/>
            <a:ext cx="147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0">
                <a:solidFill>
                  <a:srgbClr val="006600"/>
                </a:solidFill>
              </a:rPr>
              <a:t>Instincts</a:t>
            </a:r>
          </a:p>
        </p:txBody>
      </p:sp>
      <p:pic>
        <p:nvPicPr>
          <p:cNvPr id="25611" name="Picture 35" descr="Vision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2755900"/>
            <a:ext cx="1719262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2" name="Picture 36" descr="Feet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2767013"/>
            <a:ext cx="1719262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3" name="Picture 39" descr="Teeth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8" y="2759075"/>
            <a:ext cx="1719262" cy="111601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4" name="Picture 41" descr="Instincts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2768600"/>
            <a:ext cx="1719263" cy="11144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05C1FA1-09D0-4844-8040-FD4AAB4E518E}" type="slidenum">
              <a:rPr lang="en-US" altLang="en-US" b="0" smtClean="0"/>
              <a:pPr/>
              <a:t>22</a:t>
            </a:fld>
            <a:endParaRPr lang="en-US" altLang="en-US" b="0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25563"/>
            <a:ext cx="8229600" cy="4525962"/>
          </a:xfrm>
        </p:spPr>
        <p:txBody>
          <a:bodyPr/>
          <a:lstStyle/>
          <a:p>
            <a:pPr indent="-334963" eaLnBrk="1" hangingPunct="1"/>
            <a:r>
              <a:rPr lang="en-US" altLang="en-US" smtClean="0"/>
              <a:t>Breeding species for desired characteristics</a:t>
            </a:r>
          </a:p>
          <a:p>
            <a:pPr indent="-334963" eaLnBrk="1" hangingPunct="1"/>
            <a:r>
              <a:rPr lang="en-US" altLang="en-US" smtClean="0"/>
              <a:t>Domesticated animal behavior</a:t>
            </a:r>
          </a:p>
          <a:p>
            <a:pPr indent="-334963" eaLnBrk="1" hangingPunct="1"/>
            <a:r>
              <a:rPr lang="en-US" altLang="en-US" smtClean="0"/>
              <a:t>Domesticated animals may revert to instinctive behavior </a:t>
            </a:r>
          </a:p>
          <a:p>
            <a:pPr indent="-334963" eaLnBrk="1" hangingPunct="1"/>
            <a:r>
              <a:rPr lang="en-US" altLang="en-US" smtClean="0"/>
              <a:t>Predator animals may chase and attack</a:t>
            </a:r>
          </a:p>
          <a:p>
            <a:pPr indent="-334963" eaLnBrk="1" hangingPunct="1"/>
            <a:r>
              <a:rPr lang="en-US" altLang="en-US" smtClean="0"/>
              <a:t>Prey animals may run or hide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Animal Domestication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DE0313E-C44E-4749-A34B-B96C9DE8A4AD}" type="slidenum">
              <a:rPr lang="en-US" altLang="en-US" b="0" smtClean="0"/>
              <a:pPr/>
              <a:t>23</a:t>
            </a:fld>
            <a:endParaRPr lang="en-US" altLang="en-US" b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4286" y="3005138"/>
            <a:ext cx="4234543" cy="6270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800" b="1" dirty="0" smtClean="0"/>
              <a:t>Increasing Aggression</a:t>
            </a:r>
          </a:p>
        </p:txBody>
      </p:sp>
      <p:pic>
        <p:nvPicPr>
          <p:cNvPr id="27654" name="Picture 4" descr="H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536700"/>
            <a:ext cx="1427163" cy="1450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5" descr="H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1536700"/>
            <a:ext cx="1416050" cy="1431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6" descr="H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1536700"/>
            <a:ext cx="1533525" cy="1408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7" descr="H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25" y="1536700"/>
            <a:ext cx="1395413" cy="1412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8" name="Picture 8" descr="H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8" y="1536700"/>
            <a:ext cx="1414462" cy="1406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9" name="AutoShape 11" descr="arrow"/>
          <p:cNvSpPr>
            <a:spLocks noChangeArrowheads="1"/>
          </p:cNvSpPr>
          <p:nvPr/>
        </p:nvSpPr>
        <p:spPr bwMode="auto">
          <a:xfrm>
            <a:off x="4635500" y="3162300"/>
            <a:ext cx="3886200" cy="279400"/>
          </a:xfrm>
          <a:prstGeom prst="rightArrow">
            <a:avLst>
              <a:gd name="adj1" fmla="val 50000"/>
              <a:gd name="adj2" fmla="val 347727"/>
            </a:avLst>
          </a:prstGeom>
          <a:gradFill rotWithShape="1">
            <a:gsLst>
              <a:gs pos="0">
                <a:schemeClr val="folHlink"/>
              </a:gs>
              <a:gs pos="100000">
                <a:srgbClr val="0066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7660" name="Picture 12" descr="H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3894138"/>
            <a:ext cx="1562100" cy="122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H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3911600"/>
            <a:ext cx="1612900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2" name="Picture 14" descr="H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3911600"/>
            <a:ext cx="1600200" cy="1217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3" name="Picture 15" descr="H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3911600"/>
            <a:ext cx="1554163" cy="118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4" name="Picture 16" descr="H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911600"/>
            <a:ext cx="1516063" cy="1196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65" name="Rectangle 3"/>
          <p:cNvSpPr>
            <a:spLocks noChangeArrowheads="1"/>
          </p:cNvSpPr>
          <p:nvPr/>
        </p:nvSpPr>
        <p:spPr bwMode="auto">
          <a:xfrm>
            <a:off x="469900" y="5164138"/>
            <a:ext cx="2980871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6600"/>
              </a:buClr>
              <a:buFont typeface="Arial" charset="0"/>
              <a:buNone/>
            </a:pPr>
            <a:r>
              <a:rPr lang="en-US" altLang="en-US" sz="2800" dirty="0">
                <a:solidFill>
                  <a:srgbClr val="006600"/>
                </a:solidFill>
              </a:rPr>
              <a:t>Increasing Fear</a:t>
            </a:r>
          </a:p>
        </p:txBody>
      </p:sp>
      <p:sp>
        <p:nvSpPr>
          <p:cNvPr id="27666" name="AutoShape 18" descr="arrow"/>
          <p:cNvSpPr>
            <a:spLocks noChangeArrowheads="1"/>
          </p:cNvSpPr>
          <p:nvPr/>
        </p:nvSpPr>
        <p:spPr bwMode="auto">
          <a:xfrm>
            <a:off x="3416300" y="5321300"/>
            <a:ext cx="5092700" cy="279400"/>
          </a:xfrm>
          <a:prstGeom prst="rightArrow">
            <a:avLst>
              <a:gd name="adj1" fmla="val 50000"/>
              <a:gd name="adj2" fmla="val 455682"/>
            </a:avLst>
          </a:prstGeom>
          <a:gradFill rotWithShape="1">
            <a:gsLst>
              <a:gs pos="0">
                <a:schemeClr val="folHlink"/>
              </a:gs>
              <a:gs pos="100000">
                <a:srgbClr val="0066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Dog Facial Expressions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5DB282A-CAEC-4F60-A3E3-A38ED1054102}" type="slidenum">
              <a:rPr lang="en-US" altLang="en-US" b="0" smtClean="0"/>
              <a:pPr/>
              <a:t>24</a:t>
            </a:fld>
            <a:endParaRPr lang="en-US" altLang="en-US" b="0" smtClean="0"/>
          </a:p>
        </p:txBody>
      </p:sp>
      <p:pic>
        <p:nvPicPr>
          <p:cNvPr id="28677" name="Picture 3" descr="dogtlk1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1385888"/>
            <a:ext cx="73707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Dog Body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0532EB-B03B-4B44-BCA1-43AF3CE1E87E}" type="slidenum">
              <a:rPr lang="en-US" altLang="en-US" b="0" smtClean="0"/>
              <a:pPr/>
              <a:t>25</a:t>
            </a:fld>
            <a:endParaRPr lang="en-US" altLang="en-US" b="0" smtClean="0"/>
          </a:p>
        </p:txBody>
      </p:sp>
      <p:pic>
        <p:nvPicPr>
          <p:cNvPr id="29701" name="Picture 17" descr="dogtlk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01750"/>
            <a:ext cx="63246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Dog Body </a:t>
            </a:r>
            <a:r>
              <a:rPr lang="en-US" sz="3600" dirty="0" smtClean="0">
                <a:solidFill>
                  <a:schemeClr val="bg1"/>
                </a:solidFill>
                <a:cs typeface="Times New Roman" pitchFamily="18" charset="0"/>
              </a:rPr>
              <a:t>Language (cont’d)</a:t>
            </a:r>
            <a:endParaRPr lang="en-US" sz="36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Dog Body Language (cont’d)</a:t>
            </a:r>
            <a:endParaRPr lang="en-US" dirty="0"/>
          </a:p>
        </p:txBody>
      </p:sp>
      <p:sp>
        <p:nvSpPr>
          <p:cNvPr id="3072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AC506B1-E34E-4D6B-BB43-F1CDAF23C57B}" type="slidenum">
              <a:rPr lang="en-US" altLang="en-US" b="0" smtClean="0"/>
              <a:pPr/>
              <a:t>26</a:t>
            </a:fld>
            <a:endParaRPr lang="en-US" altLang="en-US" b="0" smtClean="0"/>
          </a:p>
        </p:txBody>
      </p:sp>
      <p:pic>
        <p:nvPicPr>
          <p:cNvPr id="30725" name="Picture 4" descr="dogtlk2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257300"/>
            <a:ext cx="6858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Dog Body Language (cont’d)</a:t>
            </a:r>
            <a:endParaRPr lang="en-US" dirty="0"/>
          </a:p>
        </p:txBody>
      </p:sp>
      <p:sp>
        <p:nvSpPr>
          <p:cNvPr id="3174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61A3416-EDBE-492F-B1F8-105373435E9A}" type="slidenum">
              <a:rPr lang="en-US" altLang="en-US" b="0" smtClean="0"/>
              <a:pPr/>
              <a:t>27</a:t>
            </a:fld>
            <a:endParaRPr lang="en-US" altLang="en-US" b="0" smtClean="0"/>
          </a:p>
        </p:txBody>
      </p:sp>
      <p:pic>
        <p:nvPicPr>
          <p:cNvPr id="31749" name="Picture 3" descr="dogtlk3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336675"/>
            <a:ext cx="6891338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Dog Body Language (cont’d)</a:t>
            </a:r>
            <a:endParaRPr lang="en-US" dirty="0"/>
          </a:p>
        </p:txBody>
      </p:sp>
      <p:sp>
        <p:nvSpPr>
          <p:cNvPr id="3277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277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70470EC-9A46-4C88-A48B-4C3D70871F3C}" type="slidenum">
              <a:rPr lang="en-US" altLang="en-US" b="0" smtClean="0"/>
              <a:pPr/>
              <a:t>28</a:t>
            </a:fld>
            <a:endParaRPr lang="en-US" altLang="en-US" b="0" smtClean="0"/>
          </a:p>
        </p:txBody>
      </p:sp>
      <p:pic>
        <p:nvPicPr>
          <p:cNvPr id="32773" name="Picture 3" descr="dogtlk4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1308100"/>
            <a:ext cx="6961188" cy="469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 smtClean="0"/>
              <a:t>CERT Animal Response I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A06F07-1FA4-4175-9D1D-4962081500D2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6149" name="Content Placeholder 2"/>
          <p:cNvSpPr>
            <a:spLocks noGrp="1"/>
          </p:cNvSpPr>
          <p:nvPr>
            <p:ph idx="4294967295"/>
          </p:nvPr>
        </p:nvSpPr>
        <p:spPr>
          <a:xfrm>
            <a:off x="566738" y="1201738"/>
            <a:ext cx="8470900" cy="5173662"/>
          </a:xfrm>
        </p:spPr>
        <p:txBody>
          <a:bodyPr/>
          <a:lstStyle/>
          <a:p>
            <a:pPr eaLnBrk="1" hangingPunct="1"/>
            <a:r>
              <a:rPr lang="en-US" altLang="en-US" smtClean="0"/>
              <a:t>This module covers the following animal categories:</a:t>
            </a:r>
          </a:p>
          <a:p>
            <a:pPr lvl="1" eaLnBrk="1" hangingPunct="1"/>
            <a:r>
              <a:rPr lang="en-US" altLang="en-US" smtClean="0"/>
              <a:t>Household pets and domesticated animals</a:t>
            </a:r>
          </a:p>
          <a:p>
            <a:pPr lvl="1" eaLnBrk="1" hangingPunct="1"/>
            <a:r>
              <a:rPr lang="en-US" altLang="en-US" smtClean="0"/>
              <a:t>Service animals</a:t>
            </a:r>
          </a:p>
          <a:p>
            <a:pPr lvl="1" eaLnBrk="1" hangingPunct="1"/>
            <a:r>
              <a:rPr lang="en-US" altLang="en-US" smtClean="0"/>
              <a:t>For-profit animals</a:t>
            </a:r>
          </a:p>
          <a:p>
            <a:pPr lvl="1" eaLnBrk="1" hangingPunct="1"/>
            <a:r>
              <a:rPr lang="en-US" altLang="en-US" smtClean="0"/>
              <a:t>Non-commercial livestock</a:t>
            </a:r>
          </a:p>
          <a:p>
            <a:pPr lvl="1" eaLnBrk="1" hangingPunct="1"/>
            <a:r>
              <a:rPr lang="en-US" altLang="en-US" smtClean="0"/>
              <a:t>Wildlife</a:t>
            </a:r>
          </a:p>
          <a:p>
            <a:pPr lvl="1" eaLnBrk="1" hangingPunct="1"/>
            <a:r>
              <a:rPr lang="en-US" altLang="en-US" smtClean="0"/>
              <a:t>Exotic animals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charset="0"/>
              </a:rPr>
              <a:t>Animal Categories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Dog Body Language (cont’d)</a:t>
            </a:r>
            <a:endParaRPr lang="en-US" dirty="0"/>
          </a:p>
        </p:txBody>
      </p:sp>
      <p:sp>
        <p:nvSpPr>
          <p:cNvPr id="3379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1CFF8CC-0357-4276-9965-BC05EF496244}" type="slidenum">
              <a:rPr lang="en-US" altLang="en-US" b="0" smtClean="0"/>
              <a:pPr/>
              <a:t>29</a:t>
            </a:fld>
            <a:endParaRPr lang="en-US" altLang="en-US" b="0" smtClean="0"/>
          </a:p>
        </p:txBody>
      </p:sp>
      <p:pic>
        <p:nvPicPr>
          <p:cNvPr id="33797" name="Picture 3" descr="dogtlk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271588"/>
            <a:ext cx="6908800" cy="477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3481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CD57D22-2A5B-4CBA-98C1-BD1063AA4069}" type="slidenum">
              <a:rPr lang="en-US" altLang="en-US" b="0" smtClean="0"/>
              <a:pPr/>
              <a:t>30</a:t>
            </a:fld>
            <a:endParaRPr lang="en-US" altLang="en-US" b="0" smtClean="0"/>
          </a:p>
        </p:txBody>
      </p:sp>
      <p:pic>
        <p:nvPicPr>
          <p:cNvPr id="34821" name="Picture 4" descr="Angry C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1300163"/>
            <a:ext cx="4483100" cy="463073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Cat Body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7B02368-38F3-4F09-8742-A7BB669AE00C}" type="slidenum">
              <a:rPr lang="en-US" altLang="en-US" b="0" smtClean="0"/>
              <a:pPr/>
              <a:t>31</a:t>
            </a:fld>
            <a:endParaRPr lang="en-US" altLang="en-US" b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Cat Body Language (cont’d)</a:t>
            </a:r>
            <a:endParaRPr lang="en-US" sz="3600" dirty="0"/>
          </a:p>
        </p:txBody>
      </p:sp>
      <p:pic>
        <p:nvPicPr>
          <p:cNvPr id="35845" name="Picture 4" descr="Relaxed C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1352550"/>
            <a:ext cx="6731000" cy="44577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Horses, Cattle, and Swine</a:t>
            </a:r>
            <a:endParaRPr lang="en-US" dirty="0"/>
          </a:p>
        </p:txBody>
      </p:sp>
      <p:sp>
        <p:nvSpPr>
          <p:cNvPr id="3686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467D1E2-94BF-4B2E-8BEE-B83B7E743C60}" type="slidenum">
              <a:rPr lang="en-US" altLang="en-US" b="0" smtClean="0"/>
              <a:pPr/>
              <a:t>32</a:t>
            </a:fld>
            <a:endParaRPr lang="en-US" altLang="en-US" b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344613"/>
            <a:ext cx="3246438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Horses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Instincts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Senses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Behavior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Body language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Cattle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Bovines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Bulls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400" dirty="0" smtClean="0"/>
              <a:t>Tips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Swine</a:t>
            </a:r>
          </a:p>
        </p:txBody>
      </p:sp>
      <p:pic>
        <p:nvPicPr>
          <p:cNvPr id="36870" name="Picture 5" descr="Cows Behind F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1377950"/>
            <a:ext cx="4445000" cy="44450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Animal </a:t>
            </a:r>
            <a:r>
              <a:rPr lang="en-US" dirty="0" smtClean="0"/>
              <a:t>Behavior</a:t>
            </a:r>
            <a:endParaRPr lang="en-US" dirty="0"/>
          </a:p>
        </p:txBody>
      </p:sp>
      <p:sp>
        <p:nvSpPr>
          <p:cNvPr id="3789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789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89460E-65EA-4F8D-BA35-2522DE83529D}" type="slidenum">
              <a:rPr lang="en-US" altLang="en-US" b="0" smtClean="0"/>
              <a:pPr/>
              <a:t>33</a:t>
            </a:fld>
            <a:endParaRPr lang="en-US" altLang="en-US" b="0" smtClean="0"/>
          </a:p>
        </p:txBody>
      </p:sp>
      <p:pic>
        <p:nvPicPr>
          <p:cNvPr id="37893" name="Picture 6" descr="Barking do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1"/>
          <a:stretch/>
        </p:blipFill>
        <p:spPr bwMode="auto">
          <a:xfrm>
            <a:off x="1498600" y="1524000"/>
            <a:ext cx="5981700" cy="41148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Animal Behavior (cont’d)</a:t>
            </a:r>
          </a:p>
        </p:txBody>
      </p:sp>
      <p:sp>
        <p:nvSpPr>
          <p:cNvPr id="102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02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1B315AD-8846-4C4D-860C-9AA883397670}" type="slidenum">
              <a:rPr lang="en-US" altLang="en-US" b="0" smtClean="0"/>
              <a:pPr/>
              <a:t>34</a:t>
            </a:fld>
            <a:endParaRPr lang="en-US" altLang="en-US" b="0" smtClean="0"/>
          </a:p>
        </p:txBody>
      </p:sp>
      <p:graphicFrame>
        <p:nvGraphicFramePr>
          <p:cNvPr id="1026" name="Object 5" descr="Horse galloping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556347"/>
              </p:ext>
            </p:extLst>
          </p:nvPr>
        </p:nvGraphicFramePr>
        <p:xfrm>
          <a:off x="977900" y="1485900"/>
          <a:ext cx="7200900" cy="409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orelPhotoPaint.Image.7" r:id="rId4" imgW="1481080" imgH="840965" progId="CorelPhotoPaint.Image.7">
                  <p:embed/>
                </p:oleObj>
              </mc:Choice>
              <mc:Fallback>
                <p:oleObj name="CorelPhotoPaint.Image.7" r:id="rId4" imgW="1481080" imgH="840965" progId="CorelPhotoPaint.Image.7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900" y="1485900"/>
                        <a:ext cx="7200900" cy="4092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Animal Behavior (cont’d)</a:t>
            </a:r>
          </a:p>
        </p:txBody>
      </p:sp>
      <p:sp>
        <p:nvSpPr>
          <p:cNvPr id="3891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B2A0DC5-1E7C-4A64-A17B-DE72EB5DA0DD}" type="slidenum">
              <a:rPr lang="en-US" altLang="en-US" b="0" smtClean="0"/>
              <a:pPr/>
              <a:t>35</a:t>
            </a:fld>
            <a:endParaRPr lang="en-US" altLang="en-US" b="0" smtClean="0"/>
          </a:p>
        </p:txBody>
      </p:sp>
      <p:pic>
        <p:nvPicPr>
          <p:cNvPr id="38917" name="Picture 5" descr="Wolf c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1477963"/>
            <a:ext cx="6926262" cy="42735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Animal Behavior (cont’d)</a:t>
            </a:r>
          </a:p>
        </p:txBody>
      </p:sp>
      <p:sp>
        <p:nvSpPr>
          <p:cNvPr id="3993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3993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5B8BBC1-5743-4A27-9D4A-FA8A23DFD8FC}" type="slidenum">
              <a:rPr lang="en-US" altLang="en-US" b="0" smtClean="0"/>
              <a:pPr/>
              <a:t>36</a:t>
            </a:fld>
            <a:endParaRPr lang="en-US" altLang="en-US" b="0" smtClean="0"/>
          </a:p>
        </p:txBody>
      </p:sp>
      <p:pic>
        <p:nvPicPr>
          <p:cNvPr id="39941" name="Picture 5" descr="Dog looking scared or wound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397000"/>
            <a:ext cx="6540500" cy="436086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Animal Behavior (cont’d)</a:t>
            </a:r>
          </a:p>
        </p:txBody>
      </p:sp>
      <p:sp>
        <p:nvSpPr>
          <p:cNvPr id="4096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4096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E721A1D-E183-42FD-9653-2994BC344FAE}" type="slidenum">
              <a:rPr lang="en-US" altLang="en-US" b="0" smtClean="0"/>
              <a:pPr/>
              <a:t>37</a:t>
            </a:fld>
            <a:endParaRPr lang="en-US" altLang="en-US" b="0" dirty="0" smtClean="0"/>
          </a:p>
        </p:txBody>
      </p:sp>
      <p:pic>
        <p:nvPicPr>
          <p:cNvPr id="40965" name="Picture 6" descr="Cat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1333500"/>
            <a:ext cx="3813175" cy="4622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4198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052150-0616-4BC9-A0F7-680F7D9495AB}" type="slidenum">
              <a:rPr lang="en-US" altLang="en-US" b="0" smtClean="0"/>
              <a:pPr/>
              <a:t>38</a:t>
            </a:fld>
            <a:endParaRPr lang="en-US" altLang="en-US" b="0" smtClean="0"/>
          </a:p>
        </p:txBody>
      </p:sp>
      <p:pic>
        <p:nvPicPr>
          <p:cNvPr id="41989" name="Picture 5" descr="C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1350963"/>
            <a:ext cx="6134100" cy="441483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Animal Behavior (cont’d)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2D97DE-7ABC-428A-A039-07F97412007F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7173" name="Content Placeholder 2"/>
          <p:cNvSpPr>
            <a:spLocks noGrp="1"/>
          </p:cNvSpPr>
          <p:nvPr>
            <p:ph idx="4294967295"/>
          </p:nvPr>
        </p:nvSpPr>
        <p:spPr>
          <a:xfrm>
            <a:off x="550863" y="1201738"/>
            <a:ext cx="8470900" cy="5173662"/>
          </a:xfrm>
        </p:spPr>
        <p:txBody>
          <a:bodyPr/>
          <a:lstStyle/>
          <a:p>
            <a:r>
              <a:rPr lang="en-US" altLang="en-US" smtClean="0"/>
              <a:t>Animal Issues in Emergency Management </a:t>
            </a:r>
          </a:p>
          <a:p>
            <a:r>
              <a:rPr lang="en-US" altLang="en-US" smtClean="0"/>
              <a:t>Animal-Related Emergency Management Functions </a:t>
            </a:r>
          </a:p>
          <a:p>
            <a:r>
              <a:rPr lang="en-US" altLang="en-US" smtClean="0"/>
              <a:t>Disaster Planning for  Animals </a:t>
            </a:r>
          </a:p>
          <a:p>
            <a:r>
              <a:rPr lang="en-US" altLang="en-US" smtClean="0"/>
              <a:t>General Animal Behavior </a:t>
            </a:r>
          </a:p>
          <a:p>
            <a:r>
              <a:rPr lang="en-US" altLang="en-US" smtClean="0"/>
              <a:t>Preview of </a:t>
            </a:r>
            <a:r>
              <a:rPr lang="en-US" altLang="en-US" i="1" smtClean="0"/>
              <a:t>CERT Animal  Response II</a:t>
            </a:r>
            <a:endParaRPr lang="en-US" altLang="en-US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What You Will Learn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4301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01BB1C4-E54D-4F5F-85B0-8E6832E8A094}" type="slidenum">
              <a:rPr lang="en-US" altLang="en-US" b="0" smtClean="0"/>
              <a:pPr/>
              <a:t>39</a:t>
            </a:fld>
            <a:endParaRPr lang="en-US" altLang="en-US" b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Animal Behavior (cont’d)</a:t>
            </a:r>
            <a:endParaRPr lang="en-US" dirty="0"/>
          </a:p>
        </p:txBody>
      </p:sp>
      <p:pic>
        <p:nvPicPr>
          <p:cNvPr id="43013" name="Picture 5" descr="Cats recli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447800"/>
            <a:ext cx="5600700" cy="4200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Preview of </a:t>
            </a:r>
            <a:r>
              <a:rPr lang="en-US" i="1" dirty="0"/>
              <a:t>Animal Response II </a:t>
            </a:r>
            <a:endParaRPr lang="en-US" dirty="0"/>
          </a:p>
        </p:txBody>
      </p:sp>
      <p:sp>
        <p:nvSpPr>
          <p:cNvPr id="4403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05814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82EF769-22A5-494A-AFBA-C0A62E27BDD7}" type="slidenum">
              <a:rPr lang="en-US" altLang="en-US" b="0" smtClean="0"/>
              <a:pPr/>
              <a:t>40</a:t>
            </a:fld>
            <a:endParaRPr lang="en-US" altLang="en-US" b="0" smtClean="0"/>
          </a:p>
        </p:txBody>
      </p:sp>
      <p:pic>
        <p:nvPicPr>
          <p:cNvPr id="44037" name="Picture 5" descr="Dog Guarding H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1376363"/>
            <a:ext cx="3990975" cy="44862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 smtClean="0"/>
              <a:t>CERT Animal Response I</a:t>
            </a:r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670592-6E41-4826-A364-1CDB26FAB202}" type="slidenum">
              <a:rPr lang="en-US" altLang="en-US" b="0" smtClean="0"/>
              <a:pPr eaLnBrk="1" hangingPunct="1"/>
              <a:t>41</a:t>
            </a:fld>
            <a:endParaRPr lang="en-US" altLang="en-US" b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 of </a:t>
            </a:r>
            <a:r>
              <a:rPr lang="en-US" i="1" dirty="0" smtClean="0"/>
              <a:t>Animal Response II </a:t>
            </a:r>
            <a:r>
              <a:rPr lang="en-US" dirty="0" smtClean="0"/>
              <a:t>(cont’d)</a:t>
            </a:r>
            <a:endParaRPr lang="en-US" dirty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743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Come back for </a:t>
            </a:r>
            <a:r>
              <a:rPr lang="en-US" altLang="en-US" i="1" dirty="0" smtClean="0"/>
              <a:t>Animal Response II</a:t>
            </a:r>
            <a:r>
              <a:rPr lang="en-US" altLang="en-US" dirty="0" smtClean="0"/>
              <a:t> to learn: </a:t>
            </a:r>
          </a:p>
          <a:p>
            <a:pPr lvl="1" eaLnBrk="1" hangingPunct="1"/>
            <a:r>
              <a:rPr lang="en-US" altLang="en-US" dirty="0" smtClean="0"/>
              <a:t>Your role as a CERT member responding to animal issues</a:t>
            </a:r>
          </a:p>
          <a:p>
            <a:pPr lvl="1" eaLnBrk="1" hangingPunct="1"/>
            <a:r>
              <a:rPr lang="en-US" altLang="en-US" dirty="0" smtClean="0"/>
              <a:t>How to protect yourself during animal encounters</a:t>
            </a:r>
          </a:p>
          <a:p>
            <a:pPr lvl="1" eaLnBrk="1" hangingPunct="1"/>
            <a:r>
              <a:rPr lang="en-US" altLang="en-US" dirty="0" smtClean="0"/>
              <a:t>Knowledge and skills for CERT functions involving animals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dirty="0" smtClean="0"/>
              <a:t>CERT Animal Response I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C376806-1A6F-4025-B07C-64EC80DBEB60}" type="slidenum">
              <a:rPr lang="en-US" altLang="en-US" b="0" smtClean="0"/>
              <a:pPr/>
              <a:t>42</a:t>
            </a:fld>
            <a:endParaRPr lang="en-US" altLang="en-US" b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Summary</a:t>
            </a:r>
            <a:endParaRPr lang="en-US" dirty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1626" y="1330552"/>
            <a:ext cx="7750629" cy="45259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In this module, we reviewed:</a:t>
            </a:r>
          </a:p>
          <a:p>
            <a:pPr lvl="1" eaLnBrk="1" hangingPunct="1"/>
            <a:r>
              <a:rPr lang="en-US" altLang="en-US" dirty="0" smtClean="0"/>
              <a:t>Animal Issues in Emergency Management </a:t>
            </a:r>
            <a:endParaRPr lang="en-US" altLang="en-US" sz="3200" dirty="0" smtClean="0"/>
          </a:p>
          <a:p>
            <a:pPr lvl="1" eaLnBrk="1" hangingPunct="1"/>
            <a:r>
              <a:rPr lang="en-US" altLang="en-US" dirty="0" smtClean="0"/>
              <a:t>Animal-Related Emergency Management Functions </a:t>
            </a:r>
          </a:p>
          <a:p>
            <a:pPr lvl="1" eaLnBrk="1" hangingPunct="1"/>
            <a:r>
              <a:rPr lang="en-US" altLang="en-US" dirty="0" smtClean="0"/>
              <a:t>Preparedness for Your Animals </a:t>
            </a:r>
          </a:p>
          <a:p>
            <a:pPr lvl="1" eaLnBrk="1" hangingPunct="1"/>
            <a:r>
              <a:rPr lang="en-US" altLang="en-US" dirty="0" smtClean="0"/>
              <a:t>General Animal Behavior</a:t>
            </a:r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dirty="0" smtClean="0"/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819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2D4561-E248-4263-BFC9-74C6EBA11F63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8197" name="Content Placeholder 2"/>
          <p:cNvSpPr>
            <a:spLocks noGrp="1"/>
          </p:cNvSpPr>
          <p:nvPr>
            <p:ph idx="4294967295"/>
          </p:nvPr>
        </p:nvSpPr>
        <p:spPr>
          <a:xfrm>
            <a:off x="550863" y="1201738"/>
            <a:ext cx="8470900" cy="5173662"/>
          </a:xfrm>
        </p:spPr>
        <p:txBody>
          <a:bodyPr/>
          <a:lstStyle/>
          <a:p>
            <a:r>
              <a:rPr lang="en-US" altLang="en-US" smtClean="0"/>
              <a:t>Explain why animal issues are an important consideration in emergency management</a:t>
            </a:r>
          </a:p>
          <a:p>
            <a:r>
              <a:rPr lang="en-US" altLang="en-US" smtClean="0"/>
              <a:t>Demonstrate knowledge of animal-related emergency management functions</a:t>
            </a:r>
          </a:p>
          <a:p>
            <a:r>
              <a:rPr lang="en-US" altLang="en-US" smtClean="0"/>
              <a:t>Explain emergency preparedness for animal owners </a:t>
            </a:r>
          </a:p>
          <a:p>
            <a:r>
              <a:rPr lang="en-US" altLang="en-US" smtClean="0"/>
              <a:t>Describe general guidelines for handling animals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Times New Roman" pitchFamily="18" charset="0"/>
              </a:rPr>
              <a:t>Module Objectives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921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DEE376-4E41-4EFE-8CEF-84B814F232B4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pic>
        <p:nvPicPr>
          <p:cNvPr id="9221" name="Picture 1029" descr="cows in a fl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1581150"/>
            <a:ext cx="6870700" cy="37782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Times New Roman" pitchFamily="18" charset="0"/>
              </a:rPr>
              <a:t>Importance of Animal Issues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72B4E4-A8F9-44B3-9795-1568AE1733A5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pic>
        <p:nvPicPr>
          <p:cNvPr id="10245" name="Picture 1028" descr="cats in shel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1366838"/>
            <a:ext cx="6477000" cy="429101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Times New Roman" pitchFamily="18" charset="0"/>
              </a:rPr>
              <a:t>Animal-Related Emergency Functions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DE65AC5-C150-47E7-AD96-5D85609DA2E2}" type="slidenum">
              <a:rPr lang="en-US" altLang="en-US" b="0" smtClean="0"/>
              <a:pPr/>
              <a:t>7</a:t>
            </a:fld>
            <a:endParaRPr lang="en-US" altLang="en-US" b="0" smtClean="0"/>
          </a:p>
        </p:txBody>
      </p:sp>
      <p:pic>
        <p:nvPicPr>
          <p:cNvPr id="11269" name="Picture 11" descr="thanks2%20Chris%20Hondr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295400"/>
            <a:ext cx="6153150" cy="4614863"/>
          </a:xfrm>
          <a:prstGeom prst="rect">
            <a:avLst/>
          </a:prstGeom>
          <a:noFill/>
          <a:ln w="1270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Disaster Planning for Your Animals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11500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dirty="0"/>
              <a:t>CERT Animal Response I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167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38DFAA-C162-4264-89B1-DE19272820F1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CERTs should prepare by:</a:t>
            </a:r>
          </a:p>
          <a:p>
            <a:pPr lvl="1"/>
            <a:r>
              <a:rPr lang="en-US" altLang="en-US" smtClean="0"/>
              <a:t>Identifying potential hazards </a:t>
            </a:r>
            <a:endParaRPr lang="en-US" altLang="en-US" sz="2400" smtClean="0"/>
          </a:p>
          <a:p>
            <a:pPr lvl="1"/>
            <a:r>
              <a:rPr lang="en-US" altLang="en-US" smtClean="0"/>
              <a:t>Mitigating the impact of hazards</a:t>
            </a:r>
            <a:endParaRPr lang="en-US" altLang="en-US" sz="2400" smtClean="0"/>
          </a:p>
          <a:p>
            <a:pPr lvl="1"/>
            <a:r>
              <a:rPr lang="en-US" altLang="en-US" smtClean="0"/>
              <a:t>Creating a disaster plan</a:t>
            </a:r>
            <a:endParaRPr lang="en-US" altLang="en-US" sz="2400" smtClean="0"/>
          </a:p>
          <a:p>
            <a:pPr lvl="1"/>
            <a:r>
              <a:rPr lang="en-US" altLang="en-US" smtClean="0"/>
              <a:t>Assembling  disaster supplies </a:t>
            </a:r>
            <a:endParaRPr lang="en-US" altLang="en-US" sz="2400" smtClean="0"/>
          </a:p>
          <a:p>
            <a:pPr lvl="1"/>
            <a:r>
              <a:rPr lang="en-US" altLang="en-US" smtClean="0"/>
              <a:t>Participating in training and exercises</a:t>
            </a:r>
            <a:endParaRPr lang="en-US" altLang="en-US" sz="2400" smtClean="0"/>
          </a:p>
          <a:p>
            <a:pPr lvl="1"/>
            <a:r>
              <a:rPr lang="en-US" altLang="en-US" smtClean="0"/>
              <a:t>Knowing your community’s disaster response plan</a:t>
            </a:r>
            <a:endParaRPr lang="en-US" altLang="en-US" sz="240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cs typeface="Times New Roman" pitchFamily="18" charset="0"/>
              </a:rPr>
              <a:t>Preparing for a Disaster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Animal Response I&amp;quot;&quot;/&gt;&lt;property id=&quot;20307&quot; value=&quot;296&quot;/&gt;&lt;/object&gt;&lt;object type=&quot;3&quot; unique_id=&quot;10005&quot;&gt;&lt;property id=&quot;20148&quot; value=&quot;5&quot;/&gt;&lt;property id=&quot;20300&quot; value=&quot;Slide 2 - &amp;quot;Module Purpose&amp;quot;&quot;/&gt;&lt;property id=&quot;20307&quot; value=&quot;299&quot;/&gt;&lt;/object&gt;&lt;object type=&quot;3&quot; unique_id=&quot;10006&quot;&gt;&lt;property id=&quot;20148&quot; value=&quot;5&quot;/&gt;&lt;property id=&quot;20300&quot; value=&quot;Slide 3 - &amp;quot;What You Will Learn&amp;quot;&quot;/&gt;&lt;property id=&quot;20307&quot; value=&quot;344&quot;/&gt;&lt;/object&gt;&lt;object type=&quot;3&quot; unique_id=&quot;10007&quot;&gt;&lt;property id=&quot;20148&quot; value=&quot;5&quot;/&gt;&lt;property id=&quot;20300&quot; value=&quot;Slide 4 - &amp;quot;Module Objectives&amp;quot;&quot;/&gt;&lt;property id=&quot;20307&quot; value=&quot;298&quot;/&gt;&lt;/object&gt;&lt;object type=&quot;3&quot; unique_id=&quot;10008&quot;&gt;&lt;property id=&quot;20148&quot; value=&quot;5&quot;/&gt;&lt;property id=&quot;20300&quot; value=&quot;Slide 5 - &amp;quot;Importance of Animal Issues&amp;quot;&quot;/&gt;&lt;property id=&quot;20307&quot; value=&quot;297&quot;/&gt;&lt;/object&gt;&lt;object type=&quot;3&quot; unique_id=&quot;10009&quot;&gt;&lt;property id=&quot;20148&quot; value=&quot;5&quot;/&gt;&lt;property id=&quot;20300&quot; value=&quot;Slide 6 - &amp;quot;Animal Related Emergency Functions&amp;quot;&quot;/&gt;&lt;property id=&quot;20307&quot; value=&quot;355&quot;/&gt;&lt;/object&gt;&lt;object type=&quot;3&quot; unique_id=&quot;10010&quot;&gt;&lt;property id=&quot;20148&quot; value=&quot;5&quot;/&gt;&lt;property id=&quot;20300&quot; value=&quot;Slide 7&quot;/&gt;&lt;property id=&quot;20307&quot; value=&quot;262&quot;/&gt;&lt;/object&gt;&lt;object type=&quot;3&quot; unique_id=&quot;10011&quot;&gt;&lt;property id=&quot;20148&quot; value=&quot;5&quot;/&gt;&lt;property id=&quot;20300&quot; value=&quot;Slide 8&quot;/&gt;&lt;property id=&quot;20307&quot; value=&quot;308&quot;/&gt;&lt;/object&gt;&lt;object type=&quot;3&quot; unique_id=&quot;10012&quot;&gt;&lt;property id=&quot;20148&quot; value=&quot;5&quot;/&gt;&lt;property id=&quot;20300&quot; value=&quot;Slide 9&quot;/&gt;&lt;property id=&quot;20307&quot; value=&quot;309&quot;/&gt;&lt;/object&gt;&lt;object type=&quot;3&quot; unique_id=&quot;10013&quot;&gt;&lt;property id=&quot;20148&quot; value=&quot;5&quot;/&gt;&lt;property id=&quot;20300&quot; value=&quot;Slide 10&quot;/&gt;&lt;property id=&quot;20307&quot; value=&quot;315&quot;/&gt;&lt;/object&gt;&lt;object type=&quot;3&quot; unique_id=&quot;10014&quot;&gt;&lt;property id=&quot;20148&quot; value=&quot;5&quot;/&gt;&lt;property id=&quot;20300&quot; value=&quot;Slide 11&quot;/&gt;&lt;property id=&quot;20307&quot; value=&quot;314&quot;/&gt;&lt;/object&gt;&lt;object type=&quot;3&quot; unique_id=&quot;10015&quot;&gt;&lt;property id=&quot;20148&quot; value=&quot;5&quot;/&gt;&lt;property id=&quot;20300&quot; value=&quot;Slide 12&quot;/&gt;&lt;property id=&quot;20307&quot; value=&quot;346&quot;/&gt;&lt;/object&gt;&lt;object type=&quot;3&quot; unique_id=&quot;10016&quot;&gt;&lt;property id=&quot;20148&quot; value=&quot;5&quot;/&gt;&lt;property id=&quot;20300&quot; value=&quot;Slide 13&quot;/&gt;&lt;property id=&quot;20307&quot; value=&quot;347&quot;/&gt;&lt;/object&gt;&lt;object type=&quot;3&quot; unique_id=&quot;10017&quot;&gt;&lt;property id=&quot;20148&quot; value=&quot;5&quot;/&gt;&lt;property id=&quot;20300&quot; value=&quot;Slide 14&quot;/&gt;&lt;property id=&quot;20307&quot; value=&quot;348&quot;/&gt;&lt;/object&gt;&lt;object type=&quot;3&quot; unique_id=&quot;10018&quot;&gt;&lt;property id=&quot;20148&quot; value=&quot;5&quot;/&gt;&lt;property id=&quot;20300&quot; value=&quot;Slide 15&quot;/&gt;&lt;property id=&quot;20307&quot; value=&quot;316&quot;/&gt;&lt;/object&gt;&lt;object type=&quot;3&quot; unique_id=&quot;10019&quot;&gt;&lt;property id=&quot;20148&quot; value=&quot;5&quot;/&gt;&lt;property id=&quot;20300&quot; value=&quot;Slide 16&quot;/&gt;&lt;property id=&quot;20307&quot; value=&quot;367&quot;/&gt;&lt;/object&gt;&lt;object type=&quot;3&quot; unique_id=&quot;10020&quot;&gt;&lt;property id=&quot;20148&quot; value=&quot;5&quot;/&gt;&lt;property id=&quot;20300&quot; value=&quot;Slide 17&quot;/&gt;&lt;property id=&quot;20307&quot; value=&quot;356&quot;/&gt;&lt;/object&gt;&lt;object type=&quot;3&quot; unique_id=&quot;10021&quot;&gt;&lt;property id=&quot;20148&quot; value=&quot;5&quot;/&gt;&lt;property id=&quot;20300&quot; value=&quot;Slide 18&quot;/&gt;&lt;property id=&quot;20307&quot; value=&quot;264&quot;/&gt;&lt;/object&gt;&lt;object type=&quot;3&quot; unique_id=&quot;10022&quot;&gt;&lt;property id=&quot;20148&quot; value=&quot;5&quot;/&gt;&lt;property id=&quot;20300&quot; value=&quot;Slide 19&quot;/&gt;&lt;property id=&quot;20307&quot; value=&quot;266&quot;/&gt;&lt;/object&gt;&lt;object type=&quot;3&quot; unique_id=&quot;10023&quot;&gt;&lt;property id=&quot;20148&quot; value=&quot;5&quot;/&gt;&lt;property id=&quot;20300&quot; value=&quot;Slide 20&quot;/&gt;&lt;property id=&quot;20307&quot; value=&quot;323&quot;/&gt;&lt;/object&gt;&lt;object type=&quot;3&quot; unique_id=&quot;10024&quot;&gt;&lt;property id=&quot;20148&quot; value=&quot;5&quot;/&gt;&lt;property id=&quot;20300&quot; value=&quot;Slide 21&quot;/&gt;&lt;property id=&quot;20307&quot; value=&quot;349&quot;/&gt;&lt;/object&gt;&lt;object type=&quot;3&quot; unique_id=&quot;10025&quot;&gt;&lt;property id=&quot;20148&quot; value=&quot;5&quot;/&gt;&lt;property id=&quot;20300&quot; value=&quot;Slide 22&quot;/&gt;&lt;property id=&quot;20307&quot; value=&quot;352&quot;/&gt;&lt;/object&gt;&lt;object type=&quot;3&quot; unique_id=&quot;10026&quot;&gt;&lt;property id=&quot;20148&quot; value=&quot;5&quot;/&gt;&lt;property id=&quot;20300&quot; value=&quot;Slide 23&quot;/&gt;&lt;property id=&quot;20307&quot; value=&quot;358&quot;/&gt;&lt;/object&gt;&lt;object type=&quot;3&quot; unique_id=&quot;10027&quot;&gt;&lt;property id=&quot;20148&quot; value=&quot;5&quot;/&gt;&lt;property id=&quot;20300&quot; value=&quot;Slide 24&quot;/&gt;&lt;property id=&quot;20307&quot; value=&quot;360&quot;/&gt;&lt;/object&gt;&lt;object type=&quot;3&quot; unique_id=&quot;10028&quot;&gt;&lt;property id=&quot;20148&quot; value=&quot;5&quot;/&gt;&lt;property id=&quot;20300&quot; value=&quot;Slide 25&quot;/&gt;&lt;property id=&quot;20307&quot; value=&quot;359&quot;/&gt;&lt;/object&gt;&lt;object type=&quot;3&quot; unique_id=&quot;10029&quot;&gt;&lt;property id=&quot;20148&quot; value=&quot;5&quot;/&gt;&lt;property id=&quot;20300&quot; value=&quot;Slide 26&quot;/&gt;&lt;property id=&quot;20307&quot; value=&quot;361&quot;/&gt;&lt;/object&gt;&lt;object type=&quot;3&quot; unique_id=&quot;10030&quot;&gt;&lt;property id=&quot;20148&quot; value=&quot;5&quot;/&gt;&lt;property id=&quot;20300&quot; value=&quot;Slide 27&quot;/&gt;&lt;property id=&quot;20307&quot; value=&quot;362&quot;/&gt;&lt;/object&gt;&lt;object type=&quot;3&quot; unique_id=&quot;10031&quot;&gt;&lt;property id=&quot;20148&quot; value=&quot;5&quot;/&gt;&lt;property id=&quot;20300&quot; value=&quot;Slide 28&quot;/&gt;&lt;property id=&quot;20307&quot; value=&quot;363&quot;/&gt;&lt;/object&gt;&lt;object type=&quot;3&quot; unique_id=&quot;10032&quot;&gt;&lt;property id=&quot;20148&quot; value=&quot;5&quot;/&gt;&lt;property id=&quot;20300&quot; value=&quot;Slide 29&quot;/&gt;&lt;property id=&quot;20307&quot; value=&quot;364&quot;/&gt;&lt;/object&gt;&lt;object type=&quot;3&quot; unique_id=&quot;10033&quot;&gt;&lt;property id=&quot;20148&quot; value=&quot;5&quot;/&gt;&lt;property id=&quot;20300&quot; value=&quot;Slide 30&quot;/&gt;&lt;property id=&quot;20307&quot; value=&quot;365&quot;/&gt;&lt;/object&gt;&lt;object type=&quot;3&quot; unique_id=&quot;10034&quot;&gt;&lt;property id=&quot;20148&quot; value=&quot;5&quot;/&gt;&lt;property id=&quot;20300&quot; value=&quot;Slide 31&quot;/&gt;&lt;property id=&quot;20307&quot; value=&quot;366&quot;/&gt;&lt;/object&gt;&lt;object type=&quot;3&quot; unique_id=&quot;10035&quot;&gt;&lt;property id=&quot;20148&quot; value=&quot;5&quot;/&gt;&lt;property id=&quot;20300&quot; value=&quot;Slide 32&quot;/&gt;&lt;property id=&quot;20307&quot; value=&quot;357&quot;/&gt;&lt;/object&gt;&lt;object type=&quot;3&quot; unique_id=&quot;10036&quot;&gt;&lt;property id=&quot;20148&quot; value=&quot;5&quot;/&gt;&lt;property id=&quot;20300&quot; value=&quot;Slide 33&quot;/&gt;&lt;property id=&quot;20307&quot; value=&quot;368&quot;/&gt;&lt;/object&gt;&lt;object type=&quot;3&quot; unique_id=&quot;10037&quot;&gt;&lt;property id=&quot;20148&quot; value=&quot;5&quot;/&gt;&lt;property id=&quot;20300&quot; value=&quot;Slide 34&quot;/&gt;&lt;property id=&quot;20307&quot; value=&quot;369&quot;/&gt;&lt;/object&gt;&lt;object type=&quot;3&quot; unique_id=&quot;10038&quot;&gt;&lt;property id=&quot;20148&quot; value=&quot;5&quot;/&gt;&lt;property id=&quot;20300&quot; value=&quot;Slide 35&quot;/&gt;&lt;property id=&quot;20307&quot; value=&quot;371&quot;/&gt;&lt;/object&gt;&lt;object type=&quot;3&quot; unique_id=&quot;10039&quot;&gt;&lt;property id=&quot;20148&quot; value=&quot;5&quot;/&gt;&lt;property id=&quot;20300&quot; value=&quot;Slide 36&quot;/&gt;&lt;property id=&quot;20307&quot; value=&quot;370&quot;/&gt;&lt;/object&gt;&lt;object type=&quot;3&quot; unique_id=&quot;10040&quot;&gt;&lt;property id=&quot;20148&quot; value=&quot;5&quot;/&gt;&lt;property id=&quot;20300&quot; value=&quot;Slide 37&quot;/&gt;&lt;property id=&quot;20307&quot; value=&quot;372&quot;/&gt;&lt;/object&gt;&lt;object type=&quot;3&quot; unique_id=&quot;10041&quot;&gt;&lt;property id=&quot;20148&quot; value=&quot;5&quot;/&gt;&lt;property id=&quot;20300&quot; value=&quot;Slide 38&quot;/&gt;&lt;property id=&quot;20307&quot; value=&quot;374&quot;/&gt;&lt;/object&gt;&lt;object type=&quot;3&quot; unique_id=&quot;10042&quot;&gt;&lt;property id=&quot;20148&quot; value=&quot;5&quot;/&gt;&lt;property id=&quot;20300&quot; value=&quot;Slide 39&quot;/&gt;&lt;property id=&quot;20307&quot; value=&quot;373&quot;/&gt;&lt;/object&gt;&lt;object type=&quot;3&quot; unique_id=&quot;10043&quot;&gt;&lt;property id=&quot;20148&quot; value=&quot;5&quot;/&gt;&lt;property id=&quot;20300&quot; value=&quot;Slide 40&quot;/&gt;&lt;property id=&quot;20307&quot; value=&quot;343&quot;/&gt;&lt;/object&gt;&lt;object type=&quot;3&quot; unique_id=&quot;10044&quot;&gt;&lt;property id=&quot;20148&quot; value=&quot;5&quot;/&gt;&lt;property id=&quot;20300&quot; value=&quot;Slide 41&quot;/&gt;&lt;property id=&quot;20307&quot; value=&quot;353&quot;/&gt;&lt;/object&gt;&lt;object type=&quot;3&quot; unique_id=&quot;10045&quot;&gt;&lt;property id=&quot;20148&quot; value=&quot;5&quot;/&gt;&lt;property id=&quot;20300&quot; value=&quot;Slide 42&quot;/&gt;&lt;property id=&quot;20307&quot; value=&quot;339&quot;/&gt;&lt;/object&gt;&lt;/object&gt;&lt;/object&gt;&lt;/database&gt;"/>
</p:tagLst>
</file>

<file path=ppt/theme/theme1.xml><?xml version="1.0" encoding="utf-8"?>
<a:theme xmlns:a="http://schemas.openxmlformats.org/drawingml/2006/main" name="1_Cert_template">
  <a:themeElements>
    <a:clrScheme name="1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E04B76-519E-408D-A937-D003B450A5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86EBB8-FA50-4613-A832-5221548B30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69E3BB9-CA21-4A48-B29A-DCD5AAB4913F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15867</TotalTime>
  <Words>974</Words>
  <Application>Microsoft Office PowerPoint</Application>
  <PresentationFormat>On-screen Show (4:3)</PresentationFormat>
  <Paragraphs>277</Paragraphs>
  <Slides>43</Slides>
  <Notes>43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1_Cert_template</vt:lpstr>
      <vt:lpstr>CorelPhotoPaint.Image.7</vt:lpstr>
      <vt:lpstr>CERT Animal Response I</vt:lpstr>
      <vt:lpstr>Module Purpose</vt:lpstr>
      <vt:lpstr>Animal Categories</vt:lpstr>
      <vt:lpstr>What You Will Learn</vt:lpstr>
      <vt:lpstr>Module Objectives</vt:lpstr>
      <vt:lpstr>Importance of Animal Issues</vt:lpstr>
      <vt:lpstr>Animal-Related Emergency Functions</vt:lpstr>
      <vt:lpstr>Disaster Planning for Your Animals</vt:lpstr>
      <vt:lpstr>Preparing for a Disaster</vt:lpstr>
      <vt:lpstr>Identifying Potential Hazards</vt:lpstr>
      <vt:lpstr>Mitigating the Impact of Hazards</vt:lpstr>
      <vt:lpstr>Creating a Disaster Plan for Animals</vt:lpstr>
      <vt:lpstr>Preparing to Evacuate Your Pet/Service Animal</vt:lpstr>
      <vt:lpstr>Preparing to Stay at Home with Pets/Service Animals</vt:lpstr>
      <vt:lpstr>Caring for Pets and Service Animals After a Disaster</vt:lpstr>
      <vt:lpstr>Making Preparations for Livestock</vt:lpstr>
      <vt:lpstr>Special Considerations for Exotic Animals</vt:lpstr>
      <vt:lpstr>Assembling a Disaster Supply Kit</vt:lpstr>
      <vt:lpstr>Grouping Animals</vt:lpstr>
      <vt:lpstr>Characteristics of Predator Animals </vt:lpstr>
      <vt:lpstr>Grouping Animals</vt:lpstr>
      <vt:lpstr>Characteristics of Prey Animals </vt:lpstr>
      <vt:lpstr>Animal Domestication </vt:lpstr>
      <vt:lpstr>Dog Facial Expressions</vt:lpstr>
      <vt:lpstr>Dog Body Language</vt:lpstr>
      <vt:lpstr>Dog Body Language (cont’d)</vt:lpstr>
      <vt:lpstr>Dog Body Language (cont’d)</vt:lpstr>
      <vt:lpstr>Dog Body Language (cont’d)</vt:lpstr>
      <vt:lpstr>Dog Body Language (cont’d)</vt:lpstr>
      <vt:lpstr>Dog Body Language (cont’d)</vt:lpstr>
      <vt:lpstr>Cat Body Language</vt:lpstr>
      <vt:lpstr>Cat Body Language (cont’d)</vt:lpstr>
      <vt:lpstr>Horses, Cattle, and Swine</vt:lpstr>
      <vt:lpstr>Identifying Animal Behavior</vt:lpstr>
      <vt:lpstr>Identifying Animal Behavior (cont’d)</vt:lpstr>
      <vt:lpstr>Identifying Animal Behavior (cont’d)</vt:lpstr>
      <vt:lpstr>Identifying Animal Behavior (cont’d)</vt:lpstr>
      <vt:lpstr>Identifying Animal Behavior (cont’d)</vt:lpstr>
      <vt:lpstr>Identifying Animal Behavior (cont’d)</vt:lpstr>
      <vt:lpstr>Identifying Animal Behavior (cont’d)</vt:lpstr>
      <vt:lpstr>Preview of Animal Response II </vt:lpstr>
      <vt:lpstr>Preview of Animal Response II (cont’d)</vt:lpstr>
      <vt:lpstr>Module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Animal Response I</dc:title>
  <dc:subject>The purpose of this module is to ensure that CERT members can respond safely and appropriately in emergency events involving animals. </dc:subject>
  <dc:creator>FEMA;Community Emergency Response Team</dc:creator>
  <cp:keywords>FEMA, CERT, animal, response, safety, emergency, transporting, livestock, cats, dogs</cp:keywords>
  <cp:lastModifiedBy>Jones, Cynthia</cp:lastModifiedBy>
  <cp:revision>325</cp:revision>
  <cp:lastPrinted>2005-12-21T16:28:49Z</cp:lastPrinted>
  <dcterms:created xsi:type="dcterms:W3CDTF">2005-12-20T16:22:26Z</dcterms:created>
  <dcterms:modified xsi:type="dcterms:W3CDTF">2016-05-03T17:35:39Z</dcterms:modified>
</cp:coreProperties>
</file>